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5"/>
    <p:sldMasterId id="2147483709" r:id="rId6"/>
    <p:sldMasterId id="2147483729" r:id="rId7"/>
  </p:sldMasterIdLst>
  <p:notesMasterIdLst>
    <p:notesMasterId r:id="rId99"/>
  </p:notesMasterIdLst>
  <p:handoutMasterIdLst>
    <p:handoutMasterId r:id="rId100"/>
  </p:handoutMasterIdLst>
  <p:sldIdLst>
    <p:sldId id="316" r:id="rId8"/>
    <p:sldId id="317" r:id="rId9"/>
    <p:sldId id="326" r:id="rId10"/>
    <p:sldId id="319" r:id="rId11"/>
    <p:sldId id="320" r:id="rId12"/>
    <p:sldId id="321" r:id="rId13"/>
    <p:sldId id="322" r:id="rId14"/>
    <p:sldId id="323" r:id="rId15"/>
    <p:sldId id="324" r:id="rId16"/>
    <p:sldId id="325" r:id="rId17"/>
    <p:sldId id="327" r:id="rId18"/>
    <p:sldId id="328" r:id="rId19"/>
    <p:sldId id="329" r:id="rId20"/>
    <p:sldId id="330" r:id="rId21"/>
    <p:sldId id="331" r:id="rId22"/>
    <p:sldId id="332" r:id="rId23"/>
    <p:sldId id="333" r:id="rId24"/>
    <p:sldId id="334" r:id="rId25"/>
    <p:sldId id="335" r:id="rId26"/>
    <p:sldId id="336" r:id="rId27"/>
    <p:sldId id="337" r:id="rId28"/>
    <p:sldId id="339" r:id="rId29"/>
    <p:sldId id="340" r:id="rId30"/>
    <p:sldId id="341" r:id="rId31"/>
    <p:sldId id="342" r:id="rId32"/>
    <p:sldId id="343" r:id="rId33"/>
    <p:sldId id="344" r:id="rId34"/>
    <p:sldId id="345" r:id="rId35"/>
    <p:sldId id="346" r:id="rId36"/>
    <p:sldId id="347" r:id="rId37"/>
    <p:sldId id="348" r:id="rId38"/>
    <p:sldId id="349" r:id="rId39"/>
    <p:sldId id="350" r:id="rId40"/>
    <p:sldId id="351" r:id="rId41"/>
    <p:sldId id="352" r:id="rId42"/>
    <p:sldId id="353" r:id="rId43"/>
    <p:sldId id="354" r:id="rId44"/>
    <p:sldId id="355" r:id="rId45"/>
    <p:sldId id="356" r:id="rId46"/>
    <p:sldId id="357" r:id="rId47"/>
    <p:sldId id="358" r:id="rId48"/>
    <p:sldId id="359" r:id="rId49"/>
    <p:sldId id="360" r:id="rId50"/>
    <p:sldId id="361" r:id="rId51"/>
    <p:sldId id="362" r:id="rId52"/>
    <p:sldId id="363" r:id="rId53"/>
    <p:sldId id="364" r:id="rId54"/>
    <p:sldId id="365" r:id="rId55"/>
    <p:sldId id="366" r:id="rId56"/>
    <p:sldId id="367" r:id="rId57"/>
    <p:sldId id="368" r:id="rId58"/>
    <p:sldId id="369" r:id="rId59"/>
    <p:sldId id="370" r:id="rId60"/>
    <p:sldId id="371" r:id="rId61"/>
    <p:sldId id="372" r:id="rId62"/>
    <p:sldId id="373" r:id="rId63"/>
    <p:sldId id="374" r:id="rId64"/>
    <p:sldId id="375" r:id="rId65"/>
    <p:sldId id="376" r:id="rId66"/>
    <p:sldId id="377" r:id="rId67"/>
    <p:sldId id="378" r:id="rId68"/>
    <p:sldId id="379" r:id="rId69"/>
    <p:sldId id="380" r:id="rId70"/>
    <p:sldId id="381" r:id="rId71"/>
    <p:sldId id="382" r:id="rId72"/>
    <p:sldId id="383" r:id="rId73"/>
    <p:sldId id="384" r:id="rId74"/>
    <p:sldId id="385" r:id="rId75"/>
    <p:sldId id="386" r:id="rId76"/>
    <p:sldId id="387" r:id="rId77"/>
    <p:sldId id="388" r:id="rId78"/>
    <p:sldId id="389" r:id="rId79"/>
    <p:sldId id="390" r:id="rId80"/>
    <p:sldId id="391" r:id="rId81"/>
    <p:sldId id="392" r:id="rId82"/>
    <p:sldId id="393" r:id="rId83"/>
    <p:sldId id="394" r:id="rId84"/>
    <p:sldId id="395" r:id="rId85"/>
    <p:sldId id="396" r:id="rId86"/>
    <p:sldId id="397" r:id="rId87"/>
    <p:sldId id="398" r:id="rId88"/>
    <p:sldId id="399" r:id="rId89"/>
    <p:sldId id="400" r:id="rId90"/>
    <p:sldId id="401" r:id="rId91"/>
    <p:sldId id="402" r:id="rId92"/>
    <p:sldId id="403" r:id="rId93"/>
    <p:sldId id="404" r:id="rId94"/>
    <p:sldId id="405" r:id="rId95"/>
    <p:sldId id="406" r:id="rId96"/>
    <p:sldId id="407" r:id="rId97"/>
    <p:sldId id="318" r:id="rId98"/>
  </p:sldIdLst>
  <p:sldSz cx="9144000" cy="5715000" type="screen16x1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9E7C3B7-14C2-CA4C-8673-4B15A31E0F64}">
          <p14:sldIdLst>
            <p14:sldId id="316"/>
            <p14:sldId id="317"/>
            <p14:sldId id="326"/>
          </p14:sldIdLst>
        </p14:section>
        <p14:section name="Design Pattern Essential" id="{E3E9ABC4-CA42-F14F-93FC-E6E2EE7FCFFA}">
          <p14:sldIdLst>
            <p14:sldId id="319"/>
            <p14:sldId id="320"/>
            <p14:sldId id="321"/>
            <p14:sldId id="322"/>
            <p14:sldId id="323"/>
            <p14:sldId id="324"/>
            <p14:sldId id="325"/>
          </p14:sldIdLst>
        </p14:section>
        <p14:section name="Overview" id="{31C53F01-EAA1-AB48-86C1-21CBF5295AEE}">
          <p14:sldIdLst>
            <p14:sldId id="327"/>
            <p14:sldId id="328"/>
            <p14:sldId id="329"/>
            <p14:sldId id="330"/>
          </p14:sldIdLst>
        </p14:section>
        <p14:section name="Interaction Patterns" id="{FF35F4AF-2897-3C47-8495-AE887ABBF091}">
          <p14:sldIdLst>
            <p14:sldId id="331"/>
            <p14:sldId id="332"/>
            <p14:sldId id="333"/>
            <p14:sldId id="334"/>
            <p14:sldId id="335"/>
            <p14:sldId id="336"/>
            <p14:sldId id="337"/>
            <p14:sldId id="339"/>
            <p14:sldId id="340"/>
            <p14:sldId id="341"/>
            <p14:sldId id="342"/>
            <p14:sldId id="343"/>
            <p14:sldId id="344"/>
            <p14:sldId id="345"/>
            <p14:sldId id="346"/>
            <p14:sldId id="347"/>
            <p14:sldId id="348"/>
            <p14:sldId id="349"/>
          </p14:sldIdLst>
        </p14:section>
        <p14:section name="Data Management" id="{6B9A1692-8DC9-3740-BDB3-DDEA7F41B4D7}">
          <p14:sldIdLst>
            <p14:sldId id="350"/>
            <p14:sldId id="351"/>
            <p14:sldId id="352"/>
            <p14:sldId id="353"/>
            <p14:sldId id="354"/>
            <p14:sldId id="355"/>
            <p14:sldId id="356"/>
            <p14:sldId id="357"/>
            <p14:sldId id="358"/>
            <p14:sldId id="359"/>
            <p14:sldId id="360"/>
            <p14:sldId id="361"/>
            <p14:sldId id="362"/>
            <p14:sldId id="363"/>
            <p14:sldId id="364"/>
          </p14:sldIdLst>
        </p14:section>
        <p14:section name="Security Pattern" id="{00F5F87B-64E3-4A4E-B010-D3D5D5C86741}">
          <p14:sldIdLst>
            <p14:sldId id="365"/>
            <p14:sldId id="366"/>
            <p14:sldId id="367"/>
            <p14:sldId id="368"/>
            <p14:sldId id="369"/>
            <p14:sldId id="370"/>
            <p14:sldId id="371"/>
            <p14:sldId id="372"/>
            <p14:sldId id="373"/>
            <p14:sldId id="374"/>
            <p14:sldId id="375"/>
            <p14:sldId id="376"/>
            <p14:sldId id="377"/>
            <p14:sldId id="378"/>
            <p14:sldId id="379"/>
          </p14:sldIdLst>
        </p14:section>
        <p14:section name="Smart Contract Pattern" id="{EDE87134-CF4D-9140-83E3-D4049546BAF3}">
          <p14:sldIdLst>
            <p14:sldId id="380"/>
            <p14:sldId id="381"/>
            <p14:sldId id="382"/>
            <p14:sldId id="383"/>
            <p14:sldId id="384"/>
            <p14:sldId id="385"/>
            <p14:sldId id="386"/>
            <p14:sldId id="387"/>
            <p14:sldId id="388"/>
            <p14:sldId id="389"/>
            <p14:sldId id="390"/>
            <p14:sldId id="391"/>
            <p14:sldId id="392"/>
            <p14:sldId id="393"/>
            <p14:sldId id="394"/>
            <p14:sldId id="395"/>
            <p14:sldId id="396"/>
            <p14:sldId id="397"/>
          </p14:sldIdLst>
        </p14:section>
        <p14:section name="Deployment" id="{37196608-EE6A-5646-B23B-8F5073642486}">
          <p14:sldIdLst>
            <p14:sldId id="398"/>
            <p14:sldId id="399"/>
            <p14:sldId id="400"/>
            <p14:sldId id="401"/>
            <p14:sldId id="402"/>
            <p14:sldId id="403"/>
            <p14:sldId id="404"/>
            <p14:sldId id="405"/>
          </p14:sldIdLst>
        </p14:section>
        <p14:section name="Final" id="{7D066352-5D96-A54C-A791-55AB392AB3BB}">
          <p14:sldIdLst>
            <p14:sldId id="406"/>
            <p14:sldId id="407"/>
            <p14:sldId id="318"/>
          </p14:sldIdLst>
        </p14:section>
      </p14:sectionLst>
    </p:ext>
    <p:ext uri="{EFAFB233-063F-42B5-8137-9DF3F51BA10A}">
      <p15:sldGuideLst xmlns:p15="http://schemas.microsoft.com/office/powerpoint/2012/main">
        <p15:guide id="1" orient="horz" pos="1620">
          <p15:clr>
            <a:srgbClr val="A4A3A4"/>
          </p15:clr>
        </p15:guide>
        <p15:guide id="2" orient="horz" pos="599">
          <p15:clr>
            <a:srgbClr val="A4A3A4"/>
          </p15:clr>
        </p15:guide>
        <p15:guide id="3" pos="2880">
          <p15:clr>
            <a:srgbClr val="A4A3A4"/>
          </p15:clr>
        </p15:guide>
        <p15:guide id="4" pos="5602" userDrawn="1">
          <p15:clr>
            <a:srgbClr val="A4A3A4"/>
          </p15:clr>
        </p15:guide>
        <p15:guide id="5" pos="158" userDrawn="1">
          <p15:clr>
            <a:srgbClr val="A4A3A4"/>
          </p15:clr>
        </p15:guide>
        <p15:guide id="6" orient="horz" pos="1800">
          <p15:clr>
            <a:srgbClr val="A4A3A4"/>
          </p15:clr>
        </p15:guide>
        <p15:guide id="7" orient="horz" pos="666">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BDC"/>
    <a:srgbClr val="001D34"/>
    <a:srgbClr val="00A9C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9" autoAdjust="0"/>
    <p:restoredTop sz="86470" autoAdjust="0"/>
  </p:normalViewPr>
  <p:slideViewPr>
    <p:cSldViewPr showGuides="1">
      <p:cViewPr varScale="1">
        <p:scale>
          <a:sx n="130" d="100"/>
          <a:sy n="130" d="100"/>
        </p:scale>
        <p:origin x="984" y="192"/>
      </p:cViewPr>
      <p:guideLst>
        <p:guide orient="horz" pos="1620"/>
        <p:guide orient="horz" pos="599"/>
        <p:guide pos="2880"/>
        <p:guide pos="5602"/>
        <p:guide pos="158"/>
        <p:guide orient="horz" pos="1800"/>
        <p:guide orient="horz" pos="66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121" d="100"/>
          <a:sy n="121" d="100"/>
        </p:scale>
        <p:origin x="4938" y="11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viewProps" Target="viewProps.xml"/><Relationship Id="rId5" Type="http://schemas.openxmlformats.org/officeDocument/2006/relationships/slideMaster" Target="slideMasters/slideMaster1.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tableStyles" Target="tableStyles.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F30E84-8AB4-984D-AFFD-B5A0DAC4A4B3}" type="doc">
      <dgm:prSet loTypeId="urn:microsoft.com/office/officeart/2005/8/layout/vList5" loCatId="" qsTypeId="urn:microsoft.com/office/officeart/2005/8/quickstyle/simple4" qsCatId="simple" csTypeId="urn:microsoft.com/office/officeart/2005/8/colors/colorful4" csCatId="colorful" phldr="1"/>
      <dgm:spPr/>
      <dgm:t>
        <a:bodyPr/>
        <a:lstStyle/>
        <a:p>
          <a:endParaRPr lang="en-US"/>
        </a:p>
      </dgm:t>
    </dgm:pt>
    <dgm:pt modelId="{3A2FBCA2-17D0-144B-88D5-8ACD1362896E}">
      <dgm:prSet phldrT="[Text]" custT="1"/>
      <dgm:spPr/>
      <dgm:t>
        <a:bodyPr/>
        <a:lstStyle/>
        <a:p>
          <a:r>
            <a:rPr lang="en-US" sz="2800" dirty="0"/>
            <a:t>Pattern Name</a:t>
          </a:r>
        </a:p>
      </dgm:t>
    </dgm:pt>
    <dgm:pt modelId="{0251F9F4-D6DB-D04D-B29B-864D8F832BBA}" type="parTrans" cxnId="{491D542F-DC09-F446-A2BB-FD92400720F4}">
      <dgm:prSet/>
      <dgm:spPr/>
      <dgm:t>
        <a:bodyPr/>
        <a:lstStyle/>
        <a:p>
          <a:endParaRPr lang="en-US"/>
        </a:p>
      </dgm:t>
    </dgm:pt>
    <dgm:pt modelId="{2E9D87D8-421A-B745-9B40-DCAF99EBE77F}" type="sibTrans" cxnId="{491D542F-DC09-F446-A2BB-FD92400720F4}">
      <dgm:prSet/>
      <dgm:spPr/>
      <dgm:t>
        <a:bodyPr/>
        <a:lstStyle/>
        <a:p>
          <a:endParaRPr lang="en-US"/>
        </a:p>
      </dgm:t>
    </dgm:pt>
    <dgm:pt modelId="{BA0EBEF8-2084-1340-9F9A-86961DF89729}">
      <dgm:prSet phldrT="[Text]" custT="1"/>
      <dgm:spPr/>
      <dgm:t>
        <a:bodyPr/>
        <a:lstStyle/>
        <a:p>
          <a:r>
            <a:rPr lang="en-US" sz="1800" dirty="0"/>
            <a:t>Describe a design problems, its solutions and consequences in a word or two</a:t>
          </a:r>
        </a:p>
      </dgm:t>
    </dgm:pt>
    <dgm:pt modelId="{F46EDC1B-2439-5D4D-829D-DCD367FAD299}" type="parTrans" cxnId="{C96F1EA7-ECA0-3F40-BA8C-B4208BFD8D9B}">
      <dgm:prSet/>
      <dgm:spPr/>
      <dgm:t>
        <a:bodyPr/>
        <a:lstStyle/>
        <a:p>
          <a:endParaRPr lang="en-US"/>
        </a:p>
      </dgm:t>
    </dgm:pt>
    <dgm:pt modelId="{DD268282-2CAD-F040-9971-5BB07441A20D}" type="sibTrans" cxnId="{C96F1EA7-ECA0-3F40-BA8C-B4208BFD8D9B}">
      <dgm:prSet/>
      <dgm:spPr/>
      <dgm:t>
        <a:bodyPr/>
        <a:lstStyle/>
        <a:p>
          <a:endParaRPr lang="en-US"/>
        </a:p>
      </dgm:t>
    </dgm:pt>
    <dgm:pt modelId="{94E6805B-7EEA-1B45-B684-486D18CDFAE6}">
      <dgm:prSet phldrT="[Text]" custT="1"/>
      <dgm:spPr/>
      <dgm:t>
        <a:bodyPr/>
        <a:lstStyle/>
        <a:p>
          <a:r>
            <a:rPr lang="en-US" altLang="zh-CN" sz="2800" dirty="0"/>
            <a:t>Problem</a:t>
          </a:r>
          <a:endParaRPr lang="en-US" sz="2800" dirty="0"/>
        </a:p>
      </dgm:t>
    </dgm:pt>
    <dgm:pt modelId="{9F06BB5F-86F6-0143-A75E-22D19776B7EA}" type="parTrans" cxnId="{4720061A-7365-B343-943F-61CB25429E7A}">
      <dgm:prSet/>
      <dgm:spPr/>
      <dgm:t>
        <a:bodyPr/>
        <a:lstStyle/>
        <a:p>
          <a:endParaRPr lang="en-US"/>
        </a:p>
      </dgm:t>
    </dgm:pt>
    <dgm:pt modelId="{02A781BC-CC04-4A44-BC97-7D756F614D5F}" type="sibTrans" cxnId="{4720061A-7365-B343-943F-61CB25429E7A}">
      <dgm:prSet/>
      <dgm:spPr/>
      <dgm:t>
        <a:bodyPr/>
        <a:lstStyle/>
        <a:p>
          <a:endParaRPr lang="en-US"/>
        </a:p>
      </dgm:t>
    </dgm:pt>
    <dgm:pt modelId="{46343FB2-BF0E-984D-BA82-F51E8408B3D0}">
      <dgm:prSet phldrT="[Text]" custT="1"/>
      <dgm:spPr/>
      <dgm:t>
        <a:bodyPr/>
        <a:lstStyle/>
        <a:p>
          <a:r>
            <a:rPr lang="en-US" sz="1800" dirty="0"/>
            <a:t>Explain the problem and its context</a:t>
          </a:r>
        </a:p>
      </dgm:t>
    </dgm:pt>
    <dgm:pt modelId="{F4B92B2F-BCD2-6B42-BB5F-17F8AF33DDE9}" type="parTrans" cxnId="{B4841303-304F-0A47-B523-DE7207C7A25D}">
      <dgm:prSet/>
      <dgm:spPr/>
      <dgm:t>
        <a:bodyPr/>
        <a:lstStyle/>
        <a:p>
          <a:endParaRPr lang="en-US"/>
        </a:p>
      </dgm:t>
    </dgm:pt>
    <dgm:pt modelId="{2B99148E-290D-6749-A0C3-2A1373F33CFE}" type="sibTrans" cxnId="{B4841303-304F-0A47-B523-DE7207C7A25D}">
      <dgm:prSet/>
      <dgm:spPr/>
      <dgm:t>
        <a:bodyPr/>
        <a:lstStyle/>
        <a:p>
          <a:endParaRPr lang="en-US"/>
        </a:p>
      </dgm:t>
    </dgm:pt>
    <dgm:pt modelId="{04188F43-B321-3245-AE98-4913C42C3749}">
      <dgm:prSet phldrT="[Text]" custT="1"/>
      <dgm:spPr/>
      <dgm:t>
        <a:bodyPr/>
        <a:lstStyle/>
        <a:p>
          <a:r>
            <a:rPr lang="en-US" sz="1800" dirty="0"/>
            <a:t>Conditions must be met </a:t>
          </a:r>
        </a:p>
      </dgm:t>
    </dgm:pt>
    <dgm:pt modelId="{DF5D4908-FF4E-0D4E-B8B9-7F04531A87C2}" type="parTrans" cxnId="{7CE7A5CA-16CE-494B-8AD7-B83A325688CD}">
      <dgm:prSet/>
      <dgm:spPr/>
      <dgm:t>
        <a:bodyPr/>
        <a:lstStyle/>
        <a:p>
          <a:endParaRPr lang="en-US"/>
        </a:p>
      </dgm:t>
    </dgm:pt>
    <dgm:pt modelId="{2DAE97A7-57BE-1842-B9A7-3A5E51F330BC}" type="sibTrans" cxnId="{7CE7A5CA-16CE-494B-8AD7-B83A325688CD}">
      <dgm:prSet/>
      <dgm:spPr/>
      <dgm:t>
        <a:bodyPr/>
        <a:lstStyle/>
        <a:p>
          <a:endParaRPr lang="en-US"/>
        </a:p>
      </dgm:t>
    </dgm:pt>
    <dgm:pt modelId="{C18132FD-8AD6-784B-84F3-927647808057}">
      <dgm:prSet phldrT="[Text]" custT="1"/>
      <dgm:spPr/>
      <dgm:t>
        <a:bodyPr/>
        <a:lstStyle/>
        <a:p>
          <a:r>
            <a:rPr lang="en-US" sz="2800" dirty="0"/>
            <a:t>Solution</a:t>
          </a:r>
        </a:p>
      </dgm:t>
    </dgm:pt>
    <dgm:pt modelId="{7F506723-3CE9-AB43-8151-16E0387ABA92}" type="parTrans" cxnId="{27221456-A9E8-CE41-AF5B-6F9C4ADE0884}">
      <dgm:prSet/>
      <dgm:spPr/>
      <dgm:t>
        <a:bodyPr/>
        <a:lstStyle/>
        <a:p>
          <a:endParaRPr lang="en-US"/>
        </a:p>
      </dgm:t>
    </dgm:pt>
    <dgm:pt modelId="{6D960225-AB09-A046-B008-87D3B0A62F77}" type="sibTrans" cxnId="{27221456-A9E8-CE41-AF5B-6F9C4ADE0884}">
      <dgm:prSet/>
      <dgm:spPr/>
      <dgm:t>
        <a:bodyPr/>
        <a:lstStyle/>
        <a:p>
          <a:endParaRPr lang="en-US"/>
        </a:p>
      </dgm:t>
    </dgm:pt>
    <dgm:pt modelId="{95DAD088-7E95-CA40-8879-4E28263347DA}">
      <dgm:prSet phldrT="[Text]" custT="1"/>
      <dgm:spPr/>
      <dgm:t>
        <a:bodyPr/>
        <a:lstStyle/>
        <a:p>
          <a:r>
            <a:rPr lang="en-US" sz="1800" dirty="0"/>
            <a:t>Describe the elements that make up the design</a:t>
          </a:r>
        </a:p>
      </dgm:t>
    </dgm:pt>
    <dgm:pt modelId="{0629E407-E357-D94A-85DD-F4A2381BCAE5}" type="parTrans" cxnId="{D35AB237-0508-5A48-80FB-AEDF225CA203}">
      <dgm:prSet/>
      <dgm:spPr/>
      <dgm:t>
        <a:bodyPr/>
        <a:lstStyle/>
        <a:p>
          <a:endParaRPr lang="en-US"/>
        </a:p>
      </dgm:t>
    </dgm:pt>
    <dgm:pt modelId="{DAD283B9-E08A-8047-89DB-6E7E5A9CBBE7}" type="sibTrans" cxnId="{D35AB237-0508-5A48-80FB-AEDF225CA203}">
      <dgm:prSet/>
      <dgm:spPr/>
      <dgm:t>
        <a:bodyPr/>
        <a:lstStyle/>
        <a:p>
          <a:endParaRPr lang="en-US"/>
        </a:p>
      </dgm:t>
    </dgm:pt>
    <dgm:pt modelId="{31A1188A-D58C-0540-971B-9C33A3D30EC2}">
      <dgm:prSet custT="1"/>
      <dgm:spPr/>
      <dgm:t>
        <a:bodyPr/>
        <a:lstStyle/>
        <a:p>
          <a:r>
            <a:rPr lang="en-US" sz="2800" dirty="0"/>
            <a:t>Consequence</a:t>
          </a:r>
        </a:p>
      </dgm:t>
    </dgm:pt>
    <dgm:pt modelId="{C47E5AC1-1D83-594E-95A5-B772C2E3C021}" type="parTrans" cxnId="{BDD49626-5079-C441-9C6D-208C7D0DECF4}">
      <dgm:prSet/>
      <dgm:spPr/>
      <dgm:t>
        <a:bodyPr/>
        <a:lstStyle/>
        <a:p>
          <a:endParaRPr lang="en-US"/>
        </a:p>
      </dgm:t>
    </dgm:pt>
    <dgm:pt modelId="{839E6BBD-41F6-D441-8D88-687F480EFD01}" type="sibTrans" cxnId="{BDD49626-5079-C441-9C6D-208C7D0DECF4}">
      <dgm:prSet/>
      <dgm:spPr/>
      <dgm:t>
        <a:bodyPr/>
        <a:lstStyle/>
        <a:p>
          <a:endParaRPr lang="en-US"/>
        </a:p>
      </dgm:t>
    </dgm:pt>
    <dgm:pt modelId="{8245F97E-2928-4C4F-A5A1-85C48CFB77F7}">
      <dgm:prSet custT="1"/>
      <dgm:spPr/>
      <dgm:t>
        <a:bodyPr/>
        <a:lstStyle/>
        <a:p>
          <a:r>
            <a:rPr lang="en-US" sz="1800" dirty="0"/>
            <a:t>Results and trade-offs of applying the pattern</a:t>
          </a:r>
        </a:p>
      </dgm:t>
    </dgm:pt>
    <dgm:pt modelId="{02B8DE5D-C776-3B4D-86C6-20844286A6E7}" type="parTrans" cxnId="{1E4F620B-4CA6-CE4B-9919-19BE4A2844E5}">
      <dgm:prSet/>
      <dgm:spPr/>
      <dgm:t>
        <a:bodyPr/>
        <a:lstStyle/>
        <a:p>
          <a:endParaRPr lang="en-US"/>
        </a:p>
      </dgm:t>
    </dgm:pt>
    <dgm:pt modelId="{A0EEF837-73BF-4943-8FF4-8D478F8A8D70}" type="sibTrans" cxnId="{1E4F620B-4CA6-CE4B-9919-19BE4A2844E5}">
      <dgm:prSet/>
      <dgm:spPr/>
      <dgm:t>
        <a:bodyPr/>
        <a:lstStyle/>
        <a:p>
          <a:endParaRPr lang="en-US"/>
        </a:p>
      </dgm:t>
    </dgm:pt>
    <dgm:pt modelId="{C7869D30-11C1-9247-AD9F-14B0F2596B00}">
      <dgm:prSet phldrT="[Text]" custT="1"/>
      <dgm:spPr/>
      <dgm:t>
        <a:bodyPr/>
        <a:lstStyle/>
        <a:p>
          <a:r>
            <a:rPr lang="en-US" sz="1800" dirty="0"/>
            <a:t>Relationship, responsibilities, and collaborations</a:t>
          </a:r>
        </a:p>
      </dgm:t>
    </dgm:pt>
    <dgm:pt modelId="{EF113F7C-23F3-4B48-B42A-6550B7CFA222}" type="parTrans" cxnId="{DEE334EA-3A55-B944-ADAD-AC0AAF973314}">
      <dgm:prSet/>
      <dgm:spPr/>
      <dgm:t>
        <a:bodyPr/>
        <a:lstStyle/>
        <a:p>
          <a:endParaRPr lang="en-US"/>
        </a:p>
      </dgm:t>
    </dgm:pt>
    <dgm:pt modelId="{82B68BAA-9877-8543-AD15-3ADCCCFF1A9B}" type="sibTrans" cxnId="{DEE334EA-3A55-B944-ADAD-AC0AAF973314}">
      <dgm:prSet/>
      <dgm:spPr/>
      <dgm:t>
        <a:bodyPr/>
        <a:lstStyle/>
        <a:p>
          <a:endParaRPr lang="en-US"/>
        </a:p>
      </dgm:t>
    </dgm:pt>
    <dgm:pt modelId="{42AD3085-0062-D749-B396-2F682CE0D38E}">
      <dgm:prSet custT="1"/>
      <dgm:spPr/>
      <dgm:t>
        <a:bodyPr/>
        <a:lstStyle/>
        <a:p>
          <a:r>
            <a:rPr lang="en-US" sz="1800" dirty="0"/>
            <a:t>Critical for understanding the costs/benefits</a:t>
          </a:r>
        </a:p>
      </dgm:t>
    </dgm:pt>
    <dgm:pt modelId="{4E78CDB2-67F9-8C4E-AC0E-0E1646C8818E}" type="parTrans" cxnId="{7AD13945-572C-E341-91C5-5AD378C6572D}">
      <dgm:prSet/>
      <dgm:spPr/>
      <dgm:t>
        <a:bodyPr/>
        <a:lstStyle/>
        <a:p>
          <a:endParaRPr lang="en-US"/>
        </a:p>
      </dgm:t>
    </dgm:pt>
    <dgm:pt modelId="{B4AD2DD3-786D-1141-92F9-E11814C921C0}" type="sibTrans" cxnId="{7AD13945-572C-E341-91C5-5AD378C6572D}">
      <dgm:prSet/>
      <dgm:spPr/>
      <dgm:t>
        <a:bodyPr/>
        <a:lstStyle/>
        <a:p>
          <a:endParaRPr lang="en-US"/>
        </a:p>
      </dgm:t>
    </dgm:pt>
    <dgm:pt modelId="{1AFDE019-39D7-2244-B19E-2A352F7D7A4F}" type="pres">
      <dgm:prSet presAssocID="{EFF30E84-8AB4-984D-AFFD-B5A0DAC4A4B3}" presName="Name0" presStyleCnt="0">
        <dgm:presLayoutVars>
          <dgm:dir/>
          <dgm:animLvl val="lvl"/>
          <dgm:resizeHandles val="exact"/>
        </dgm:presLayoutVars>
      </dgm:prSet>
      <dgm:spPr/>
    </dgm:pt>
    <dgm:pt modelId="{E9D40DF9-12BA-E94D-9E24-1382E9E4BD69}" type="pres">
      <dgm:prSet presAssocID="{3A2FBCA2-17D0-144B-88D5-8ACD1362896E}" presName="linNode" presStyleCnt="0"/>
      <dgm:spPr/>
    </dgm:pt>
    <dgm:pt modelId="{52061A9D-7382-2E4F-836A-E3E9AFEFA3C3}" type="pres">
      <dgm:prSet presAssocID="{3A2FBCA2-17D0-144B-88D5-8ACD1362896E}" presName="parentText" presStyleLbl="node1" presStyleIdx="0" presStyleCnt="4">
        <dgm:presLayoutVars>
          <dgm:chMax val="1"/>
          <dgm:bulletEnabled val="1"/>
        </dgm:presLayoutVars>
      </dgm:prSet>
      <dgm:spPr/>
    </dgm:pt>
    <dgm:pt modelId="{0AE76784-5D59-A743-AA47-5BB59FA4DAB7}" type="pres">
      <dgm:prSet presAssocID="{3A2FBCA2-17D0-144B-88D5-8ACD1362896E}" presName="descendantText" presStyleLbl="alignAccFollowNode1" presStyleIdx="0" presStyleCnt="4">
        <dgm:presLayoutVars>
          <dgm:bulletEnabled val="1"/>
        </dgm:presLayoutVars>
      </dgm:prSet>
      <dgm:spPr/>
    </dgm:pt>
    <dgm:pt modelId="{CC68081B-4E0F-9B4E-AF3B-76C640AFA8EA}" type="pres">
      <dgm:prSet presAssocID="{2E9D87D8-421A-B745-9B40-DCAF99EBE77F}" presName="sp" presStyleCnt="0"/>
      <dgm:spPr/>
    </dgm:pt>
    <dgm:pt modelId="{EFBB7E66-A635-B240-A07E-FD200C1F7085}" type="pres">
      <dgm:prSet presAssocID="{94E6805B-7EEA-1B45-B684-486D18CDFAE6}" presName="linNode" presStyleCnt="0"/>
      <dgm:spPr/>
    </dgm:pt>
    <dgm:pt modelId="{629DAA03-DA31-0C4A-B441-2E198200C4D0}" type="pres">
      <dgm:prSet presAssocID="{94E6805B-7EEA-1B45-B684-486D18CDFAE6}" presName="parentText" presStyleLbl="node1" presStyleIdx="1" presStyleCnt="4">
        <dgm:presLayoutVars>
          <dgm:chMax val="1"/>
          <dgm:bulletEnabled val="1"/>
        </dgm:presLayoutVars>
      </dgm:prSet>
      <dgm:spPr/>
    </dgm:pt>
    <dgm:pt modelId="{60BE5020-082D-AF49-8633-E123F720801E}" type="pres">
      <dgm:prSet presAssocID="{94E6805B-7EEA-1B45-B684-486D18CDFAE6}" presName="descendantText" presStyleLbl="alignAccFollowNode1" presStyleIdx="1" presStyleCnt="4">
        <dgm:presLayoutVars>
          <dgm:bulletEnabled val="1"/>
        </dgm:presLayoutVars>
      </dgm:prSet>
      <dgm:spPr/>
    </dgm:pt>
    <dgm:pt modelId="{D9CD2305-A4EC-6A4E-AEEE-6AFCF4B786EB}" type="pres">
      <dgm:prSet presAssocID="{02A781BC-CC04-4A44-BC97-7D756F614D5F}" presName="sp" presStyleCnt="0"/>
      <dgm:spPr/>
    </dgm:pt>
    <dgm:pt modelId="{891B369A-286D-D040-8A6B-53F36CF70E1D}" type="pres">
      <dgm:prSet presAssocID="{C18132FD-8AD6-784B-84F3-927647808057}" presName="linNode" presStyleCnt="0"/>
      <dgm:spPr/>
    </dgm:pt>
    <dgm:pt modelId="{F6C3F537-6E74-4E4D-83EE-39724C655B87}" type="pres">
      <dgm:prSet presAssocID="{C18132FD-8AD6-784B-84F3-927647808057}" presName="parentText" presStyleLbl="node1" presStyleIdx="2" presStyleCnt="4">
        <dgm:presLayoutVars>
          <dgm:chMax val="1"/>
          <dgm:bulletEnabled val="1"/>
        </dgm:presLayoutVars>
      </dgm:prSet>
      <dgm:spPr/>
    </dgm:pt>
    <dgm:pt modelId="{358B8DCD-C6CF-A249-B257-B9B0C3C2D81B}" type="pres">
      <dgm:prSet presAssocID="{C18132FD-8AD6-784B-84F3-927647808057}" presName="descendantText" presStyleLbl="alignAccFollowNode1" presStyleIdx="2" presStyleCnt="4">
        <dgm:presLayoutVars>
          <dgm:bulletEnabled val="1"/>
        </dgm:presLayoutVars>
      </dgm:prSet>
      <dgm:spPr/>
    </dgm:pt>
    <dgm:pt modelId="{FA42F64B-9895-8145-BFF0-1F737CA09607}" type="pres">
      <dgm:prSet presAssocID="{6D960225-AB09-A046-B008-87D3B0A62F77}" presName="sp" presStyleCnt="0"/>
      <dgm:spPr/>
    </dgm:pt>
    <dgm:pt modelId="{40FD3898-B1E5-3542-9DD9-7062759127CF}" type="pres">
      <dgm:prSet presAssocID="{31A1188A-D58C-0540-971B-9C33A3D30EC2}" presName="linNode" presStyleCnt="0"/>
      <dgm:spPr/>
    </dgm:pt>
    <dgm:pt modelId="{B1C09CFA-5BB7-EB4C-A384-D126A17254D2}" type="pres">
      <dgm:prSet presAssocID="{31A1188A-D58C-0540-971B-9C33A3D30EC2}" presName="parentText" presStyleLbl="node1" presStyleIdx="3" presStyleCnt="4">
        <dgm:presLayoutVars>
          <dgm:chMax val="1"/>
          <dgm:bulletEnabled val="1"/>
        </dgm:presLayoutVars>
      </dgm:prSet>
      <dgm:spPr/>
    </dgm:pt>
    <dgm:pt modelId="{1A08C2F4-B0D0-C944-A3D8-10732B5505B0}" type="pres">
      <dgm:prSet presAssocID="{31A1188A-D58C-0540-971B-9C33A3D30EC2}" presName="descendantText" presStyleLbl="alignAccFollowNode1" presStyleIdx="3" presStyleCnt="4">
        <dgm:presLayoutVars>
          <dgm:bulletEnabled val="1"/>
        </dgm:presLayoutVars>
      </dgm:prSet>
      <dgm:spPr/>
    </dgm:pt>
  </dgm:ptLst>
  <dgm:cxnLst>
    <dgm:cxn modelId="{B4841303-304F-0A47-B523-DE7207C7A25D}" srcId="{94E6805B-7EEA-1B45-B684-486D18CDFAE6}" destId="{46343FB2-BF0E-984D-BA82-F51E8408B3D0}" srcOrd="0" destOrd="0" parTransId="{F4B92B2F-BCD2-6B42-BB5F-17F8AF33DDE9}" sibTransId="{2B99148E-290D-6749-A0C3-2A1373F33CFE}"/>
    <dgm:cxn modelId="{1E4F620B-4CA6-CE4B-9919-19BE4A2844E5}" srcId="{31A1188A-D58C-0540-971B-9C33A3D30EC2}" destId="{8245F97E-2928-4C4F-A5A1-85C48CFB77F7}" srcOrd="0" destOrd="0" parTransId="{02B8DE5D-C776-3B4D-86C6-20844286A6E7}" sibTransId="{A0EEF837-73BF-4943-8FF4-8D478F8A8D70}"/>
    <dgm:cxn modelId="{4720061A-7365-B343-943F-61CB25429E7A}" srcId="{EFF30E84-8AB4-984D-AFFD-B5A0DAC4A4B3}" destId="{94E6805B-7EEA-1B45-B684-486D18CDFAE6}" srcOrd="1" destOrd="0" parTransId="{9F06BB5F-86F6-0143-A75E-22D19776B7EA}" sibTransId="{02A781BC-CC04-4A44-BC97-7D756F614D5F}"/>
    <dgm:cxn modelId="{BDD49626-5079-C441-9C6D-208C7D0DECF4}" srcId="{EFF30E84-8AB4-984D-AFFD-B5A0DAC4A4B3}" destId="{31A1188A-D58C-0540-971B-9C33A3D30EC2}" srcOrd="3" destOrd="0" parTransId="{C47E5AC1-1D83-594E-95A5-B772C2E3C021}" sibTransId="{839E6BBD-41F6-D441-8D88-687F480EFD01}"/>
    <dgm:cxn modelId="{8C396827-2864-6649-8D2F-76387D2F4FEB}" type="presOf" srcId="{BA0EBEF8-2084-1340-9F9A-86961DF89729}" destId="{0AE76784-5D59-A743-AA47-5BB59FA4DAB7}" srcOrd="0" destOrd="0" presId="urn:microsoft.com/office/officeart/2005/8/layout/vList5"/>
    <dgm:cxn modelId="{491D542F-DC09-F446-A2BB-FD92400720F4}" srcId="{EFF30E84-8AB4-984D-AFFD-B5A0DAC4A4B3}" destId="{3A2FBCA2-17D0-144B-88D5-8ACD1362896E}" srcOrd="0" destOrd="0" parTransId="{0251F9F4-D6DB-D04D-B29B-864D8F832BBA}" sibTransId="{2E9D87D8-421A-B745-9B40-DCAF99EBE77F}"/>
    <dgm:cxn modelId="{D35AB237-0508-5A48-80FB-AEDF225CA203}" srcId="{C18132FD-8AD6-784B-84F3-927647808057}" destId="{95DAD088-7E95-CA40-8879-4E28263347DA}" srcOrd="0" destOrd="0" parTransId="{0629E407-E357-D94A-85DD-F4A2381BCAE5}" sibTransId="{DAD283B9-E08A-8047-89DB-6E7E5A9CBBE7}"/>
    <dgm:cxn modelId="{7AD13945-572C-E341-91C5-5AD378C6572D}" srcId="{31A1188A-D58C-0540-971B-9C33A3D30EC2}" destId="{42AD3085-0062-D749-B396-2F682CE0D38E}" srcOrd="1" destOrd="0" parTransId="{4E78CDB2-67F9-8C4E-AC0E-0E1646C8818E}" sibTransId="{B4AD2DD3-786D-1141-92F9-E11814C921C0}"/>
    <dgm:cxn modelId="{27221456-A9E8-CE41-AF5B-6F9C4ADE0884}" srcId="{EFF30E84-8AB4-984D-AFFD-B5A0DAC4A4B3}" destId="{C18132FD-8AD6-784B-84F3-927647808057}" srcOrd="2" destOrd="0" parTransId="{7F506723-3CE9-AB43-8151-16E0387ABA92}" sibTransId="{6D960225-AB09-A046-B008-87D3B0A62F77}"/>
    <dgm:cxn modelId="{EB2E445D-8BD2-3D48-8EEF-A74EF1EBFB6F}" type="presOf" srcId="{31A1188A-D58C-0540-971B-9C33A3D30EC2}" destId="{B1C09CFA-5BB7-EB4C-A384-D126A17254D2}" srcOrd="0" destOrd="0" presId="urn:microsoft.com/office/officeart/2005/8/layout/vList5"/>
    <dgm:cxn modelId="{EB89C16E-B34E-7141-9901-2E1663BCE5DF}" type="presOf" srcId="{3A2FBCA2-17D0-144B-88D5-8ACD1362896E}" destId="{52061A9D-7382-2E4F-836A-E3E9AFEFA3C3}" srcOrd="0" destOrd="0" presId="urn:microsoft.com/office/officeart/2005/8/layout/vList5"/>
    <dgm:cxn modelId="{1DA1AAA1-0900-3245-9642-6D0B8FB759C9}" type="presOf" srcId="{8245F97E-2928-4C4F-A5A1-85C48CFB77F7}" destId="{1A08C2F4-B0D0-C944-A3D8-10732B5505B0}" srcOrd="0" destOrd="0" presId="urn:microsoft.com/office/officeart/2005/8/layout/vList5"/>
    <dgm:cxn modelId="{C96F1EA7-ECA0-3F40-BA8C-B4208BFD8D9B}" srcId="{3A2FBCA2-17D0-144B-88D5-8ACD1362896E}" destId="{BA0EBEF8-2084-1340-9F9A-86961DF89729}" srcOrd="0" destOrd="0" parTransId="{F46EDC1B-2439-5D4D-829D-DCD367FAD299}" sibTransId="{DD268282-2CAD-F040-9971-5BB07441A20D}"/>
    <dgm:cxn modelId="{8E9007AA-5415-7448-9AC6-AB2F788D8923}" type="presOf" srcId="{46343FB2-BF0E-984D-BA82-F51E8408B3D0}" destId="{60BE5020-082D-AF49-8633-E123F720801E}" srcOrd="0" destOrd="0" presId="urn:microsoft.com/office/officeart/2005/8/layout/vList5"/>
    <dgm:cxn modelId="{C89A31B1-894F-3E42-9DD0-FEEA8B9E11CE}" type="presOf" srcId="{C18132FD-8AD6-784B-84F3-927647808057}" destId="{F6C3F537-6E74-4E4D-83EE-39724C655B87}" srcOrd="0" destOrd="0" presId="urn:microsoft.com/office/officeart/2005/8/layout/vList5"/>
    <dgm:cxn modelId="{7CE7A5CA-16CE-494B-8AD7-B83A325688CD}" srcId="{94E6805B-7EEA-1B45-B684-486D18CDFAE6}" destId="{04188F43-B321-3245-AE98-4913C42C3749}" srcOrd="1" destOrd="0" parTransId="{DF5D4908-FF4E-0D4E-B8B9-7F04531A87C2}" sibTransId="{2DAE97A7-57BE-1842-B9A7-3A5E51F330BC}"/>
    <dgm:cxn modelId="{BE5D41CD-92B6-3947-B8C2-70E324D885E7}" type="presOf" srcId="{94E6805B-7EEA-1B45-B684-486D18CDFAE6}" destId="{629DAA03-DA31-0C4A-B441-2E198200C4D0}" srcOrd="0" destOrd="0" presId="urn:microsoft.com/office/officeart/2005/8/layout/vList5"/>
    <dgm:cxn modelId="{56123AD2-2CD3-1D47-9C8D-B66E7DEB873A}" type="presOf" srcId="{42AD3085-0062-D749-B396-2F682CE0D38E}" destId="{1A08C2F4-B0D0-C944-A3D8-10732B5505B0}" srcOrd="0" destOrd="1" presId="urn:microsoft.com/office/officeart/2005/8/layout/vList5"/>
    <dgm:cxn modelId="{5A4491DD-7EB5-5144-8442-FFF346846FAA}" type="presOf" srcId="{C7869D30-11C1-9247-AD9F-14B0F2596B00}" destId="{358B8DCD-C6CF-A249-B257-B9B0C3C2D81B}" srcOrd="0" destOrd="1" presId="urn:microsoft.com/office/officeart/2005/8/layout/vList5"/>
    <dgm:cxn modelId="{DEE334EA-3A55-B944-ADAD-AC0AAF973314}" srcId="{C18132FD-8AD6-784B-84F3-927647808057}" destId="{C7869D30-11C1-9247-AD9F-14B0F2596B00}" srcOrd="1" destOrd="0" parTransId="{EF113F7C-23F3-4B48-B42A-6550B7CFA222}" sibTransId="{82B68BAA-9877-8543-AD15-3ADCCCFF1A9B}"/>
    <dgm:cxn modelId="{AB9A01EF-96E0-F648-81F3-0831669E816E}" type="presOf" srcId="{95DAD088-7E95-CA40-8879-4E28263347DA}" destId="{358B8DCD-C6CF-A249-B257-B9B0C3C2D81B}" srcOrd="0" destOrd="0" presId="urn:microsoft.com/office/officeart/2005/8/layout/vList5"/>
    <dgm:cxn modelId="{6B0A8CF2-5B5F-4C43-8098-CDE58B6D9CD9}" type="presOf" srcId="{EFF30E84-8AB4-984D-AFFD-B5A0DAC4A4B3}" destId="{1AFDE019-39D7-2244-B19E-2A352F7D7A4F}" srcOrd="0" destOrd="0" presId="urn:microsoft.com/office/officeart/2005/8/layout/vList5"/>
    <dgm:cxn modelId="{471C10F3-50D1-A44E-9FC6-53738C8B6BD3}" type="presOf" srcId="{04188F43-B321-3245-AE98-4913C42C3749}" destId="{60BE5020-082D-AF49-8633-E123F720801E}" srcOrd="0" destOrd="1" presId="urn:microsoft.com/office/officeart/2005/8/layout/vList5"/>
    <dgm:cxn modelId="{3BD91879-DA67-8340-93FD-59921863A2D4}" type="presParOf" srcId="{1AFDE019-39D7-2244-B19E-2A352F7D7A4F}" destId="{E9D40DF9-12BA-E94D-9E24-1382E9E4BD69}" srcOrd="0" destOrd="0" presId="urn:microsoft.com/office/officeart/2005/8/layout/vList5"/>
    <dgm:cxn modelId="{AC3D1443-1042-284F-890C-77AD1C527A8F}" type="presParOf" srcId="{E9D40DF9-12BA-E94D-9E24-1382E9E4BD69}" destId="{52061A9D-7382-2E4F-836A-E3E9AFEFA3C3}" srcOrd="0" destOrd="0" presId="urn:microsoft.com/office/officeart/2005/8/layout/vList5"/>
    <dgm:cxn modelId="{3B5DE3AB-01CA-7B43-BF58-38E81C461A40}" type="presParOf" srcId="{E9D40DF9-12BA-E94D-9E24-1382E9E4BD69}" destId="{0AE76784-5D59-A743-AA47-5BB59FA4DAB7}" srcOrd="1" destOrd="0" presId="urn:microsoft.com/office/officeart/2005/8/layout/vList5"/>
    <dgm:cxn modelId="{0A8D96B3-D61C-BC44-A9E4-615FC520BD14}" type="presParOf" srcId="{1AFDE019-39D7-2244-B19E-2A352F7D7A4F}" destId="{CC68081B-4E0F-9B4E-AF3B-76C640AFA8EA}" srcOrd="1" destOrd="0" presId="urn:microsoft.com/office/officeart/2005/8/layout/vList5"/>
    <dgm:cxn modelId="{94F02B7D-13C2-7047-A0EC-8258E9B826F9}" type="presParOf" srcId="{1AFDE019-39D7-2244-B19E-2A352F7D7A4F}" destId="{EFBB7E66-A635-B240-A07E-FD200C1F7085}" srcOrd="2" destOrd="0" presId="urn:microsoft.com/office/officeart/2005/8/layout/vList5"/>
    <dgm:cxn modelId="{7EDC12F6-F8AB-BD4E-9A5C-A65AC2EBE4F6}" type="presParOf" srcId="{EFBB7E66-A635-B240-A07E-FD200C1F7085}" destId="{629DAA03-DA31-0C4A-B441-2E198200C4D0}" srcOrd="0" destOrd="0" presId="urn:microsoft.com/office/officeart/2005/8/layout/vList5"/>
    <dgm:cxn modelId="{21CEE5A2-F78F-C74A-A1EF-3D110003E9C9}" type="presParOf" srcId="{EFBB7E66-A635-B240-A07E-FD200C1F7085}" destId="{60BE5020-082D-AF49-8633-E123F720801E}" srcOrd="1" destOrd="0" presId="urn:microsoft.com/office/officeart/2005/8/layout/vList5"/>
    <dgm:cxn modelId="{D8E492FB-3FCE-244B-A24D-7D658073B341}" type="presParOf" srcId="{1AFDE019-39D7-2244-B19E-2A352F7D7A4F}" destId="{D9CD2305-A4EC-6A4E-AEEE-6AFCF4B786EB}" srcOrd="3" destOrd="0" presId="urn:microsoft.com/office/officeart/2005/8/layout/vList5"/>
    <dgm:cxn modelId="{0F539CDA-4BD9-0E40-B50F-9225E931E682}" type="presParOf" srcId="{1AFDE019-39D7-2244-B19E-2A352F7D7A4F}" destId="{891B369A-286D-D040-8A6B-53F36CF70E1D}" srcOrd="4" destOrd="0" presId="urn:microsoft.com/office/officeart/2005/8/layout/vList5"/>
    <dgm:cxn modelId="{3AE02D41-15B6-034A-9257-7C1F9BDAC38A}" type="presParOf" srcId="{891B369A-286D-D040-8A6B-53F36CF70E1D}" destId="{F6C3F537-6E74-4E4D-83EE-39724C655B87}" srcOrd="0" destOrd="0" presId="urn:microsoft.com/office/officeart/2005/8/layout/vList5"/>
    <dgm:cxn modelId="{4C0927BA-F9E3-C54F-A043-6078CFD84F4C}" type="presParOf" srcId="{891B369A-286D-D040-8A6B-53F36CF70E1D}" destId="{358B8DCD-C6CF-A249-B257-B9B0C3C2D81B}" srcOrd="1" destOrd="0" presId="urn:microsoft.com/office/officeart/2005/8/layout/vList5"/>
    <dgm:cxn modelId="{D5772429-B6AC-5848-BD25-7513C65D276B}" type="presParOf" srcId="{1AFDE019-39D7-2244-B19E-2A352F7D7A4F}" destId="{FA42F64B-9895-8145-BFF0-1F737CA09607}" srcOrd="5" destOrd="0" presId="urn:microsoft.com/office/officeart/2005/8/layout/vList5"/>
    <dgm:cxn modelId="{AF0723C0-F958-2F41-A2C4-817CCEF274C9}" type="presParOf" srcId="{1AFDE019-39D7-2244-B19E-2A352F7D7A4F}" destId="{40FD3898-B1E5-3542-9DD9-7062759127CF}" srcOrd="6" destOrd="0" presId="urn:microsoft.com/office/officeart/2005/8/layout/vList5"/>
    <dgm:cxn modelId="{6EE321BB-80F0-5B4B-9B6F-A742F33602BD}" type="presParOf" srcId="{40FD3898-B1E5-3542-9DD9-7062759127CF}" destId="{B1C09CFA-5BB7-EB4C-A384-D126A17254D2}" srcOrd="0" destOrd="0" presId="urn:microsoft.com/office/officeart/2005/8/layout/vList5"/>
    <dgm:cxn modelId="{2CC3C613-A472-BB41-BD70-54FE347FD828}" type="presParOf" srcId="{40FD3898-B1E5-3542-9DD9-7062759127CF}" destId="{1A08C2F4-B0D0-C944-A3D8-10732B5505B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F5D922-A647-5945-89E1-2B1158E87E7C}" type="doc">
      <dgm:prSet loTypeId="urn:microsoft.com/office/officeart/2005/8/layout/hierarchy3" loCatId="" qsTypeId="urn:microsoft.com/office/officeart/2005/8/quickstyle/simple4" qsCatId="simple" csTypeId="urn:microsoft.com/office/officeart/2005/8/colors/colorful4" csCatId="colorful" phldr="1"/>
      <dgm:spPr/>
      <dgm:t>
        <a:bodyPr/>
        <a:lstStyle/>
        <a:p>
          <a:endParaRPr lang="en-US"/>
        </a:p>
      </dgm:t>
    </dgm:pt>
    <dgm:pt modelId="{41DCB497-4F67-7240-B1C3-DED53DF245ED}">
      <dgm:prSet phldrT="[Text]" custT="1"/>
      <dgm:spPr/>
      <dgm:t>
        <a:bodyPr/>
        <a:lstStyle/>
        <a:p>
          <a:r>
            <a:rPr lang="en-US" sz="1100" b="1" dirty="0"/>
            <a:t>Functional suitability</a:t>
          </a:r>
        </a:p>
      </dgm:t>
    </dgm:pt>
    <dgm:pt modelId="{EF8DA8D5-FCE9-E14D-9897-BF3EC678B95A}" type="parTrans" cxnId="{FFF9D69F-B680-CD4D-822F-03F59C058A3D}">
      <dgm:prSet/>
      <dgm:spPr/>
      <dgm:t>
        <a:bodyPr/>
        <a:lstStyle/>
        <a:p>
          <a:endParaRPr lang="en-US" b="1"/>
        </a:p>
      </dgm:t>
    </dgm:pt>
    <dgm:pt modelId="{5AAC9A2B-AAFE-704A-A72E-E6537DEA1C39}" type="sibTrans" cxnId="{FFF9D69F-B680-CD4D-822F-03F59C058A3D}">
      <dgm:prSet/>
      <dgm:spPr/>
      <dgm:t>
        <a:bodyPr/>
        <a:lstStyle/>
        <a:p>
          <a:endParaRPr lang="en-US" b="1"/>
        </a:p>
      </dgm:t>
    </dgm:pt>
    <dgm:pt modelId="{53C1FC7C-FB8B-ED43-B796-B56D223ECB81}">
      <dgm:prSet phldrT="[Text]" custT="1"/>
      <dgm:spPr/>
      <dgm:t>
        <a:bodyPr/>
        <a:lstStyle/>
        <a:p>
          <a:r>
            <a:rPr lang="en-US" sz="900" b="1" dirty="0"/>
            <a:t>Functional correctness</a:t>
          </a:r>
        </a:p>
      </dgm:t>
    </dgm:pt>
    <dgm:pt modelId="{05D8882D-F16D-AB43-A3F3-30720E7BFBE0}" type="parTrans" cxnId="{27293FC4-AFA8-C04F-827D-EF7C5DFD5E2F}">
      <dgm:prSet/>
      <dgm:spPr/>
      <dgm:t>
        <a:bodyPr/>
        <a:lstStyle/>
        <a:p>
          <a:endParaRPr lang="en-US" b="1"/>
        </a:p>
      </dgm:t>
    </dgm:pt>
    <dgm:pt modelId="{FA1A555A-A4F9-B143-A6AC-EE0D227AD57C}" type="sibTrans" cxnId="{27293FC4-AFA8-C04F-827D-EF7C5DFD5E2F}">
      <dgm:prSet/>
      <dgm:spPr/>
      <dgm:t>
        <a:bodyPr/>
        <a:lstStyle/>
        <a:p>
          <a:endParaRPr lang="en-US" b="1"/>
        </a:p>
      </dgm:t>
    </dgm:pt>
    <dgm:pt modelId="{444FF2BE-46A6-0C4D-9D6A-8EF2ABCAD744}">
      <dgm:prSet phldrT="[Text]" custT="1"/>
      <dgm:spPr/>
      <dgm:t>
        <a:bodyPr/>
        <a:lstStyle/>
        <a:p>
          <a:r>
            <a:rPr lang="en-US" sz="900" b="1" dirty="0"/>
            <a:t>Functional completeness</a:t>
          </a:r>
        </a:p>
      </dgm:t>
    </dgm:pt>
    <dgm:pt modelId="{136354CD-7547-0F40-90F8-3C436C8B34AB}" type="parTrans" cxnId="{8287EA18-CC81-C647-AE7B-8853F485D1CB}">
      <dgm:prSet/>
      <dgm:spPr/>
      <dgm:t>
        <a:bodyPr/>
        <a:lstStyle/>
        <a:p>
          <a:endParaRPr lang="en-US" b="1"/>
        </a:p>
      </dgm:t>
    </dgm:pt>
    <dgm:pt modelId="{08BBC0FC-E5EF-2F48-9E65-A9D096746A03}" type="sibTrans" cxnId="{8287EA18-CC81-C647-AE7B-8853F485D1CB}">
      <dgm:prSet/>
      <dgm:spPr/>
      <dgm:t>
        <a:bodyPr/>
        <a:lstStyle/>
        <a:p>
          <a:endParaRPr lang="en-US" b="1"/>
        </a:p>
      </dgm:t>
    </dgm:pt>
    <dgm:pt modelId="{2F9FF1B4-EA6C-7C4A-A81D-BD01257A79E7}">
      <dgm:prSet phldrT="[Text]" custT="1"/>
      <dgm:spPr/>
      <dgm:t>
        <a:bodyPr/>
        <a:lstStyle/>
        <a:p>
          <a:r>
            <a:rPr lang="en-US" sz="1100" b="1" dirty="0"/>
            <a:t>Performance efficiency</a:t>
          </a:r>
        </a:p>
      </dgm:t>
    </dgm:pt>
    <dgm:pt modelId="{DA9D38D4-F370-4C44-9EDE-EC75DD5C2DFF}" type="parTrans" cxnId="{B35CECD8-25B5-B043-BE4F-8B988CB5BE56}">
      <dgm:prSet/>
      <dgm:spPr/>
      <dgm:t>
        <a:bodyPr/>
        <a:lstStyle/>
        <a:p>
          <a:endParaRPr lang="en-US" b="1"/>
        </a:p>
      </dgm:t>
    </dgm:pt>
    <dgm:pt modelId="{73A9813E-E570-3849-9A3D-EE8BC43EE56C}" type="sibTrans" cxnId="{B35CECD8-25B5-B043-BE4F-8B988CB5BE56}">
      <dgm:prSet/>
      <dgm:spPr/>
      <dgm:t>
        <a:bodyPr/>
        <a:lstStyle/>
        <a:p>
          <a:endParaRPr lang="en-US" b="1"/>
        </a:p>
      </dgm:t>
    </dgm:pt>
    <dgm:pt modelId="{FDAB69C9-3BA5-8240-A3EA-4A596500E358}">
      <dgm:prSet phldrT="[Text]" custT="1"/>
      <dgm:spPr/>
      <dgm:t>
        <a:bodyPr/>
        <a:lstStyle/>
        <a:p>
          <a:r>
            <a:rPr lang="en-US" sz="900" b="1" dirty="0"/>
            <a:t>Capacity</a:t>
          </a:r>
        </a:p>
      </dgm:t>
    </dgm:pt>
    <dgm:pt modelId="{EE9B1C0E-FF5B-F64D-97DA-1EFCDC6AC4F0}" type="parTrans" cxnId="{7D24917B-F264-4E45-BDE3-71E6B04AAB54}">
      <dgm:prSet/>
      <dgm:spPr/>
      <dgm:t>
        <a:bodyPr/>
        <a:lstStyle/>
        <a:p>
          <a:endParaRPr lang="en-US" b="1"/>
        </a:p>
      </dgm:t>
    </dgm:pt>
    <dgm:pt modelId="{32666D97-8610-9945-B7FA-DE82EDE8AF0D}" type="sibTrans" cxnId="{7D24917B-F264-4E45-BDE3-71E6B04AAB54}">
      <dgm:prSet/>
      <dgm:spPr/>
      <dgm:t>
        <a:bodyPr/>
        <a:lstStyle/>
        <a:p>
          <a:endParaRPr lang="en-US" b="1"/>
        </a:p>
      </dgm:t>
    </dgm:pt>
    <dgm:pt modelId="{299096F4-3ED2-8C4A-9186-AB4A03B8C0C6}">
      <dgm:prSet phldrT="[Text]" custT="1"/>
      <dgm:spPr/>
      <dgm:t>
        <a:bodyPr/>
        <a:lstStyle/>
        <a:p>
          <a:r>
            <a:rPr lang="en-US" sz="900" b="1" dirty="0"/>
            <a:t>Resource utilization</a:t>
          </a:r>
        </a:p>
      </dgm:t>
    </dgm:pt>
    <dgm:pt modelId="{3E784F15-FAE9-BB49-95C5-CAC859C56617}" type="parTrans" cxnId="{841DCEAB-77F6-C149-B398-963E03A33824}">
      <dgm:prSet/>
      <dgm:spPr/>
      <dgm:t>
        <a:bodyPr/>
        <a:lstStyle/>
        <a:p>
          <a:endParaRPr lang="en-US" b="1"/>
        </a:p>
      </dgm:t>
    </dgm:pt>
    <dgm:pt modelId="{82A589DB-9981-E041-A7ED-B93DEBADEC5B}" type="sibTrans" cxnId="{841DCEAB-77F6-C149-B398-963E03A33824}">
      <dgm:prSet/>
      <dgm:spPr/>
      <dgm:t>
        <a:bodyPr/>
        <a:lstStyle/>
        <a:p>
          <a:endParaRPr lang="en-US" b="1"/>
        </a:p>
      </dgm:t>
    </dgm:pt>
    <dgm:pt modelId="{FD4DD728-38B2-774B-93E8-0922AD3E17ED}">
      <dgm:prSet phldrT="[Text]" custT="1"/>
      <dgm:spPr/>
      <dgm:t>
        <a:bodyPr/>
        <a:lstStyle/>
        <a:p>
          <a:r>
            <a:rPr lang="en-US" sz="900" b="1" dirty="0"/>
            <a:t>Functional appropriateness</a:t>
          </a:r>
        </a:p>
      </dgm:t>
    </dgm:pt>
    <dgm:pt modelId="{E876EA2D-293D-BC4A-A196-3712A4F5CDB1}" type="parTrans" cxnId="{18F85895-D2F9-9B49-BDF4-644A05E7DFBE}">
      <dgm:prSet/>
      <dgm:spPr/>
      <dgm:t>
        <a:bodyPr/>
        <a:lstStyle/>
        <a:p>
          <a:endParaRPr lang="en-US" b="1"/>
        </a:p>
      </dgm:t>
    </dgm:pt>
    <dgm:pt modelId="{C3859D40-5AA0-844D-825E-EBCAAA87B506}" type="sibTrans" cxnId="{18F85895-D2F9-9B49-BDF4-644A05E7DFBE}">
      <dgm:prSet/>
      <dgm:spPr/>
      <dgm:t>
        <a:bodyPr/>
        <a:lstStyle/>
        <a:p>
          <a:endParaRPr lang="en-US" b="1"/>
        </a:p>
      </dgm:t>
    </dgm:pt>
    <dgm:pt modelId="{2704C766-EA22-D046-80C0-C5A0AF66F85D}">
      <dgm:prSet phldrT="[Text]" custT="1"/>
      <dgm:spPr/>
      <dgm:t>
        <a:bodyPr/>
        <a:lstStyle/>
        <a:p>
          <a:r>
            <a:rPr lang="en-US" sz="900" b="1" dirty="0"/>
            <a:t>Time behavior</a:t>
          </a:r>
        </a:p>
      </dgm:t>
    </dgm:pt>
    <dgm:pt modelId="{9F0F78F8-60F2-FB40-ACE6-A8E46E10A1BB}" type="parTrans" cxnId="{1E5CE1B3-6395-C843-B3EF-0F8FAF4FD5BD}">
      <dgm:prSet/>
      <dgm:spPr/>
      <dgm:t>
        <a:bodyPr/>
        <a:lstStyle/>
        <a:p>
          <a:endParaRPr lang="en-US" b="1"/>
        </a:p>
      </dgm:t>
    </dgm:pt>
    <dgm:pt modelId="{47C8D04F-C358-9A48-B736-2D8B40E8D061}" type="sibTrans" cxnId="{1E5CE1B3-6395-C843-B3EF-0F8FAF4FD5BD}">
      <dgm:prSet/>
      <dgm:spPr/>
      <dgm:t>
        <a:bodyPr/>
        <a:lstStyle/>
        <a:p>
          <a:endParaRPr lang="en-US" b="1"/>
        </a:p>
      </dgm:t>
    </dgm:pt>
    <dgm:pt modelId="{8F051BCC-AB3B-394F-ADE0-550A8288E9D1}">
      <dgm:prSet custT="1"/>
      <dgm:spPr/>
      <dgm:t>
        <a:bodyPr/>
        <a:lstStyle/>
        <a:p>
          <a:r>
            <a:rPr lang="en-US" sz="1100" b="1" dirty="0"/>
            <a:t>Compatibility</a:t>
          </a:r>
        </a:p>
      </dgm:t>
    </dgm:pt>
    <dgm:pt modelId="{70BF84AD-BF26-A249-B0E7-CCCCE1D37B64}" type="parTrans" cxnId="{F7B636A9-3F1D-4E4B-BBB1-A7922D6922B2}">
      <dgm:prSet/>
      <dgm:spPr/>
      <dgm:t>
        <a:bodyPr/>
        <a:lstStyle/>
        <a:p>
          <a:endParaRPr lang="en-US" b="1"/>
        </a:p>
      </dgm:t>
    </dgm:pt>
    <dgm:pt modelId="{2E3D6173-BE70-F34B-950B-1C3702EC581B}" type="sibTrans" cxnId="{F7B636A9-3F1D-4E4B-BBB1-A7922D6922B2}">
      <dgm:prSet/>
      <dgm:spPr/>
      <dgm:t>
        <a:bodyPr/>
        <a:lstStyle/>
        <a:p>
          <a:endParaRPr lang="en-US" b="1"/>
        </a:p>
      </dgm:t>
    </dgm:pt>
    <dgm:pt modelId="{598FE064-F072-2E43-BEAE-80E649AEA9AE}">
      <dgm:prSet custT="1"/>
      <dgm:spPr/>
      <dgm:t>
        <a:bodyPr/>
        <a:lstStyle/>
        <a:p>
          <a:r>
            <a:rPr lang="en-US" sz="900" b="1"/>
            <a:t>Interoperability</a:t>
          </a:r>
          <a:endParaRPr lang="en-US" sz="900" b="1" dirty="0"/>
        </a:p>
      </dgm:t>
    </dgm:pt>
    <dgm:pt modelId="{224B842B-4E55-914D-977A-0FFA6511356C}" type="parTrans" cxnId="{6CB113AA-9DEA-194E-B4B1-C591C50EA489}">
      <dgm:prSet/>
      <dgm:spPr/>
      <dgm:t>
        <a:bodyPr/>
        <a:lstStyle/>
        <a:p>
          <a:endParaRPr lang="en-US" b="1"/>
        </a:p>
      </dgm:t>
    </dgm:pt>
    <dgm:pt modelId="{BF168AA6-8FD0-D546-926D-CD54C2D9060A}" type="sibTrans" cxnId="{6CB113AA-9DEA-194E-B4B1-C591C50EA489}">
      <dgm:prSet/>
      <dgm:spPr/>
      <dgm:t>
        <a:bodyPr/>
        <a:lstStyle/>
        <a:p>
          <a:endParaRPr lang="en-US" b="1"/>
        </a:p>
      </dgm:t>
    </dgm:pt>
    <dgm:pt modelId="{E6E223AD-5E94-2440-8F3B-B6DE336C4CEC}">
      <dgm:prSet custT="1"/>
      <dgm:spPr/>
      <dgm:t>
        <a:bodyPr/>
        <a:lstStyle/>
        <a:p>
          <a:r>
            <a:rPr lang="en-US" sz="900" b="1" dirty="0"/>
            <a:t>Co-existence</a:t>
          </a:r>
        </a:p>
      </dgm:t>
    </dgm:pt>
    <dgm:pt modelId="{7E0FC8F8-EB3C-C748-BAEB-624230241256}" type="parTrans" cxnId="{89AA0514-B813-FC49-9C07-87B67F6A64C2}">
      <dgm:prSet/>
      <dgm:spPr/>
      <dgm:t>
        <a:bodyPr/>
        <a:lstStyle/>
        <a:p>
          <a:endParaRPr lang="en-US" b="1"/>
        </a:p>
      </dgm:t>
    </dgm:pt>
    <dgm:pt modelId="{BCD642E1-79CF-A944-A179-9D259CAED5F2}" type="sibTrans" cxnId="{89AA0514-B813-FC49-9C07-87B67F6A64C2}">
      <dgm:prSet/>
      <dgm:spPr/>
      <dgm:t>
        <a:bodyPr/>
        <a:lstStyle/>
        <a:p>
          <a:endParaRPr lang="en-US" b="1"/>
        </a:p>
      </dgm:t>
    </dgm:pt>
    <dgm:pt modelId="{AC1C2011-E47F-F24C-8B7C-4E3BC1DFAB2D}">
      <dgm:prSet custT="1"/>
      <dgm:spPr/>
      <dgm:t>
        <a:bodyPr/>
        <a:lstStyle/>
        <a:p>
          <a:r>
            <a:rPr lang="en-US" sz="1100" b="1" dirty="0"/>
            <a:t>Usability</a:t>
          </a:r>
        </a:p>
      </dgm:t>
    </dgm:pt>
    <dgm:pt modelId="{875C913E-520C-F54F-B29E-C519013B05EF}" type="parTrans" cxnId="{F166A007-9572-FC4E-A4C0-A1502C01C84F}">
      <dgm:prSet/>
      <dgm:spPr/>
      <dgm:t>
        <a:bodyPr/>
        <a:lstStyle/>
        <a:p>
          <a:endParaRPr lang="en-US" b="1"/>
        </a:p>
      </dgm:t>
    </dgm:pt>
    <dgm:pt modelId="{822AF7AC-50EA-A147-96D3-4CCEFC7F8215}" type="sibTrans" cxnId="{F166A007-9572-FC4E-A4C0-A1502C01C84F}">
      <dgm:prSet/>
      <dgm:spPr/>
      <dgm:t>
        <a:bodyPr/>
        <a:lstStyle/>
        <a:p>
          <a:endParaRPr lang="en-US" b="1"/>
        </a:p>
      </dgm:t>
    </dgm:pt>
    <dgm:pt modelId="{B0893E9D-79A1-714C-9815-3E92244E91ED}">
      <dgm:prSet custT="1"/>
      <dgm:spPr/>
      <dgm:t>
        <a:bodyPr/>
        <a:lstStyle/>
        <a:p>
          <a:r>
            <a:rPr lang="en-US" sz="900" b="1" dirty="0"/>
            <a:t>Operability </a:t>
          </a:r>
        </a:p>
      </dgm:t>
    </dgm:pt>
    <dgm:pt modelId="{BE09F905-F57D-3A41-B986-6174F9DE9EF6}" type="parTrans" cxnId="{970C8F44-585A-5948-930E-9E835ABDD018}">
      <dgm:prSet/>
      <dgm:spPr/>
      <dgm:t>
        <a:bodyPr/>
        <a:lstStyle/>
        <a:p>
          <a:endParaRPr lang="en-US" b="1"/>
        </a:p>
      </dgm:t>
    </dgm:pt>
    <dgm:pt modelId="{9716B081-0A92-BB46-BEA7-6085DD96F792}" type="sibTrans" cxnId="{970C8F44-585A-5948-930E-9E835ABDD018}">
      <dgm:prSet/>
      <dgm:spPr/>
      <dgm:t>
        <a:bodyPr/>
        <a:lstStyle/>
        <a:p>
          <a:endParaRPr lang="en-US" b="1"/>
        </a:p>
      </dgm:t>
    </dgm:pt>
    <dgm:pt modelId="{B38F1EE6-D813-644B-B80E-DC72FD03A0A2}">
      <dgm:prSet custT="1"/>
      <dgm:spPr/>
      <dgm:t>
        <a:bodyPr/>
        <a:lstStyle/>
        <a:p>
          <a:r>
            <a:rPr lang="en-US" sz="900" b="1" dirty="0"/>
            <a:t>User error protection</a:t>
          </a:r>
        </a:p>
      </dgm:t>
    </dgm:pt>
    <dgm:pt modelId="{35DE522F-B866-F941-BC4D-91F450E2F441}" type="parTrans" cxnId="{FD352A94-4692-BA4B-AFBA-53ED2D5C7456}">
      <dgm:prSet/>
      <dgm:spPr/>
      <dgm:t>
        <a:bodyPr/>
        <a:lstStyle/>
        <a:p>
          <a:endParaRPr lang="en-US" b="1"/>
        </a:p>
      </dgm:t>
    </dgm:pt>
    <dgm:pt modelId="{D872DCFB-4FCB-0A4F-8B9F-20D50B54D705}" type="sibTrans" cxnId="{FD352A94-4692-BA4B-AFBA-53ED2D5C7456}">
      <dgm:prSet/>
      <dgm:spPr/>
      <dgm:t>
        <a:bodyPr/>
        <a:lstStyle/>
        <a:p>
          <a:endParaRPr lang="en-US" b="1"/>
        </a:p>
      </dgm:t>
    </dgm:pt>
    <dgm:pt modelId="{0E8CD457-DF9A-854A-B772-A66C169B0588}">
      <dgm:prSet custT="1"/>
      <dgm:spPr/>
      <dgm:t>
        <a:bodyPr/>
        <a:lstStyle/>
        <a:p>
          <a:r>
            <a:rPr lang="en-US" sz="1100" b="1" dirty="0"/>
            <a:t>Reliability</a:t>
          </a:r>
        </a:p>
      </dgm:t>
    </dgm:pt>
    <dgm:pt modelId="{08F59359-C013-7E47-94F6-E90D860A58DF}" type="parTrans" cxnId="{F60A0691-5045-394F-956D-7F5888590301}">
      <dgm:prSet/>
      <dgm:spPr/>
      <dgm:t>
        <a:bodyPr/>
        <a:lstStyle/>
        <a:p>
          <a:endParaRPr lang="en-US" b="1"/>
        </a:p>
      </dgm:t>
    </dgm:pt>
    <dgm:pt modelId="{8E08FD71-FC03-CB42-A5BD-73669B7ED237}" type="sibTrans" cxnId="{F60A0691-5045-394F-956D-7F5888590301}">
      <dgm:prSet/>
      <dgm:spPr/>
      <dgm:t>
        <a:bodyPr/>
        <a:lstStyle/>
        <a:p>
          <a:endParaRPr lang="en-US" b="1"/>
        </a:p>
      </dgm:t>
    </dgm:pt>
    <dgm:pt modelId="{D01FFA2E-324C-4F44-8F5B-1D93BA14C37D}">
      <dgm:prSet custT="1"/>
      <dgm:spPr/>
      <dgm:t>
        <a:bodyPr/>
        <a:lstStyle/>
        <a:p>
          <a:r>
            <a:rPr lang="en-US" sz="900" b="1"/>
            <a:t>Availability</a:t>
          </a:r>
          <a:endParaRPr lang="en-US" sz="900" b="1" dirty="0"/>
        </a:p>
      </dgm:t>
    </dgm:pt>
    <dgm:pt modelId="{883F9595-6196-5F40-B439-137031A0CA92}" type="parTrans" cxnId="{F1127820-0574-C84E-A90D-0BDE230F30CE}">
      <dgm:prSet/>
      <dgm:spPr/>
      <dgm:t>
        <a:bodyPr/>
        <a:lstStyle/>
        <a:p>
          <a:endParaRPr lang="en-US" b="1"/>
        </a:p>
      </dgm:t>
    </dgm:pt>
    <dgm:pt modelId="{B6B99295-B775-EA45-BDE7-A0F66DFE49C2}" type="sibTrans" cxnId="{F1127820-0574-C84E-A90D-0BDE230F30CE}">
      <dgm:prSet/>
      <dgm:spPr/>
      <dgm:t>
        <a:bodyPr/>
        <a:lstStyle/>
        <a:p>
          <a:endParaRPr lang="en-US" b="1"/>
        </a:p>
      </dgm:t>
    </dgm:pt>
    <dgm:pt modelId="{16038EE6-6BF3-4B48-9980-ACC7A6420663}">
      <dgm:prSet custT="1"/>
      <dgm:spPr/>
      <dgm:t>
        <a:bodyPr/>
        <a:lstStyle/>
        <a:p>
          <a:r>
            <a:rPr lang="en-US" sz="900" b="1" dirty="0"/>
            <a:t>Recoverability</a:t>
          </a:r>
        </a:p>
      </dgm:t>
    </dgm:pt>
    <dgm:pt modelId="{AE8F0254-C357-F34A-B5AE-12FF6C1B5C26}" type="parTrans" cxnId="{9CB096C1-9AF6-1945-B1A9-5046E66C8772}">
      <dgm:prSet/>
      <dgm:spPr/>
      <dgm:t>
        <a:bodyPr/>
        <a:lstStyle/>
        <a:p>
          <a:endParaRPr lang="en-US" b="1"/>
        </a:p>
      </dgm:t>
    </dgm:pt>
    <dgm:pt modelId="{0B8419AD-1F4A-364B-AB5A-51FA3B4CE4AF}" type="sibTrans" cxnId="{9CB096C1-9AF6-1945-B1A9-5046E66C8772}">
      <dgm:prSet/>
      <dgm:spPr/>
      <dgm:t>
        <a:bodyPr/>
        <a:lstStyle/>
        <a:p>
          <a:endParaRPr lang="en-US" b="1"/>
        </a:p>
      </dgm:t>
    </dgm:pt>
    <dgm:pt modelId="{8DC7C76D-6C75-D742-A16F-9E797B71B627}">
      <dgm:prSet custT="1"/>
      <dgm:spPr/>
      <dgm:t>
        <a:bodyPr/>
        <a:lstStyle/>
        <a:p>
          <a:r>
            <a:rPr lang="en-US" sz="900" b="1" dirty="0"/>
            <a:t>Maturity </a:t>
          </a:r>
        </a:p>
      </dgm:t>
    </dgm:pt>
    <dgm:pt modelId="{B41E6929-1A8C-EF44-A394-950681650A9E}" type="parTrans" cxnId="{5DBEB98B-738C-ED4F-AD67-E2390B57594D}">
      <dgm:prSet/>
      <dgm:spPr/>
      <dgm:t>
        <a:bodyPr/>
        <a:lstStyle/>
        <a:p>
          <a:endParaRPr lang="en-US" b="1"/>
        </a:p>
      </dgm:t>
    </dgm:pt>
    <dgm:pt modelId="{8FDA92A6-7F3E-944A-8CB4-9242580083D3}" type="sibTrans" cxnId="{5DBEB98B-738C-ED4F-AD67-E2390B57594D}">
      <dgm:prSet/>
      <dgm:spPr/>
      <dgm:t>
        <a:bodyPr/>
        <a:lstStyle/>
        <a:p>
          <a:endParaRPr lang="en-US" b="1"/>
        </a:p>
      </dgm:t>
    </dgm:pt>
    <dgm:pt modelId="{3C53D9CB-B49A-1041-B36E-C876B26C0664}">
      <dgm:prSet custT="1"/>
      <dgm:spPr/>
      <dgm:t>
        <a:bodyPr/>
        <a:lstStyle/>
        <a:p>
          <a:r>
            <a:rPr lang="en-US" sz="900" b="1" dirty="0"/>
            <a:t>Fault tolerance </a:t>
          </a:r>
        </a:p>
      </dgm:t>
    </dgm:pt>
    <dgm:pt modelId="{9C1B7D37-0A7C-4146-A31B-21D8316E2833}" type="parTrans" cxnId="{107154C8-A30F-114D-8393-F817D0900E82}">
      <dgm:prSet/>
      <dgm:spPr/>
      <dgm:t>
        <a:bodyPr/>
        <a:lstStyle/>
        <a:p>
          <a:endParaRPr lang="en-US" b="1"/>
        </a:p>
      </dgm:t>
    </dgm:pt>
    <dgm:pt modelId="{A56BD4CF-F2CB-3D42-B050-868112FD307A}" type="sibTrans" cxnId="{107154C8-A30F-114D-8393-F817D0900E82}">
      <dgm:prSet/>
      <dgm:spPr/>
      <dgm:t>
        <a:bodyPr/>
        <a:lstStyle/>
        <a:p>
          <a:endParaRPr lang="en-US" b="1"/>
        </a:p>
      </dgm:t>
    </dgm:pt>
    <dgm:pt modelId="{00D42E72-3F24-5446-A532-B962CD556993}">
      <dgm:prSet custT="1"/>
      <dgm:spPr/>
      <dgm:t>
        <a:bodyPr/>
        <a:lstStyle/>
        <a:p>
          <a:r>
            <a:rPr lang="en-US" sz="1100" b="1" dirty="0"/>
            <a:t>Security </a:t>
          </a:r>
        </a:p>
      </dgm:t>
    </dgm:pt>
    <dgm:pt modelId="{018CBCAC-7E13-DC4B-ABAF-4151D091C23E}" type="parTrans" cxnId="{5FE271AD-91AB-E540-8168-456A5C5F4FCA}">
      <dgm:prSet/>
      <dgm:spPr/>
      <dgm:t>
        <a:bodyPr/>
        <a:lstStyle/>
        <a:p>
          <a:endParaRPr lang="en-US" b="1"/>
        </a:p>
      </dgm:t>
    </dgm:pt>
    <dgm:pt modelId="{159A85A7-45FC-764B-8BDD-34079D757EA7}" type="sibTrans" cxnId="{5FE271AD-91AB-E540-8168-456A5C5F4FCA}">
      <dgm:prSet/>
      <dgm:spPr/>
      <dgm:t>
        <a:bodyPr/>
        <a:lstStyle/>
        <a:p>
          <a:endParaRPr lang="en-US" b="1"/>
        </a:p>
      </dgm:t>
    </dgm:pt>
    <dgm:pt modelId="{A6D7EFB5-A92E-044B-B43F-51922C0DC9A0}">
      <dgm:prSet custT="1"/>
      <dgm:spPr/>
      <dgm:t>
        <a:bodyPr/>
        <a:lstStyle/>
        <a:p>
          <a:r>
            <a:rPr lang="en-US" sz="900" b="1"/>
            <a:t>Integrity </a:t>
          </a:r>
          <a:endParaRPr lang="en-US" sz="900" b="1" dirty="0"/>
        </a:p>
      </dgm:t>
    </dgm:pt>
    <dgm:pt modelId="{457D7804-6648-244C-B977-5FFA990152B3}" type="parTrans" cxnId="{1E6AFF6D-FD10-F540-B9E2-6756D4679939}">
      <dgm:prSet/>
      <dgm:spPr/>
      <dgm:t>
        <a:bodyPr/>
        <a:lstStyle/>
        <a:p>
          <a:endParaRPr lang="en-US" b="1"/>
        </a:p>
      </dgm:t>
    </dgm:pt>
    <dgm:pt modelId="{58A1200A-74DE-DC4C-BAC0-FA8EE5C767D2}" type="sibTrans" cxnId="{1E6AFF6D-FD10-F540-B9E2-6756D4679939}">
      <dgm:prSet/>
      <dgm:spPr/>
      <dgm:t>
        <a:bodyPr/>
        <a:lstStyle/>
        <a:p>
          <a:endParaRPr lang="en-US" b="1"/>
        </a:p>
      </dgm:t>
    </dgm:pt>
    <dgm:pt modelId="{69292C06-EF1C-1D4C-A419-4BBF1A78C12B}">
      <dgm:prSet custT="1"/>
      <dgm:spPr/>
      <dgm:t>
        <a:bodyPr/>
        <a:lstStyle/>
        <a:p>
          <a:r>
            <a:rPr lang="en-US" sz="900" b="1"/>
            <a:t>Confidentiality</a:t>
          </a:r>
          <a:endParaRPr lang="en-US" sz="900" b="1" dirty="0"/>
        </a:p>
      </dgm:t>
    </dgm:pt>
    <dgm:pt modelId="{7F9F97BE-5130-EC47-A26F-5CE7B8699020}" type="parTrans" cxnId="{771C1A6A-AF9B-F14A-ABCF-24B1ABDA5FE1}">
      <dgm:prSet/>
      <dgm:spPr/>
      <dgm:t>
        <a:bodyPr/>
        <a:lstStyle/>
        <a:p>
          <a:endParaRPr lang="en-US" b="1"/>
        </a:p>
      </dgm:t>
    </dgm:pt>
    <dgm:pt modelId="{11D7078B-256A-0541-9889-01991EA840FB}" type="sibTrans" cxnId="{771C1A6A-AF9B-F14A-ABCF-24B1ABDA5FE1}">
      <dgm:prSet/>
      <dgm:spPr/>
      <dgm:t>
        <a:bodyPr/>
        <a:lstStyle/>
        <a:p>
          <a:endParaRPr lang="en-US" b="1"/>
        </a:p>
      </dgm:t>
    </dgm:pt>
    <dgm:pt modelId="{054BC13C-9C64-9E41-9173-145D9B78BD94}">
      <dgm:prSet custT="1"/>
      <dgm:spPr/>
      <dgm:t>
        <a:bodyPr/>
        <a:lstStyle/>
        <a:p>
          <a:r>
            <a:rPr lang="en-US" sz="900" b="1"/>
            <a:t>Non-repudiation</a:t>
          </a:r>
          <a:endParaRPr lang="en-US" sz="900" b="1" dirty="0"/>
        </a:p>
      </dgm:t>
    </dgm:pt>
    <dgm:pt modelId="{2BB9B9E4-5FE5-D147-BAFC-E8ED24A73C6D}" type="parTrans" cxnId="{B7903AE4-8E49-024E-B1CD-62002BD104ED}">
      <dgm:prSet/>
      <dgm:spPr/>
      <dgm:t>
        <a:bodyPr/>
        <a:lstStyle/>
        <a:p>
          <a:endParaRPr lang="en-US" b="1"/>
        </a:p>
      </dgm:t>
    </dgm:pt>
    <dgm:pt modelId="{E99AEB17-6B59-8941-83C7-A066A176A5C1}" type="sibTrans" cxnId="{B7903AE4-8E49-024E-B1CD-62002BD104ED}">
      <dgm:prSet/>
      <dgm:spPr/>
      <dgm:t>
        <a:bodyPr/>
        <a:lstStyle/>
        <a:p>
          <a:endParaRPr lang="en-US" b="1"/>
        </a:p>
      </dgm:t>
    </dgm:pt>
    <dgm:pt modelId="{E18C2833-A402-AE40-AFC4-1A0012C0626B}">
      <dgm:prSet custT="1"/>
      <dgm:spPr/>
      <dgm:t>
        <a:bodyPr/>
        <a:lstStyle/>
        <a:p>
          <a:r>
            <a:rPr lang="en-US" sz="900" b="1"/>
            <a:t>Accountability</a:t>
          </a:r>
          <a:endParaRPr lang="en-US" sz="900" b="1" dirty="0"/>
        </a:p>
      </dgm:t>
    </dgm:pt>
    <dgm:pt modelId="{5A68C619-65D3-114E-9776-3746F139E5CA}" type="parTrans" cxnId="{5E14102D-7084-FA4C-AAEB-7A45B235F0D7}">
      <dgm:prSet/>
      <dgm:spPr/>
      <dgm:t>
        <a:bodyPr/>
        <a:lstStyle/>
        <a:p>
          <a:endParaRPr lang="en-US" b="1"/>
        </a:p>
      </dgm:t>
    </dgm:pt>
    <dgm:pt modelId="{42B1A76F-E8A5-F741-9656-0220FB356D62}" type="sibTrans" cxnId="{5E14102D-7084-FA4C-AAEB-7A45B235F0D7}">
      <dgm:prSet/>
      <dgm:spPr/>
      <dgm:t>
        <a:bodyPr/>
        <a:lstStyle/>
        <a:p>
          <a:endParaRPr lang="en-US" b="1"/>
        </a:p>
      </dgm:t>
    </dgm:pt>
    <dgm:pt modelId="{3249E403-7B42-E041-AB57-0829AE25A092}">
      <dgm:prSet custT="1"/>
      <dgm:spPr/>
      <dgm:t>
        <a:bodyPr/>
        <a:lstStyle/>
        <a:p>
          <a:r>
            <a:rPr lang="en-US" sz="900" b="1"/>
            <a:t>Authenticity</a:t>
          </a:r>
          <a:endParaRPr lang="en-US" sz="900" b="1" dirty="0"/>
        </a:p>
      </dgm:t>
    </dgm:pt>
    <dgm:pt modelId="{A5B5B806-C405-5C4C-8827-00133AAE07B2}" type="parTrans" cxnId="{4544BC6D-CC7F-2D44-8851-9CD7A2C4CDC3}">
      <dgm:prSet/>
      <dgm:spPr/>
      <dgm:t>
        <a:bodyPr/>
        <a:lstStyle/>
        <a:p>
          <a:endParaRPr lang="en-US" b="1"/>
        </a:p>
      </dgm:t>
    </dgm:pt>
    <dgm:pt modelId="{98164AA1-8FDF-1F4F-B189-E9577350CB76}" type="sibTrans" cxnId="{4544BC6D-CC7F-2D44-8851-9CD7A2C4CDC3}">
      <dgm:prSet/>
      <dgm:spPr/>
      <dgm:t>
        <a:bodyPr/>
        <a:lstStyle/>
        <a:p>
          <a:endParaRPr lang="en-US" b="1"/>
        </a:p>
      </dgm:t>
    </dgm:pt>
    <dgm:pt modelId="{7A93B62C-5C6F-AC4F-8A7C-ED6B585841C1}">
      <dgm:prSet custT="1"/>
      <dgm:spPr/>
      <dgm:t>
        <a:bodyPr/>
        <a:lstStyle/>
        <a:p>
          <a:r>
            <a:rPr lang="en-US" sz="1100" b="1" dirty="0"/>
            <a:t>Maintainability</a:t>
          </a:r>
        </a:p>
      </dgm:t>
    </dgm:pt>
    <dgm:pt modelId="{209C471E-D42A-FA46-93C8-24BE0E89AD9A}" type="parTrans" cxnId="{58FB9503-7E52-BC44-A1F9-12574B538CBE}">
      <dgm:prSet/>
      <dgm:spPr/>
      <dgm:t>
        <a:bodyPr/>
        <a:lstStyle/>
        <a:p>
          <a:endParaRPr lang="en-US" b="1"/>
        </a:p>
      </dgm:t>
    </dgm:pt>
    <dgm:pt modelId="{2C9C703C-A18F-5A4C-819B-12AE8BD3C33E}" type="sibTrans" cxnId="{58FB9503-7E52-BC44-A1F9-12574B538CBE}">
      <dgm:prSet/>
      <dgm:spPr/>
      <dgm:t>
        <a:bodyPr/>
        <a:lstStyle/>
        <a:p>
          <a:endParaRPr lang="en-US" b="1"/>
        </a:p>
      </dgm:t>
    </dgm:pt>
    <dgm:pt modelId="{95F28B24-1712-6849-B4D1-E5648E216B92}">
      <dgm:prSet custT="1"/>
      <dgm:spPr/>
      <dgm:t>
        <a:bodyPr/>
        <a:lstStyle/>
        <a:p>
          <a:r>
            <a:rPr lang="en-US" sz="900" b="1"/>
            <a:t>Modularity</a:t>
          </a:r>
          <a:endParaRPr lang="en-US" sz="900" b="1" dirty="0"/>
        </a:p>
      </dgm:t>
    </dgm:pt>
    <dgm:pt modelId="{6FA5CCA6-E064-CA4E-A237-3841FE7B18E9}" type="parTrans" cxnId="{6446CAE3-D817-F244-A5BF-7012A89501D4}">
      <dgm:prSet/>
      <dgm:spPr/>
      <dgm:t>
        <a:bodyPr/>
        <a:lstStyle/>
        <a:p>
          <a:endParaRPr lang="en-US" b="1"/>
        </a:p>
      </dgm:t>
    </dgm:pt>
    <dgm:pt modelId="{85060FCB-9889-A04A-A20E-FA173D032DFF}" type="sibTrans" cxnId="{6446CAE3-D817-F244-A5BF-7012A89501D4}">
      <dgm:prSet/>
      <dgm:spPr/>
      <dgm:t>
        <a:bodyPr/>
        <a:lstStyle/>
        <a:p>
          <a:endParaRPr lang="en-US" b="1"/>
        </a:p>
      </dgm:t>
    </dgm:pt>
    <dgm:pt modelId="{4EE57A1C-0DB5-1F49-B834-B315C0F65072}">
      <dgm:prSet custT="1"/>
      <dgm:spPr/>
      <dgm:t>
        <a:bodyPr/>
        <a:lstStyle/>
        <a:p>
          <a:r>
            <a:rPr lang="en-US" sz="900" b="1" dirty="0"/>
            <a:t>Reusability</a:t>
          </a:r>
        </a:p>
      </dgm:t>
    </dgm:pt>
    <dgm:pt modelId="{EC44253B-0648-334C-A54A-72CE77C60696}" type="parTrans" cxnId="{3E7EFA84-5E35-C846-8C47-63D027B2E805}">
      <dgm:prSet/>
      <dgm:spPr/>
      <dgm:t>
        <a:bodyPr/>
        <a:lstStyle/>
        <a:p>
          <a:endParaRPr lang="en-US" b="1"/>
        </a:p>
      </dgm:t>
    </dgm:pt>
    <dgm:pt modelId="{629D1C23-38C7-5F40-A941-195B4EBC56DE}" type="sibTrans" cxnId="{3E7EFA84-5E35-C846-8C47-63D027B2E805}">
      <dgm:prSet/>
      <dgm:spPr/>
      <dgm:t>
        <a:bodyPr/>
        <a:lstStyle/>
        <a:p>
          <a:endParaRPr lang="en-US" b="1"/>
        </a:p>
      </dgm:t>
    </dgm:pt>
    <dgm:pt modelId="{95CB294F-A2D2-EE47-AB33-C7A9CB36A488}">
      <dgm:prSet custT="1"/>
      <dgm:spPr/>
      <dgm:t>
        <a:bodyPr/>
        <a:lstStyle/>
        <a:p>
          <a:r>
            <a:rPr lang="en-US" sz="900" b="1" dirty="0"/>
            <a:t>Modifiability</a:t>
          </a:r>
        </a:p>
      </dgm:t>
    </dgm:pt>
    <dgm:pt modelId="{5354B16A-E11E-1D48-AAFB-7D240D6642F5}" type="parTrans" cxnId="{174E45C5-3B6F-E94E-9A87-07B24C3F8DEE}">
      <dgm:prSet/>
      <dgm:spPr/>
      <dgm:t>
        <a:bodyPr/>
        <a:lstStyle/>
        <a:p>
          <a:endParaRPr lang="en-US" b="1"/>
        </a:p>
      </dgm:t>
    </dgm:pt>
    <dgm:pt modelId="{1EC4D161-9293-3849-AB95-3B40B45A1BB7}" type="sibTrans" cxnId="{174E45C5-3B6F-E94E-9A87-07B24C3F8DEE}">
      <dgm:prSet/>
      <dgm:spPr/>
      <dgm:t>
        <a:bodyPr/>
        <a:lstStyle/>
        <a:p>
          <a:endParaRPr lang="en-US" b="1"/>
        </a:p>
      </dgm:t>
    </dgm:pt>
    <dgm:pt modelId="{A8A21FA9-2703-0548-B6F7-AD6E73BDA1AE}">
      <dgm:prSet custT="1"/>
      <dgm:spPr/>
      <dgm:t>
        <a:bodyPr/>
        <a:lstStyle/>
        <a:p>
          <a:r>
            <a:rPr lang="en-US" sz="900" b="1" dirty="0"/>
            <a:t>Testability</a:t>
          </a:r>
        </a:p>
      </dgm:t>
    </dgm:pt>
    <dgm:pt modelId="{C464E591-CEA1-414D-AB66-7269B863E3A7}" type="parTrans" cxnId="{9C44E8B8-8AD9-374F-AB5A-E0DFD97DEBC9}">
      <dgm:prSet/>
      <dgm:spPr/>
      <dgm:t>
        <a:bodyPr/>
        <a:lstStyle/>
        <a:p>
          <a:endParaRPr lang="en-US" b="1"/>
        </a:p>
      </dgm:t>
    </dgm:pt>
    <dgm:pt modelId="{AAE35E0D-BBED-974A-8345-D01C85A9A5C3}" type="sibTrans" cxnId="{9C44E8B8-8AD9-374F-AB5A-E0DFD97DEBC9}">
      <dgm:prSet/>
      <dgm:spPr/>
      <dgm:t>
        <a:bodyPr/>
        <a:lstStyle/>
        <a:p>
          <a:endParaRPr lang="en-US" b="1"/>
        </a:p>
      </dgm:t>
    </dgm:pt>
    <dgm:pt modelId="{E9A3D690-F538-1640-BA5A-DA7EF97EEB32}">
      <dgm:prSet custT="1"/>
      <dgm:spPr/>
      <dgm:t>
        <a:bodyPr/>
        <a:lstStyle/>
        <a:p>
          <a:r>
            <a:rPr lang="en-US" sz="900" b="1" dirty="0"/>
            <a:t>Analyzability</a:t>
          </a:r>
        </a:p>
      </dgm:t>
    </dgm:pt>
    <dgm:pt modelId="{971C1B5D-67F7-F748-8432-22B7AA5C243E}" type="parTrans" cxnId="{43692E34-E085-3749-8CF1-151B2F9F1C8E}">
      <dgm:prSet/>
      <dgm:spPr/>
      <dgm:t>
        <a:bodyPr/>
        <a:lstStyle/>
        <a:p>
          <a:endParaRPr lang="en-US" b="1"/>
        </a:p>
      </dgm:t>
    </dgm:pt>
    <dgm:pt modelId="{79022E51-1F17-8546-9AC8-3171512E16F1}" type="sibTrans" cxnId="{43692E34-E085-3749-8CF1-151B2F9F1C8E}">
      <dgm:prSet/>
      <dgm:spPr/>
      <dgm:t>
        <a:bodyPr/>
        <a:lstStyle/>
        <a:p>
          <a:endParaRPr lang="en-US" b="1"/>
        </a:p>
      </dgm:t>
    </dgm:pt>
    <dgm:pt modelId="{05F23BCB-22AA-E245-BA73-9BF467A5A01F}">
      <dgm:prSet custT="1"/>
      <dgm:spPr/>
      <dgm:t>
        <a:bodyPr/>
        <a:lstStyle/>
        <a:p>
          <a:r>
            <a:rPr lang="en-US" sz="1100" b="1" dirty="0"/>
            <a:t>Portability</a:t>
          </a:r>
        </a:p>
      </dgm:t>
    </dgm:pt>
    <dgm:pt modelId="{A7E108D9-D194-FE4F-8C1B-3BFABDB65787}" type="parTrans" cxnId="{0B966AC9-2325-1E4E-B0C8-2C19E55D858E}">
      <dgm:prSet/>
      <dgm:spPr/>
      <dgm:t>
        <a:bodyPr/>
        <a:lstStyle/>
        <a:p>
          <a:endParaRPr lang="en-US" b="1"/>
        </a:p>
      </dgm:t>
    </dgm:pt>
    <dgm:pt modelId="{5382DFFD-E064-1D40-BAEB-F6C25F6107AE}" type="sibTrans" cxnId="{0B966AC9-2325-1E4E-B0C8-2C19E55D858E}">
      <dgm:prSet/>
      <dgm:spPr/>
      <dgm:t>
        <a:bodyPr/>
        <a:lstStyle/>
        <a:p>
          <a:endParaRPr lang="en-US" b="1"/>
        </a:p>
      </dgm:t>
    </dgm:pt>
    <dgm:pt modelId="{8AE60BF9-091B-184E-9005-EF4555AA90DF}">
      <dgm:prSet custT="1"/>
      <dgm:spPr/>
      <dgm:t>
        <a:bodyPr/>
        <a:lstStyle/>
        <a:p>
          <a:r>
            <a:rPr lang="en-US" sz="900" b="1" dirty="0"/>
            <a:t>Installability</a:t>
          </a:r>
        </a:p>
      </dgm:t>
    </dgm:pt>
    <dgm:pt modelId="{0AE37708-A5CF-DA4C-A40A-ADA98508CC23}" type="parTrans" cxnId="{4CA8B3A9-6F84-F745-A397-B2638DFF7FA3}">
      <dgm:prSet/>
      <dgm:spPr/>
      <dgm:t>
        <a:bodyPr/>
        <a:lstStyle/>
        <a:p>
          <a:endParaRPr lang="en-US" b="1"/>
        </a:p>
      </dgm:t>
    </dgm:pt>
    <dgm:pt modelId="{0DFAB878-B6EC-3647-9263-A4B3AB2CF447}" type="sibTrans" cxnId="{4CA8B3A9-6F84-F745-A397-B2638DFF7FA3}">
      <dgm:prSet/>
      <dgm:spPr/>
      <dgm:t>
        <a:bodyPr/>
        <a:lstStyle/>
        <a:p>
          <a:endParaRPr lang="en-US" b="1"/>
        </a:p>
      </dgm:t>
    </dgm:pt>
    <dgm:pt modelId="{A5365144-998A-224B-BF5C-39352B61A674}">
      <dgm:prSet custT="1"/>
      <dgm:spPr/>
      <dgm:t>
        <a:bodyPr/>
        <a:lstStyle/>
        <a:p>
          <a:r>
            <a:rPr lang="en-US" sz="900" b="1" dirty="0"/>
            <a:t>Replaceability</a:t>
          </a:r>
        </a:p>
      </dgm:t>
    </dgm:pt>
    <dgm:pt modelId="{A746390B-A82F-C64B-8145-6D27C88B0E24}" type="parTrans" cxnId="{9A9AB62D-7896-264C-9BC2-3B8F3619D125}">
      <dgm:prSet/>
      <dgm:spPr/>
      <dgm:t>
        <a:bodyPr/>
        <a:lstStyle/>
        <a:p>
          <a:endParaRPr lang="en-US" b="1"/>
        </a:p>
      </dgm:t>
    </dgm:pt>
    <dgm:pt modelId="{7745351C-F63F-B543-AA34-F2D3A0BE0513}" type="sibTrans" cxnId="{9A9AB62D-7896-264C-9BC2-3B8F3619D125}">
      <dgm:prSet/>
      <dgm:spPr/>
      <dgm:t>
        <a:bodyPr/>
        <a:lstStyle/>
        <a:p>
          <a:endParaRPr lang="en-US" b="1"/>
        </a:p>
      </dgm:t>
    </dgm:pt>
    <dgm:pt modelId="{F9D126EF-BE2E-7746-9348-9E369FE47AFA}">
      <dgm:prSet custT="1"/>
      <dgm:spPr/>
      <dgm:t>
        <a:bodyPr/>
        <a:lstStyle/>
        <a:p>
          <a:r>
            <a:rPr lang="en-US" sz="900" b="1" dirty="0"/>
            <a:t>Adaptability</a:t>
          </a:r>
        </a:p>
      </dgm:t>
    </dgm:pt>
    <dgm:pt modelId="{4B304EE6-B53F-644F-9D12-5306178C6031}" type="parTrans" cxnId="{F81AF2BF-4375-184B-86A7-1E8B65375CB8}">
      <dgm:prSet/>
      <dgm:spPr/>
      <dgm:t>
        <a:bodyPr/>
        <a:lstStyle/>
        <a:p>
          <a:endParaRPr lang="en-US" b="1"/>
        </a:p>
      </dgm:t>
    </dgm:pt>
    <dgm:pt modelId="{C6F6394C-4393-E447-822F-CF280956CC95}" type="sibTrans" cxnId="{F81AF2BF-4375-184B-86A7-1E8B65375CB8}">
      <dgm:prSet/>
      <dgm:spPr/>
      <dgm:t>
        <a:bodyPr/>
        <a:lstStyle/>
        <a:p>
          <a:endParaRPr lang="en-US" b="1"/>
        </a:p>
      </dgm:t>
    </dgm:pt>
    <dgm:pt modelId="{3DA2996A-B9CC-754B-A3CD-41FF8722C935}" type="pres">
      <dgm:prSet presAssocID="{F1F5D922-A647-5945-89E1-2B1158E87E7C}" presName="diagram" presStyleCnt="0">
        <dgm:presLayoutVars>
          <dgm:chPref val="1"/>
          <dgm:dir/>
          <dgm:animOne val="branch"/>
          <dgm:animLvl val="lvl"/>
          <dgm:resizeHandles/>
        </dgm:presLayoutVars>
      </dgm:prSet>
      <dgm:spPr/>
    </dgm:pt>
    <dgm:pt modelId="{F9755A37-50D0-544F-94E1-A8554908B9C7}" type="pres">
      <dgm:prSet presAssocID="{41DCB497-4F67-7240-B1C3-DED53DF245ED}" presName="root" presStyleCnt="0"/>
      <dgm:spPr/>
    </dgm:pt>
    <dgm:pt modelId="{1BEAEB11-0E14-4840-BD0C-C5D28780C2E3}" type="pres">
      <dgm:prSet presAssocID="{41DCB497-4F67-7240-B1C3-DED53DF245ED}" presName="rootComposite" presStyleCnt="0"/>
      <dgm:spPr/>
    </dgm:pt>
    <dgm:pt modelId="{845ED3E6-51AD-1641-949A-0F65BC3E9D79}" type="pres">
      <dgm:prSet presAssocID="{41DCB497-4F67-7240-B1C3-DED53DF245ED}" presName="rootText" presStyleLbl="node1" presStyleIdx="0" presStyleCnt="8"/>
      <dgm:spPr/>
    </dgm:pt>
    <dgm:pt modelId="{79B777F2-00FE-FA4D-9CF1-63BDC88ED8C0}" type="pres">
      <dgm:prSet presAssocID="{41DCB497-4F67-7240-B1C3-DED53DF245ED}" presName="rootConnector" presStyleLbl="node1" presStyleIdx="0" presStyleCnt="8"/>
      <dgm:spPr/>
    </dgm:pt>
    <dgm:pt modelId="{B8CE6112-F86D-E849-B514-086069D887CB}" type="pres">
      <dgm:prSet presAssocID="{41DCB497-4F67-7240-B1C3-DED53DF245ED}" presName="childShape" presStyleCnt="0"/>
      <dgm:spPr/>
    </dgm:pt>
    <dgm:pt modelId="{CEEA02DB-4226-0A4E-9CEE-E4DF1468D4FA}" type="pres">
      <dgm:prSet presAssocID="{05D8882D-F16D-AB43-A3F3-30720E7BFBE0}" presName="Name13" presStyleLbl="parChTrans1D2" presStyleIdx="0" presStyleCnt="27"/>
      <dgm:spPr/>
    </dgm:pt>
    <dgm:pt modelId="{FE0B66B4-D0F6-534A-9FA4-5FFE3999714B}" type="pres">
      <dgm:prSet presAssocID="{53C1FC7C-FB8B-ED43-B796-B56D223ECB81}" presName="childText" presStyleLbl="bgAcc1" presStyleIdx="0" presStyleCnt="27">
        <dgm:presLayoutVars>
          <dgm:bulletEnabled val="1"/>
        </dgm:presLayoutVars>
      </dgm:prSet>
      <dgm:spPr/>
    </dgm:pt>
    <dgm:pt modelId="{0D1F2A58-F3A6-2749-A21E-35A839943671}" type="pres">
      <dgm:prSet presAssocID="{136354CD-7547-0F40-90F8-3C436C8B34AB}" presName="Name13" presStyleLbl="parChTrans1D2" presStyleIdx="1" presStyleCnt="27"/>
      <dgm:spPr/>
    </dgm:pt>
    <dgm:pt modelId="{73301F81-1F1D-3F46-B392-A59C2C4C807C}" type="pres">
      <dgm:prSet presAssocID="{444FF2BE-46A6-0C4D-9D6A-8EF2ABCAD744}" presName="childText" presStyleLbl="bgAcc1" presStyleIdx="1" presStyleCnt="27">
        <dgm:presLayoutVars>
          <dgm:bulletEnabled val="1"/>
        </dgm:presLayoutVars>
      </dgm:prSet>
      <dgm:spPr/>
    </dgm:pt>
    <dgm:pt modelId="{F25706D1-68D7-8C43-A6D7-5B86169F3E21}" type="pres">
      <dgm:prSet presAssocID="{E876EA2D-293D-BC4A-A196-3712A4F5CDB1}" presName="Name13" presStyleLbl="parChTrans1D2" presStyleIdx="2" presStyleCnt="27"/>
      <dgm:spPr/>
    </dgm:pt>
    <dgm:pt modelId="{DDD7714F-70F6-4041-A377-C7AF7CC48C51}" type="pres">
      <dgm:prSet presAssocID="{FD4DD728-38B2-774B-93E8-0922AD3E17ED}" presName="childText" presStyleLbl="bgAcc1" presStyleIdx="2" presStyleCnt="27">
        <dgm:presLayoutVars>
          <dgm:bulletEnabled val="1"/>
        </dgm:presLayoutVars>
      </dgm:prSet>
      <dgm:spPr/>
    </dgm:pt>
    <dgm:pt modelId="{F6F0469B-1C50-4B4D-BF68-CF7F3D49A7AC}" type="pres">
      <dgm:prSet presAssocID="{2F9FF1B4-EA6C-7C4A-A81D-BD01257A79E7}" presName="root" presStyleCnt="0"/>
      <dgm:spPr/>
    </dgm:pt>
    <dgm:pt modelId="{769E2691-6716-7D43-9378-8323DC986804}" type="pres">
      <dgm:prSet presAssocID="{2F9FF1B4-EA6C-7C4A-A81D-BD01257A79E7}" presName="rootComposite" presStyleCnt="0"/>
      <dgm:spPr/>
    </dgm:pt>
    <dgm:pt modelId="{BA133919-C9B4-1F46-8D96-28E5A05EB3DE}" type="pres">
      <dgm:prSet presAssocID="{2F9FF1B4-EA6C-7C4A-A81D-BD01257A79E7}" presName="rootText" presStyleLbl="node1" presStyleIdx="1" presStyleCnt="8"/>
      <dgm:spPr/>
    </dgm:pt>
    <dgm:pt modelId="{C1CC0758-1E89-014B-BCA6-B412B5096445}" type="pres">
      <dgm:prSet presAssocID="{2F9FF1B4-EA6C-7C4A-A81D-BD01257A79E7}" presName="rootConnector" presStyleLbl="node1" presStyleIdx="1" presStyleCnt="8"/>
      <dgm:spPr/>
    </dgm:pt>
    <dgm:pt modelId="{E2153473-BC31-5845-A6D5-1BA6957C2C0E}" type="pres">
      <dgm:prSet presAssocID="{2F9FF1B4-EA6C-7C4A-A81D-BD01257A79E7}" presName="childShape" presStyleCnt="0"/>
      <dgm:spPr/>
    </dgm:pt>
    <dgm:pt modelId="{A9557D1F-C5B3-4E4A-8CE5-F4F68D65AEEB}" type="pres">
      <dgm:prSet presAssocID="{EE9B1C0E-FF5B-F64D-97DA-1EFCDC6AC4F0}" presName="Name13" presStyleLbl="parChTrans1D2" presStyleIdx="3" presStyleCnt="27"/>
      <dgm:spPr/>
    </dgm:pt>
    <dgm:pt modelId="{79124905-5F4B-C442-AA9D-A554D067E1CE}" type="pres">
      <dgm:prSet presAssocID="{FDAB69C9-3BA5-8240-A3EA-4A596500E358}" presName="childText" presStyleLbl="bgAcc1" presStyleIdx="3" presStyleCnt="27">
        <dgm:presLayoutVars>
          <dgm:bulletEnabled val="1"/>
        </dgm:presLayoutVars>
      </dgm:prSet>
      <dgm:spPr/>
    </dgm:pt>
    <dgm:pt modelId="{8AECC5BC-2112-6C47-BA97-C703B279B190}" type="pres">
      <dgm:prSet presAssocID="{3E784F15-FAE9-BB49-95C5-CAC859C56617}" presName="Name13" presStyleLbl="parChTrans1D2" presStyleIdx="4" presStyleCnt="27"/>
      <dgm:spPr/>
    </dgm:pt>
    <dgm:pt modelId="{6023BBE9-C729-A74F-9B11-823A1A565C70}" type="pres">
      <dgm:prSet presAssocID="{299096F4-3ED2-8C4A-9186-AB4A03B8C0C6}" presName="childText" presStyleLbl="bgAcc1" presStyleIdx="4" presStyleCnt="27">
        <dgm:presLayoutVars>
          <dgm:bulletEnabled val="1"/>
        </dgm:presLayoutVars>
      </dgm:prSet>
      <dgm:spPr/>
    </dgm:pt>
    <dgm:pt modelId="{6A58B61E-B9B8-664C-AF64-AB9D200576BF}" type="pres">
      <dgm:prSet presAssocID="{9F0F78F8-60F2-FB40-ACE6-A8E46E10A1BB}" presName="Name13" presStyleLbl="parChTrans1D2" presStyleIdx="5" presStyleCnt="27"/>
      <dgm:spPr/>
    </dgm:pt>
    <dgm:pt modelId="{F8F89AFA-7427-B447-B5EA-897B3007A5D0}" type="pres">
      <dgm:prSet presAssocID="{2704C766-EA22-D046-80C0-C5A0AF66F85D}" presName="childText" presStyleLbl="bgAcc1" presStyleIdx="5" presStyleCnt="27">
        <dgm:presLayoutVars>
          <dgm:bulletEnabled val="1"/>
        </dgm:presLayoutVars>
      </dgm:prSet>
      <dgm:spPr/>
    </dgm:pt>
    <dgm:pt modelId="{D5782773-546F-4B43-B653-C19630E96BA7}" type="pres">
      <dgm:prSet presAssocID="{8F051BCC-AB3B-394F-ADE0-550A8288E9D1}" presName="root" presStyleCnt="0"/>
      <dgm:spPr/>
    </dgm:pt>
    <dgm:pt modelId="{640E051F-BBD0-6741-9C3C-B97A7DCE4BF5}" type="pres">
      <dgm:prSet presAssocID="{8F051BCC-AB3B-394F-ADE0-550A8288E9D1}" presName="rootComposite" presStyleCnt="0"/>
      <dgm:spPr/>
    </dgm:pt>
    <dgm:pt modelId="{07B8B408-BBEA-5347-BC4A-13FA8D964551}" type="pres">
      <dgm:prSet presAssocID="{8F051BCC-AB3B-394F-ADE0-550A8288E9D1}" presName="rootText" presStyleLbl="node1" presStyleIdx="2" presStyleCnt="8"/>
      <dgm:spPr/>
    </dgm:pt>
    <dgm:pt modelId="{3EA10360-C008-6E4F-801E-D8671B796508}" type="pres">
      <dgm:prSet presAssocID="{8F051BCC-AB3B-394F-ADE0-550A8288E9D1}" presName="rootConnector" presStyleLbl="node1" presStyleIdx="2" presStyleCnt="8"/>
      <dgm:spPr/>
    </dgm:pt>
    <dgm:pt modelId="{4958449E-9195-834A-9D01-00FEC0F80FDB}" type="pres">
      <dgm:prSet presAssocID="{8F051BCC-AB3B-394F-ADE0-550A8288E9D1}" presName="childShape" presStyleCnt="0"/>
      <dgm:spPr/>
    </dgm:pt>
    <dgm:pt modelId="{9F877505-089D-AE47-A1F1-6C24D9394F4F}" type="pres">
      <dgm:prSet presAssocID="{224B842B-4E55-914D-977A-0FFA6511356C}" presName="Name13" presStyleLbl="parChTrans1D2" presStyleIdx="6" presStyleCnt="27"/>
      <dgm:spPr/>
    </dgm:pt>
    <dgm:pt modelId="{6FE81644-B710-2848-8BE0-2E9C1E143939}" type="pres">
      <dgm:prSet presAssocID="{598FE064-F072-2E43-BEAE-80E649AEA9AE}" presName="childText" presStyleLbl="bgAcc1" presStyleIdx="6" presStyleCnt="27" custScaleX="112826">
        <dgm:presLayoutVars>
          <dgm:bulletEnabled val="1"/>
        </dgm:presLayoutVars>
      </dgm:prSet>
      <dgm:spPr/>
    </dgm:pt>
    <dgm:pt modelId="{40E2CB40-9B00-E748-B505-5DD3E635E558}" type="pres">
      <dgm:prSet presAssocID="{7E0FC8F8-EB3C-C748-BAEB-624230241256}" presName="Name13" presStyleLbl="parChTrans1D2" presStyleIdx="7" presStyleCnt="27"/>
      <dgm:spPr/>
    </dgm:pt>
    <dgm:pt modelId="{3632657C-BFC7-224C-84FA-CA5FAF7AD56D}" type="pres">
      <dgm:prSet presAssocID="{E6E223AD-5E94-2440-8F3B-B6DE336C4CEC}" presName="childText" presStyleLbl="bgAcc1" presStyleIdx="7" presStyleCnt="27" custScaleX="112826">
        <dgm:presLayoutVars>
          <dgm:bulletEnabled val="1"/>
        </dgm:presLayoutVars>
      </dgm:prSet>
      <dgm:spPr/>
    </dgm:pt>
    <dgm:pt modelId="{98B7D865-64B7-E34C-AC7A-85423EB28E74}" type="pres">
      <dgm:prSet presAssocID="{AC1C2011-E47F-F24C-8B7C-4E3BC1DFAB2D}" presName="root" presStyleCnt="0"/>
      <dgm:spPr/>
    </dgm:pt>
    <dgm:pt modelId="{6F698E34-A0C1-DB47-BA5F-E9ED61FC76FC}" type="pres">
      <dgm:prSet presAssocID="{AC1C2011-E47F-F24C-8B7C-4E3BC1DFAB2D}" presName="rootComposite" presStyleCnt="0"/>
      <dgm:spPr/>
    </dgm:pt>
    <dgm:pt modelId="{20E4A332-023C-354A-A82F-E68BD57D1F45}" type="pres">
      <dgm:prSet presAssocID="{AC1C2011-E47F-F24C-8B7C-4E3BC1DFAB2D}" presName="rootText" presStyleLbl="node1" presStyleIdx="3" presStyleCnt="8"/>
      <dgm:spPr/>
    </dgm:pt>
    <dgm:pt modelId="{8D2DA61F-636E-4C4F-917A-A69C97043AB4}" type="pres">
      <dgm:prSet presAssocID="{AC1C2011-E47F-F24C-8B7C-4E3BC1DFAB2D}" presName="rootConnector" presStyleLbl="node1" presStyleIdx="3" presStyleCnt="8"/>
      <dgm:spPr/>
    </dgm:pt>
    <dgm:pt modelId="{3D423C43-8A36-9449-8EE3-38CC78B49084}" type="pres">
      <dgm:prSet presAssocID="{AC1C2011-E47F-F24C-8B7C-4E3BC1DFAB2D}" presName="childShape" presStyleCnt="0"/>
      <dgm:spPr/>
    </dgm:pt>
    <dgm:pt modelId="{96C0B8AD-0DBD-D346-8EE3-09BFB11167B9}" type="pres">
      <dgm:prSet presAssocID="{BE09F905-F57D-3A41-B986-6174F9DE9EF6}" presName="Name13" presStyleLbl="parChTrans1D2" presStyleIdx="8" presStyleCnt="27"/>
      <dgm:spPr/>
    </dgm:pt>
    <dgm:pt modelId="{DA57115A-100A-0B4A-9BAC-ABEC59ABB382}" type="pres">
      <dgm:prSet presAssocID="{B0893E9D-79A1-714C-9815-3E92244E91ED}" presName="childText" presStyleLbl="bgAcc1" presStyleIdx="8" presStyleCnt="27">
        <dgm:presLayoutVars>
          <dgm:bulletEnabled val="1"/>
        </dgm:presLayoutVars>
      </dgm:prSet>
      <dgm:spPr/>
    </dgm:pt>
    <dgm:pt modelId="{DD922611-B3FD-504D-B7FB-01A6B7FC4849}" type="pres">
      <dgm:prSet presAssocID="{35DE522F-B866-F941-BC4D-91F450E2F441}" presName="Name13" presStyleLbl="parChTrans1D2" presStyleIdx="9" presStyleCnt="27"/>
      <dgm:spPr/>
    </dgm:pt>
    <dgm:pt modelId="{3394CABE-AB99-1C4A-B9C0-729743D086F2}" type="pres">
      <dgm:prSet presAssocID="{B38F1EE6-D813-644B-B80E-DC72FD03A0A2}" presName="childText" presStyleLbl="bgAcc1" presStyleIdx="9" presStyleCnt="27">
        <dgm:presLayoutVars>
          <dgm:bulletEnabled val="1"/>
        </dgm:presLayoutVars>
      </dgm:prSet>
      <dgm:spPr/>
    </dgm:pt>
    <dgm:pt modelId="{4EDD79EB-12A8-3845-8B34-819F37DDE97D}" type="pres">
      <dgm:prSet presAssocID="{0E8CD457-DF9A-854A-B772-A66C169B0588}" presName="root" presStyleCnt="0"/>
      <dgm:spPr/>
    </dgm:pt>
    <dgm:pt modelId="{5FD2D44A-9250-6242-A721-DECC9E950A9E}" type="pres">
      <dgm:prSet presAssocID="{0E8CD457-DF9A-854A-B772-A66C169B0588}" presName="rootComposite" presStyleCnt="0"/>
      <dgm:spPr/>
    </dgm:pt>
    <dgm:pt modelId="{8A3AFC21-FCDC-294F-83C4-28C57F26AA02}" type="pres">
      <dgm:prSet presAssocID="{0E8CD457-DF9A-854A-B772-A66C169B0588}" presName="rootText" presStyleLbl="node1" presStyleIdx="4" presStyleCnt="8"/>
      <dgm:spPr/>
    </dgm:pt>
    <dgm:pt modelId="{5627C395-5AEB-6049-AFCA-210CC7A007BA}" type="pres">
      <dgm:prSet presAssocID="{0E8CD457-DF9A-854A-B772-A66C169B0588}" presName="rootConnector" presStyleLbl="node1" presStyleIdx="4" presStyleCnt="8"/>
      <dgm:spPr/>
    </dgm:pt>
    <dgm:pt modelId="{B64C6DDD-FB4D-B245-AE67-CC0175529B3C}" type="pres">
      <dgm:prSet presAssocID="{0E8CD457-DF9A-854A-B772-A66C169B0588}" presName="childShape" presStyleCnt="0"/>
      <dgm:spPr/>
    </dgm:pt>
    <dgm:pt modelId="{E976EDA8-6C28-DE4A-87DF-710404B66FFB}" type="pres">
      <dgm:prSet presAssocID="{883F9595-6196-5F40-B439-137031A0CA92}" presName="Name13" presStyleLbl="parChTrans1D2" presStyleIdx="10" presStyleCnt="27"/>
      <dgm:spPr/>
    </dgm:pt>
    <dgm:pt modelId="{23B72943-9D2C-B447-9862-078C01E5CD48}" type="pres">
      <dgm:prSet presAssocID="{D01FFA2E-324C-4F44-8F5B-1D93BA14C37D}" presName="childText" presStyleLbl="bgAcc1" presStyleIdx="10" presStyleCnt="27">
        <dgm:presLayoutVars>
          <dgm:bulletEnabled val="1"/>
        </dgm:presLayoutVars>
      </dgm:prSet>
      <dgm:spPr/>
    </dgm:pt>
    <dgm:pt modelId="{9DD1C069-7EFF-BE4E-9BEF-C0171B20E754}" type="pres">
      <dgm:prSet presAssocID="{AE8F0254-C357-F34A-B5AE-12FF6C1B5C26}" presName="Name13" presStyleLbl="parChTrans1D2" presStyleIdx="11" presStyleCnt="27"/>
      <dgm:spPr/>
    </dgm:pt>
    <dgm:pt modelId="{14B23716-2CC8-5148-A061-F33F23804BE5}" type="pres">
      <dgm:prSet presAssocID="{16038EE6-6BF3-4B48-9980-ACC7A6420663}" presName="childText" presStyleLbl="bgAcc1" presStyleIdx="11" presStyleCnt="27" custScaleX="108147">
        <dgm:presLayoutVars>
          <dgm:bulletEnabled val="1"/>
        </dgm:presLayoutVars>
      </dgm:prSet>
      <dgm:spPr/>
    </dgm:pt>
    <dgm:pt modelId="{B558153D-11A8-6142-B758-300ACA5246DD}" type="pres">
      <dgm:prSet presAssocID="{B41E6929-1A8C-EF44-A394-950681650A9E}" presName="Name13" presStyleLbl="parChTrans1D2" presStyleIdx="12" presStyleCnt="27"/>
      <dgm:spPr/>
    </dgm:pt>
    <dgm:pt modelId="{5F283CA6-EFED-9B45-B629-D2FA0BF4ADCB}" type="pres">
      <dgm:prSet presAssocID="{8DC7C76D-6C75-D742-A16F-9E797B71B627}" presName="childText" presStyleLbl="bgAcc1" presStyleIdx="12" presStyleCnt="27">
        <dgm:presLayoutVars>
          <dgm:bulletEnabled val="1"/>
        </dgm:presLayoutVars>
      </dgm:prSet>
      <dgm:spPr/>
    </dgm:pt>
    <dgm:pt modelId="{12865B71-5B1C-3140-BFB5-38937DC9BCE6}" type="pres">
      <dgm:prSet presAssocID="{9C1B7D37-0A7C-4146-A31B-21D8316E2833}" presName="Name13" presStyleLbl="parChTrans1D2" presStyleIdx="13" presStyleCnt="27"/>
      <dgm:spPr/>
    </dgm:pt>
    <dgm:pt modelId="{ABA92FFD-011E-CD40-84AF-075B95B64B93}" type="pres">
      <dgm:prSet presAssocID="{3C53D9CB-B49A-1041-B36E-C876B26C0664}" presName="childText" presStyleLbl="bgAcc1" presStyleIdx="13" presStyleCnt="27">
        <dgm:presLayoutVars>
          <dgm:bulletEnabled val="1"/>
        </dgm:presLayoutVars>
      </dgm:prSet>
      <dgm:spPr/>
    </dgm:pt>
    <dgm:pt modelId="{BA4AF88A-9F88-3B47-A7E0-FF47907435A1}" type="pres">
      <dgm:prSet presAssocID="{00D42E72-3F24-5446-A532-B962CD556993}" presName="root" presStyleCnt="0"/>
      <dgm:spPr/>
    </dgm:pt>
    <dgm:pt modelId="{73E51ADC-1E5D-264D-9298-5FB5C1963DAD}" type="pres">
      <dgm:prSet presAssocID="{00D42E72-3F24-5446-A532-B962CD556993}" presName="rootComposite" presStyleCnt="0"/>
      <dgm:spPr/>
    </dgm:pt>
    <dgm:pt modelId="{7C4B08AE-504D-5445-8927-ABADC132B1EA}" type="pres">
      <dgm:prSet presAssocID="{00D42E72-3F24-5446-A532-B962CD556993}" presName="rootText" presStyleLbl="node1" presStyleIdx="5" presStyleCnt="8"/>
      <dgm:spPr/>
    </dgm:pt>
    <dgm:pt modelId="{7E8E6DBD-621F-D641-8A93-A92DC836FF95}" type="pres">
      <dgm:prSet presAssocID="{00D42E72-3F24-5446-A532-B962CD556993}" presName="rootConnector" presStyleLbl="node1" presStyleIdx="5" presStyleCnt="8"/>
      <dgm:spPr/>
    </dgm:pt>
    <dgm:pt modelId="{51D245AE-8965-5241-B830-73449F62C854}" type="pres">
      <dgm:prSet presAssocID="{00D42E72-3F24-5446-A532-B962CD556993}" presName="childShape" presStyleCnt="0"/>
      <dgm:spPr/>
    </dgm:pt>
    <dgm:pt modelId="{6C7CCA5F-C27C-C242-A47B-5B9938F66569}" type="pres">
      <dgm:prSet presAssocID="{457D7804-6648-244C-B977-5FFA990152B3}" presName="Name13" presStyleLbl="parChTrans1D2" presStyleIdx="14" presStyleCnt="27"/>
      <dgm:spPr/>
    </dgm:pt>
    <dgm:pt modelId="{9B3581C4-2FD4-694B-98B7-571A5B50C826}" type="pres">
      <dgm:prSet presAssocID="{A6D7EFB5-A92E-044B-B43F-51922C0DC9A0}" presName="childText" presStyleLbl="bgAcc1" presStyleIdx="14" presStyleCnt="27" custScaleX="108703">
        <dgm:presLayoutVars>
          <dgm:bulletEnabled val="1"/>
        </dgm:presLayoutVars>
      </dgm:prSet>
      <dgm:spPr/>
    </dgm:pt>
    <dgm:pt modelId="{4236FFC8-1C6E-D94D-BE64-0D9C3F213F9C}" type="pres">
      <dgm:prSet presAssocID="{7F9F97BE-5130-EC47-A26F-5CE7B8699020}" presName="Name13" presStyleLbl="parChTrans1D2" presStyleIdx="15" presStyleCnt="27"/>
      <dgm:spPr/>
    </dgm:pt>
    <dgm:pt modelId="{997B334E-E3E7-484A-94FD-9FE98B06E5D3}" type="pres">
      <dgm:prSet presAssocID="{69292C06-EF1C-1D4C-A419-4BBF1A78C12B}" presName="childText" presStyleLbl="bgAcc1" presStyleIdx="15" presStyleCnt="27" custScaleX="108703">
        <dgm:presLayoutVars>
          <dgm:bulletEnabled val="1"/>
        </dgm:presLayoutVars>
      </dgm:prSet>
      <dgm:spPr/>
    </dgm:pt>
    <dgm:pt modelId="{1F173F23-D7E9-2140-98A9-81B7F6662385}" type="pres">
      <dgm:prSet presAssocID="{2BB9B9E4-5FE5-D147-BAFC-E8ED24A73C6D}" presName="Name13" presStyleLbl="parChTrans1D2" presStyleIdx="16" presStyleCnt="27"/>
      <dgm:spPr/>
    </dgm:pt>
    <dgm:pt modelId="{EE3028E2-F2A6-A548-A078-22AA4CF2097D}" type="pres">
      <dgm:prSet presAssocID="{054BC13C-9C64-9E41-9173-145D9B78BD94}" presName="childText" presStyleLbl="bgAcc1" presStyleIdx="16" presStyleCnt="27" custScaleX="108703">
        <dgm:presLayoutVars>
          <dgm:bulletEnabled val="1"/>
        </dgm:presLayoutVars>
      </dgm:prSet>
      <dgm:spPr/>
    </dgm:pt>
    <dgm:pt modelId="{35EA8B6E-7CBA-3C46-ACBA-B28BF59A2486}" type="pres">
      <dgm:prSet presAssocID="{5A68C619-65D3-114E-9776-3746F139E5CA}" presName="Name13" presStyleLbl="parChTrans1D2" presStyleIdx="17" presStyleCnt="27"/>
      <dgm:spPr/>
    </dgm:pt>
    <dgm:pt modelId="{092E03E6-0390-364F-B243-BCD0C52801E2}" type="pres">
      <dgm:prSet presAssocID="{E18C2833-A402-AE40-AFC4-1A0012C0626B}" presName="childText" presStyleLbl="bgAcc1" presStyleIdx="17" presStyleCnt="27" custScaleX="108703">
        <dgm:presLayoutVars>
          <dgm:bulletEnabled val="1"/>
        </dgm:presLayoutVars>
      </dgm:prSet>
      <dgm:spPr/>
    </dgm:pt>
    <dgm:pt modelId="{5E914F32-FE04-9D4B-B1A1-C47F3DB5E6F2}" type="pres">
      <dgm:prSet presAssocID="{A5B5B806-C405-5C4C-8827-00133AAE07B2}" presName="Name13" presStyleLbl="parChTrans1D2" presStyleIdx="18" presStyleCnt="27"/>
      <dgm:spPr/>
    </dgm:pt>
    <dgm:pt modelId="{CC575E2B-BF36-C244-BFA9-0A26DD34CB23}" type="pres">
      <dgm:prSet presAssocID="{3249E403-7B42-E041-AB57-0829AE25A092}" presName="childText" presStyleLbl="bgAcc1" presStyleIdx="18" presStyleCnt="27" custScaleX="108703">
        <dgm:presLayoutVars>
          <dgm:bulletEnabled val="1"/>
        </dgm:presLayoutVars>
      </dgm:prSet>
      <dgm:spPr/>
    </dgm:pt>
    <dgm:pt modelId="{14B39D54-97F4-A642-8172-D4845DF6B17C}" type="pres">
      <dgm:prSet presAssocID="{7A93B62C-5C6F-AC4F-8A7C-ED6B585841C1}" presName="root" presStyleCnt="0"/>
      <dgm:spPr/>
    </dgm:pt>
    <dgm:pt modelId="{3ED6C7EF-24BB-7342-8D42-B1DAABDCCBDF}" type="pres">
      <dgm:prSet presAssocID="{7A93B62C-5C6F-AC4F-8A7C-ED6B585841C1}" presName="rootComposite" presStyleCnt="0"/>
      <dgm:spPr/>
    </dgm:pt>
    <dgm:pt modelId="{51CA69B9-995A-3146-AEC4-A30299EAFD91}" type="pres">
      <dgm:prSet presAssocID="{7A93B62C-5C6F-AC4F-8A7C-ED6B585841C1}" presName="rootText" presStyleLbl="node1" presStyleIdx="6" presStyleCnt="8" custScaleX="110389"/>
      <dgm:spPr/>
    </dgm:pt>
    <dgm:pt modelId="{A3EBC1A4-3CA1-964A-8FB8-1070D94A0A1C}" type="pres">
      <dgm:prSet presAssocID="{7A93B62C-5C6F-AC4F-8A7C-ED6B585841C1}" presName="rootConnector" presStyleLbl="node1" presStyleIdx="6" presStyleCnt="8"/>
      <dgm:spPr/>
    </dgm:pt>
    <dgm:pt modelId="{A8A13AA4-94BD-1E4B-9957-85A2CC29447C}" type="pres">
      <dgm:prSet presAssocID="{7A93B62C-5C6F-AC4F-8A7C-ED6B585841C1}" presName="childShape" presStyleCnt="0"/>
      <dgm:spPr/>
    </dgm:pt>
    <dgm:pt modelId="{437448C7-8D9E-894B-8A39-BF62597BFD1F}" type="pres">
      <dgm:prSet presAssocID="{6FA5CCA6-E064-CA4E-A237-3841FE7B18E9}" presName="Name13" presStyleLbl="parChTrans1D2" presStyleIdx="19" presStyleCnt="27"/>
      <dgm:spPr/>
    </dgm:pt>
    <dgm:pt modelId="{80FE65BA-CA7D-9B4B-8240-226E315E8C05}" type="pres">
      <dgm:prSet presAssocID="{95F28B24-1712-6849-B4D1-E5648E216B92}" presName="childText" presStyleLbl="bgAcc1" presStyleIdx="19" presStyleCnt="27">
        <dgm:presLayoutVars>
          <dgm:bulletEnabled val="1"/>
        </dgm:presLayoutVars>
      </dgm:prSet>
      <dgm:spPr/>
    </dgm:pt>
    <dgm:pt modelId="{09E76712-CFC8-9047-BE35-9AED4279CA14}" type="pres">
      <dgm:prSet presAssocID="{EC44253B-0648-334C-A54A-72CE77C60696}" presName="Name13" presStyleLbl="parChTrans1D2" presStyleIdx="20" presStyleCnt="27"/>
      <dgm:spPr/>
    </dgm:pt>
    <dgm:pt modelId="{59C8AD72-1FF0-6D4F-ABDA-EF6C6C91D979}" type="pres">
      <dgm:prSet presAssocID="{4EE57A1C-0DB5-1F49-B834-B315C0F65072}" presName="childText" presStyleLbl="bgAcc1" presStyleIdx="20" presStyleCnt="27">
        <dgm:presLayoutVars>
          <dgm:bulletEnabled val="1"/>
        </dgm:presLayoutVars>
      </dgm:prSet>
      <dgm:spPr/>
    </dgm:pt>
    <dgm:pt modelId="{4D9FE055-ADA2-6C4F-B60B-7CBC43A089E6}" type="pres">
      <dgm:prSet presAssocID="{5354B16A-E11E-1D48-AAFB-7D240D6642F5}" presName="Name13" presStyleLbl="parChTrans1D2" presStyleIdx="21" presStyleCnt="27"/>
      <dgm:spPr/>
    </dgm:pt>
    <dgm:pt modelId="{E5C17912-BBD8-EA48-B033-E10027B13EC4}" type="pres">
      <dgm:prSet presAssocID="{95CB294F-A2D2-EE47-AB33-C7A9CB36A488}" presName="childText" presStyleLbl="bgAcc1" presStyleIdx="21" presStyleCnt="27">
        <dgm:presLayoutVars>
          <dgm:bulletEnabled val="1"/>
        </dgm:presLayoutVars>
      </dgm:prSet>
      <dgm:spPr/>
    </dgm:pt>
    <dgm:pt modelId="{5DF2E0AC-F16A-7B43-A3E3-38B736183D8E}" type="pres">
      <dgm:prSet presAssocID="{C464E591-CEA1-414D-AB66-7269B863E3A7}" presName="Name13" presStyleLbl="parChTrans1D2" presStyleIdx="22" presStyleCnt="27"/>
      <dgm:spPr/>
    </dgm:pt>
    <dgm:pt modelId="{FCF6F526-FB38-FE4D-A494-4DFFD18DA82E}" type="pres">
      <dgm:prSet presAssocID="{A8A21FA9-2703-0548-B6F7-AD6E73BDA1AE}" presName="childText" presStyleLbl="bgAcc1" presStyleIdx="22" presStyleCnt="27">
        <dgm:presLayoutVars>
          <dgm:bulletEnabled val="1"/>
        </dgm:presLayoutVars>
      </dgm:prSet>
      <dgm:spPr/>
    </dgm:pt>
    <dgm:pt modelId="{FC0FD8D0-996E-6443-9AFF-FC093786F2BB}" type="pres">
      <dgm:prSet presAssocID="{971C1B5D-67F7-F748-8432-22B7AA5C243E}" presName="Name13" presStyleLbl="parChTrans1D2" presStyleIdx="23" presStyleCnt="27"/>
      <dgm:spPr/>
    </dgm:pt>
    <dgm:pt modelId="{9B9AE7A8-612B-0545-961B-2FB089BD92F9}" type="pres">
      <dgm:prSet presAssocID="{E9A3D690-F538-1640-BA5A-DA7EF97EEB32}" presName="childText" presStyleLbl="bgAcc1" presStyleIdx="23" presStyleCnt="27">
        <dgm:presLayoutVars>
          <dgm:bulletEnabled val="1"/>
        </dgm:presLayoutVars>
      </dgm:prSet>
      <dgm:spPr/>
    </dgm:pt>
    <dgm:pt modelId="{AF6E4287-AEB5-7143-99D0-53C62C5C1F09}" type="pres">
      <dgm:prSet presAssocID="{05F23BCB-22AA-E245-BA73-9BF467A5A01F}" presName="root" presStyleCnt="0"/>
      <dgm:spPr/>
    </dgm:pt>
    <dgm:pt modelId="{78CFACDA-E4B9-F547-AD11-FB2DED584293}" type="pres">
      <dgm:prSet presAssocID="{05F23BCB-22AA-E245-BA73-9BF467A5A01F}" presName="rootComposite" presStyleCnt="0"/>
      <dgm:spPr/>
    </dgm:pt>
    <dgm:pt modelId="{04A97591-A644-7A4E-A21C-0F455A246C0B}" type="pres">
      <dgm:prSet presAssocID="{05F23BCB-22AA-E245-BA73-9BF467A5A01F}" presName="rootText" presStyleLbl="node1" presStyleIdx="7" presStyleCnt="8"/>
      <dgm:spPr/>
    </dgm:pt>
    <dgm:pt modelId="{986E21F7-1EC6-6044-A4BD-94ABA22EBA0E}" type="pres">
      <dgm:prSet presAssocID="{05F23BCB-22AA-E245-BA73-9BF467A5A01F}" presName="rootConnector" presStyleLbl="node1" presStyleIdx="7" presStyleCnt="8"/>
      <dgm:spPr/>
    </dgm:pt>
    <dgm:pt modelId="{8E02AF95-9737-1F40-9B03-D871C623D3B3}" type="pres">
      <dgm:prSet presAssocID="{05F23BCB-22AA-E245-BA73-9BF467A5A01F}" presName="childShape" presStyleCnt="0"/>
      <dgm:spPr/>
    </dgm:pt>
    <dgm:pt modelId="{B575AD4C-A0B9-C546-951C-87B42CC951D5}" type="pres">
      <dgm:prSet presAssocID="{0AE37708-A5CF-DA4C-A40A-ADA98508CC23}" presName="Name13" presStyleLbl="parChTrans1D2" presStyleIdx="24" presStyleCnt="27"/>
      <dgm:spPr/>
    </dgm:pt>
    <dgm:pt modelId="{D314026A-2F78-F84E-8045-6675029EDD49}" type="pres">
      <dgm:prSet presAssocID="{8AE60BF9-091B-184E-9005-EF4555AA90DF}" presName="childText" presStyleLbl="bgAcc1" presStyleIdx="24" presStyleCnt="27">
        <dgm:presLayoutVars>
          <dgm:bulletEnabled val="1"/>
        </dgm:presLayoutVars>
      </dgm:prSet>
      <dgm:spPr/>
    </dgm:pt>
    <dgm:pt modelId="{16E58DE1-A091-5548-8240-35067CD2D11F}" type="pres">
      <dgm:prSet presAssocID="{A746390B-A82F-C64B-8145-6D27C88B0E24}" presName="Name13" presStyleLbl="parChTrans1D2" presStyleIdx="25" presStyleCnt="27"/>
      <dgm:spPr/>
    </dgm:pt>
    <dgm:pt modelId="{EFCCE37F-D0FD-4444-9D80-DBC41CEF80D2}" type="pres">
      <dgm:prSet presAssocID="{A5365144-998A-224B-BF5C-39352B61A674}" presName="childText" presStyleLbl="bgAcc1" presStyleIdx="25" presStyleCnt="27">
        <dgm:presLayoutVars>
          <dgm:bulletEnabled val="1"/>
        </dgm:presLayoutVars>
      </dgm:prSet>
      <dgm:spPr/>
    </dgm:pt>
    <dgm:pt modelId="{7DDFF29B-2975-EF45-B31C-ECD72FD9ABF0}" type="pres">
      <dgm:prSet presAssocID="{4B304EE6-B53F-644F-9D12-5306178C6031}" presName="Name13" presStyleLbl="parChTrans1D2" presStyleIdx="26" presStyleCnt="27"/>
      <dgm:spPr/>
    </dgm:pt>
    <dgm:pt modelId="{3A801272-935B-9A41-A9D1-B14936F53555}" type="pres">
      <dgm:prSet presAssocID="{F9D126EF-BE2E-7746-9348-9E369FE47AFA}" presName="childText" presStyleLbl="bgAcc1" presStyleIdx="26" presStyleCnt="27">
        <dgm:presLayoutVars>
          <dgm:bulletEnabled val="1"/>
        </dgm:presLayoutVars>
      </dgm:prSet>
      <dgm:spPr/>
    </dgm:pt>
  </dgm:ptLst>
  <dgm:cxnLst>
    <dgm:cxn modelId="{4A99E600-DCE7-A644-A7F3-23C5151BBD78}" type="presOf" srcId="{299096F4-3ED2-8C4A-9186-AB4A03B8C0C6}" destId="{6023BBE9-C729-A74F-9B11-823A1A565C70}" srcOrd="0" destOrd="0" presId="urn:microsoft.com/office/officeart/2005/8/layout/hierarchy3"/>
    <dgm:cxn modelId="{8ACDE900-4E5D-B946-B9F3-6AD98D776F97}" type="presOf" srcId="{A5365144-998A-224B-BF5C-39352B61A674}" destId="{EFCCE37F-D0FD-4444-9D80-DBC41CEF80D2}" srcOrd="0" destOrd="0" presId="urn:microsoft.com/office/officeart/2005/8/layout/hierarchy3"/>
    <dgm:cxn modelId="{98401D02-E1CD-D345-8CD5-E5A46065C23A}" type="presOf" srcId="{EE9B1C0E-FF5B-F64D-97DA-1EFCDC6AC4F0}" destId="{A9557D1F-C5B3-4E4A-8CE5-F4F68D65AEEB}" srcOrd="0" destOrd="0" presId="urn:microsoft.com/office/officeart/2005/8/layout/hierarchy3"/>
    <dgm:cxn modelId="{58FB9503-7E52-BC44-A1F9-12574B538CBE}" srcId="{F1F5D922-A647-5945-89E1-2B1158E87E7C}" destId="{7A93B62C-5C6F-AC4F-8A7C-ED6B585841C1}" srcOrd="6" destOrd="0" parTransId="{209C471E-D42A-FA46-93C8-24BE0E89AD9A}" sibTransId="{2C9C703C-A18F-5A4C-819B-12AE8BD3C33E}"/>
    <dgm:cxn modelId="{F166A007-9572-FC4E-A4C0-A1502C01C84F}" srcId="{F1F5D922-A647-5945-89E1-2B1158E87E7C}" destId="{AC1C2011-E47F-F24C-8B7C-4E3BC1DFAB2D}" srcOrd="3" destOrd="0" parTransId="{875C913E-520C-F54F-B29E-C519013B05EF}" sibTransId="{822AF7AC-50EA-A147-96D3-4CCEFC7F8215}"/>
    <dgm:cxn modelId="{0FE49E0E-1753-754B-B111-C1FCE6CDB615}" type="presOf" srcId="{F1F5D922-A647-5945-89E1-2B1158E87E7C}" destId="{3DA2996A-B9CC-754B-A3CD-41FF8722C935}" srcOrd="0" destOrd="0" presId="urn:microsoft.com/office/officeart/2005/8/layout/hierarchy3"/>
    <dgm:cxn modelId="{A96A930F-0360-4F48-9BAB-4E68437A50EF}" type="presOf" srcId="{AE8F0254-C357-F34A-B5AE-12FF6C1B5C26}" destId="{9DD1C069-7EFF-BE4E-9BEF-C0171B20E754}" srcOrd="0" destOrd="0" presId="urn:microsoft.com/office/officeart/2005/8/layout/hierarchy3"/>
    <dgm:cxn modelId="{91B86A11-F96D-4542-AC4B-0A2D337A4735}" type="presOf" srcId="{5A68C619-65D3-114E-9776-3746F139E5CA}" destId="{35EA8B6E-7CBA-3C46-ACBA-B28BF59A2486}" srcOrd="0" destOrd="0" presId="urn:microsoft.com/office/officeart/2005/8/layout/hierarchy3"/>
    <dgm:cxn modelId="{89AA0514-B813-FC49-9C07-87B67F6A64C2}" srcId="{8F051BCC-AB3B-394F-ADE0-550A8288E9D1}" destId="{E6E223AD-5E94-2440-8F3B-B6DE336C4CEC}" srcOrd="1" destOrd="0" parTransId="{7E0FC8F8-EB3C-C748-BAEB-624230241256}" sibTransId="{BCD642E1-79CF-A944-A179-9D259CAED5F2}"/>
    <dgm:cxn modelId="{83FCB018-E72F-1541-8956-BD372A79212E}" type="presOf" srcId="{C464E591-CEA1-414D-AB66-7269B863E3A7}" destId="{5DF2E0AC-F16A-7B43-A3E3-38B736183D8E}" srcOrd="0" destOrd="0" presId="urn:microsoft.com/office/officeart/2005/8/layout/hierarchy3"/>
    <dgm:cxn modelId="{8287EA18-CC81-C647-AE7B-8853F485D1CB}" srcId="{41DCB497-4F67-7240-B1C3-DED53DF245ED}" destId="{444FF2BE-46A6-0C4D-9D6A-8EF2ABCAD744}" srcOrd="1" destOrd="0" parTransId="{136354CD-7547-0F40-90F8-3C436C8B34AB}" sibTransId="{08BBC0FC-E5EF-2F48-9E65-A9D096746A03}"/>
    <dgm:cxn modelId="{0B7CEE1B-F025-1D44-ABC1-71DB94FDB57C}" type="presOf" srcId="{53C1FC7C-FB8B-ED43-B796-B56D223ECB81}" destId="{FE0B66B4-D0F6-534A-9FA4-5FFE3999714B}" srcOrd="0" destOrd="0" presId="urn:microsoft.com/office/officeart/2005/8/layout/hierarchy3"/>
    <dgm:cxn modelId="{9723671C-3668-BF4F-82B6-5A0D7F61BC09}" type="presOf" srcId="{457D7804-6648-244C-B977-5FFA990152B3}" destId="{6C7CCA5F-C27C-C242-A47B-5B9938F66569}" srcOrd="0" destOrd="0" presId="urn:microsoft.com/office/officeart/2005/8/layout/hierarchy3"/>
    <dgm:cxn modelId="{29B3A41C-9F0D-0349-89D6-5CB2288F2BD7}" type="presOf" srcId="{8DC7C76D-6C75-D742-A16F-9E797B71B627}" destId="{5F283CA6-EFED-9B45-B629-D2FA0BF4ADCB}" srcOrd="0" destOrd="0" presId="urn:microsoft.com/office/officeart/2005/8/layout/hierarchy3"/>
    <dgm:cxn modelId="{D5B7D71D-013D-5944-A30A-F14ECB2BAEF8}" type="presOf" srcId="{95F28B24-1712-6849-B4D1-E5648E216B92}" destId="{80FE65BA-CA7D-9B4B-8240-226E315E8C05}" srcOrd="0" destOrd="0" presId="urn:microsoft.com/office/officeart/2005/8/layout/hierarchy3"/>
    <dgm:cxn modelId="{59E4881E-E400-524F-9F50-3D05F88DB1D3}" type="presOf" srcId="{B0893E9D-79A1-714C-9815-3E92244E91ED}" destId="{DA57115A-100A-0B4A-9BAC-ABEC59ABB382}" srcOrd="0" destOrd="0" presId="urn:microsoft.com/office/officeart/2005/8/layout/hierarchy3"/>
    <dgm:cxn modelId="{62B59D1F-318A-014C-9130-6B3223118B95}" type="presOf" srcId="{9C1B7D37-0A7C-4146-A31B-21D8316E2833}" destId="{12865B71-5B1C-3140-BFB5-38937DC9BCE6}" srcOrd="0" destOrd="0" presId="urn:microsoft.com/office/officeart/2005/8/layout/hierarchy3"/>
    <dgm:cxn modelId="{F1127820-0574-C84E-A90D-0BDE230F30CE}" srcId="{0E8CD457-DF9A-854A-B772-A66C169B0588}" destId="{D01FFA2E-324C-4F44-8F5B-1D93BA14C37D}" srcOrd="0" destOrd="0" parTransId="{883F9595-6196-5F40-B439-137031A0CA92}" sibTransId="{B6B99295-B775-EA45-BDE7-A0F66DFE49C2}"/>
    <dgm:cxn modelId="{99C80B21-CD0B-474A-85CF-44874E29595D}" type="presOf" srcId="{41DCB497-4F67-7240-B1C3-DED53DF245ED}" destId="{79B777F2-00FE-FA4D-9CF1-63BDC88ED8C0}" srcOrd="1" destOrd="0" presId="urn:microsoft.com/office/officeart/2005/8/layout/hierarchy3"/>
    <dgm:cxn modelId="{7AA54726-3F17-A842-9A8D-85162209A1A1}" type="presOf" srcId="{8F051BCC-AB3B-394F-ADE0-550A8288E9D1}" destId="{3EA10360-C008-6E4F-801E-D8671B796508}" srcOrd="1" destOrd="0" presId="urn:microsoft.com/office/officeart/2005/8/layout/hierarchy3"/>
    <dgm:cxn modelId="{5E14102D-7084-FA4C-AAEB-7A45B235F0D7}" srcId="{00D42E72-3F24-5446-A532-B962CD556993}" destId="{E18C2833-A402-AE40-AFC4-1A0012C0626B}" srcOrd="3" destOrd="0" parTransId="{5A68C619-65D3-114E-9776-3746F139E5CA}" sibTransId="{42B1A76F-E8A5-F741-9656-0220FB356D62}"/>
    <dgm:cxn modelId="{9A9AB62D-7896-264C-9BC2-3B8F3619D125}" srcId="{05F23BCB-22AA-E245-BA73-9BF467A5A01F}" destId="{A5365144-998A-224B-BF5C-39352B61A674}" srcOrd="1" destOrd="0" parTransId="{A746390B-A82F-C64B-8145-6D27C88B0E24}" sibTransId="{7745351C-F63F-B543-AA34-F2D3A0BE0513}"/>
    <dgm:cxn modelId="{8DC2432F-233B-9C4E-99B2-AEBEDF7C7E65}" type="presOf" srcId="{B41E6929-1A8C-EF44-A394-950681650A9E}" destId="{B558153D-11A8-6142-B758-300ACA5246DD}" srcOrd="0" destOrd="0" presId="urn:microsoft.com/office/officeart/2005/8/layout/hierarchy3"/>
    <dgm:cxn modelId="{8F49782F-35E9-F94F-8106-B21B9072A886}" type="presOf" srcId="{136354CD-7547-0F40-90F8-3C436C8B34AB}" destId="{0D1F2A58-F3A6-2749-A21E-35A839943671}" srcOrd="0" destOrd="0" presId="urn:microsoft.com/office/officeart/2005/8/layout/hierarchy3"/>
    <dgm:cxn modelId="{5597D332-93EA-3E4E-9B71-4B2492E3C4CB}" type="presOf" srcId="{05D8882D-F16D-AB43-A3F3-30720E7BFBE0}" destId="{CEEA02DB-4226-0A4E-9CEE-E4DF1468D4FA}" srcOrd="0" destOrd="0" presId="urn:microsoft.com/office/officeart/2005/8/layout/hierarchy3"/>
    <dgm:cxn modelId="{43692E34-E085-3749-8CF1-151B2F9F1C8E}" srcId="{7A93B62C-5C6F-AC4F-8A7C-ED6B585841C1}" destId="{E9A3D690-F538-1640-BA5A-DA7EF97EEB32}" srcOrd="4" destOrd="0" parTransId="{971C1B5D-67F7-F748-8432-22B7AA5C243E}" sibTransId="{79022E51-1F17-8546-9AC8-3171512E16F1}"/>
    <dgm:cxn modelId="{FF186638-CEFC-0E42-88AF-07C2CB6990C7}" type="presOf" srcId="{FDAB69C9-3BA5-8240-A3EA-4A596500E358}" destId="{79124905-5F4B-C442-AA9D-A554D067E1CE}" srcOrd="0" destOrd="0" presId="urn:microsoft.com/office/officeart/2005/8/layout/hierarchy3"/>
    <dgm:cxn modelId="{B6F8853B-BB3E-AE4D-9E0C-04EBB3D0A64D}" type="presOf" srcId="{EC44253B-0648-334C-A54A-72CE77C60696}" destId="{09E76712-CFC8-9047-BE35-9AED4279CA14}" srcOrd="0" destOrd="0" presId="urn:microsoft.com/office/officeart/2005/8/layout/hierarchy3"/>
    <dgm:cxn modelId="{3D6D463C-0715-E144-B7B6-AECA3666986F}" type="presOf" srcId="{3249E403-7B42-E041-AB57-0829AE25A092}" destId="{CC575E2B-BF36-C244-BFA9-0A26DD34CB23}" srcOrd="0" destOrd="0" presId="urn:microsoft.com/office/officeart/2005/8/layout/hierarchy3"/>
    <dgm:cxn modelId="{54D6C43F-4D8D-B64D-A662-CE205E0AFD77}" type="presOf" srcId="{E876EA2D-293D-BC4A-A196-3712A4F5CDB1}" destId="{F25706D1-68D7-8C43-A6D7-5B86169F3E21}" srcOrd="0" destOrd="0" presId="urn:microsoft.com/office/officeart/2005/8/layout/hierarchy3"/>
    <dgm:cxn modelId="{9B1AB340-33B1-ED43-973B-9E25B730CBE2}" type="presOf" srcId="{4EE57A1C-0DB5-1F49-B834-B315C0F65072}" destId="{59C8AD72-1FF0-6D4F-ABDA-EF6C6C91D979}" srcOrd="0" destOrd="0" presId="urn:microsoft.com/office/officeart/2005/8/layout/hierarchy3"/>
    <dgm:cxn modelId="{970C8F44-585A-5948-930E-9E835ABDD018}" srcId="{AC1C2011-E47F-F24C-8B7C-4E3BC1DFAB2D}" destId="{B0893E9D-79A1-714C-9815-3E92244E91ED}" srcOrd="0" destOrd="0" parTransId="{BE09F905-F57D-3A41-B986-6174F9DE9EF6}" sibTransId="{9716B081-0A92-BB46-BEA7-6085DD96F792}"/>
    <dgm:cxn modelId="{8AF1FC45-1A47-3146-8E22-153ADE4865E4}" type="presOf" srcId="{2704C766-EA22-D046-80C0-C5A0AF66F85D}" destId="{F8F89AFA-7427-B447-B5EA-897B3007A5D0}" srcOrd="0" destOrd="0" presId="urn:microsoft.com/office/officeart/2005/8/layout/hierarchy3"/>
    <dgm:cxn modelId="{7DA21B48-BBAA-0E44-BA32-A9B60E720853}" type="presOf" srcId="{7F9F97BE-5130-EC47-A26F-5CE7B8699020}" destId="{4236FFC8-1C6E-D94D-BE64-0D9C3F213F9C}" srcOrd="0" destOrd="0" presId="urn:microsoft.com/office/officeart/2005/8/layout/hierarchy3"/>
    <dgm:cxn modelId="{908A224A-8013-B841-B476-B00DC26AF6D4}" type="presOf" srcId="{BE09F905-F57D-3A41-B986-6174F9DE9EF6}" destId="{96C0B8AD-0DBD-D346-8EE3-09BFB11167B9}" srcOrd="0" destOrd="0" presId="urn:microsoft.com/office/officeart/2005/8/layout/hierarchy3"/>
    <dgm:cxn modelId="{5F404C4A-7546-174D-B80B-138934904368}" type="presOf" srcId="{6FA5CCA6-E064-CA4E-A237-3841FE7B18E9}" destId="{437448C7-8D9E-894B-8A39-BF62597BFD1F}" srcOrd="0" destOrd="0" presId="urn:microsoft.com/office/officeart/2005/8/layout/hierarchy3"/>
    <dgm:cxn modelId="{FD02994E-2C1B-D540-8CB9-1E0E61FEF86D}" type="presOf" srcId="{00D42E72-3F24-5446-A532-B962CD556993}" destId="{7C4B08AE-504D-5445-8927-ABADC132B1EA}" srcOrd="0" destOrd="0" presId="urn:microsoft.com/office/officeart/2005/8/layout/hierarchy3"/>
    <dgm:cxn modelId="{774E1357-A737-4940-A58B-8C235ABAA0EB}" type="presOf" srcId="{69292C06-EF1C-1D4C-A419-4BBF1A78C12B}" destId="{997B334E-E3E7-484A-94FD-9FE98B06E5D3}" srcOrd="0" destOrd="0" presId="urn:microsoft.com/office/officeart/2005/8/layout/hierarchy3"/>
    <dgm:cxn modelId="{3E6DD858-66EB-2A49-8D74-9C096D7E403E}" type="presOf" srcId="{444FF2BE-46A6-0C4D-9D6A-8EF2ABCAD744}" destId="{73301F81-1F1D-3F46-B392-A59C2C4C807C}" srcOrd="0" destOrd="0" presId="urn:microsoft.com/office/officeart/2005/8/layout/hierarchy3"/>
    <dgm:cxn modelId="{F1799659-0607-654B-B648-201A8A425A52}" type="presOf" srcId="{8F051BCC-AB3B-394F-ADE0-550A8288E9D1}" destId="{07B8B408-BBEA-5347-BC4A-13FA8D964551}" srcOrd="0" destOrd="0" presId="urn:microsoft.com/office/officeart/2005/8/layout/hierarchy3"/>
    <dgm:cxn modelId="{FA93BE5A-F63A-D54D-B900-747B5F5A38C7}" type="presOf" srcId="{2BB9B9E4-5FE5-D147-BAFC-E8ED24A73C6D}" destId="{1F173F23-D7E9-2140-98A9-81B7F6662385}" srcOrd="0" destOrd="0" presId="urn:microsoft.com/office/officeart/2005/8/layout/hierarchy3"/>
    <dgm:cxn modelId="{D574195C-3329-B247-B555-1011E0DE16D5}" type="presOf" srcId="{8AE60BF9-091B-184E-9005-EF4555AA90DF}" destId="{D314026A-2F78-F84E-8045-6675029EDD49}" srcOrd="0" destOrd="0" presId="urn:microsoft.com/office/officeart/2005/8/layout/hierarchy3"/>
    <dgm:cxn modelId="{165B4D60-020D-EB49-AD32-B67C8EE898FE}" type="presOf" srcId="{41DCB497-4F67-7240-B1C3-DED53DF245ED}" destId="{845ED3E6-51AD-1641-949A-0F65BC3E9D79}" srcOrd="0" destOrd="0" presId="urn:microsoft.com/office/officeart/2005/8/layout/hierarchy3"/>
    <dgm:cxn modelId="{429B7263-3FA7-7A46-A35D-1CC87B9D4B6B}" type="presOf" srcId="{D01FFA2E-324C-4F44-8F5B-1D93BA14C37D}" destId="{23B72943-9D2C-B447-9862-078C01E5CD48}" srcOrd="0" destOrd="0" presId="urn:microsoft.com/office/officeart/2005/8/layout/hierarchy3"/>
    <dgm:cxn modelId="{769B9563-770E-D242-9044-E120EB68FEC1}" type="presOf" srcId="{598FE064-F072-2E43-BEAE-80E649AEA9AE}" destId="{6FE81644-B710-2848-8BE0-2E9C1E143939}" srcOrd="0" destOrd="0" presId="urn:microsoft.com/office/officeart/2005/8/layout/hierarchy3"/>
    <dgm:cxn modelId="{D740B364-D17A-444A-AD9B-44AFA9946EF7}" type="presOf" srcId="{05F23BCB-22AA-E245-BA73-9BF467A5A01F}" destId="{04A97591-A644-7A4E-A21C-0F455A246C0B}" srcOrd="0" destOrd="0" presId="urn:microsoft.com/office/officeart/2005/8/layout/hierarchy3"/>
    <dgm:cxn modelId="{993EFD67-9278-1D4C-B2E6-B707950E34AD}" type="presOf" srcId="{0E8CD457-DF9A-854A-B772-A66C169B0588}" destId="{5627C395-5AEB-6049-AFCA-210CC7A007BA}" srcOrd="1" destOrd="0" presId="urn:microsoft.com/office/officeart/2005/8/layout/hierarchy3"/>
    <dgm:cxn modelId="{09E13F69-E11C-CD44-8781-DEE497C8BADB}" type="presOf" srcId="{3C53D9CB-B49A-1041-B36E-C876B26C0664}" destId="{ABA92FFD-011E-CD40-84AF-075B95B64B93}" srcOrd="0" destOrd="0" presId="urn:microsoft.com/office/officeart/2005/8/layout/hierarchy3"/>
    <dgm:cxn modelId="{771C1A6A-AF9B-F14A-ABCF-24B1ABDA5FE1}" srcId="{00D42E72-3F24-5446-A532-B962CD556993}" destId="{69292C06-EF1C-1D4C-A419-4BBF1A78C12B}" srcOrd="1" destOrd="0" parTransId="{7F9F97BE-5130-EC47-A26F-5CE7B8699020}" sibTransId="{11D7078B-256A-0541-9889-01991EA840FB}"/>
    <dgm:cxn modelId="{F3A4346B-EC59-9944-A2A3-AA9F9B0C6FE8}" type="presOf" srcId="{7A93B62C-5C6F-AC4F-8A7C-ED6B585841C1}" destId="{A3EBC1A4-3CA1-964A-8FB8-1070D94A0A1C}" srcOrd="1" destOrd="0" presId="urn:microsoft.com/office/officeart/2005/8/layout/hierarchy3"/>
    <dgm:cxn modelId="{4544BC6D-CC7F-2D44-8851-9CD7A2C4CDC3}" srcId="{00D42E72-3F24-5446-A532-B962CD556993}" destId="{3249E403-7B42-E041-AB57-0829AE25A092}" srcOrd="4" destOrd="0" parTransId="{A5B5B806-C405-5C4C-8827-00133AAE07B2}" sibTransId="{98164AA1-8FDF-1F4F-B189-E9577350CB76}"/>
    <dgm:cxn modelId="{1E6AFF6D-FD10-F540-B9E2-6756D4679939}" srcId="{00D42E72-3F24-5446-A532-B962CD556993}" destId="{A6D7EFB5-A92E-044B-B43F-51922C0DC9A0}" srcOrd="0" destOrd="0" parTransId="{457D7804-6648-244C-B977-5FFA990152B3}" sibTransId="{58A1200A-74DE-DC4C-BAC0-FA8EE5C767D2}"/>
    <dgm:cxn modelId="{1D110771-0318-234D-AECE-89F225B31459}" type="presOf" srcId="{2F9FF1B4-EA6C-7C4A-A81D-BD01257A79E7}" destId="{BA133919-C9B4-1F46-8D96-28E5A05EB3DE}" srcOrd="0" destOrd="0" presId="urn:microsoft.com/office/officeart/2005/8/layout/hierarchy3"/>
    <dgm:cxn modelId="{DC028471-710C-C040-A254-99C70DBCCCC9}" type="presOf" srcId="{0AE37708-A5CF-DA4C-A40A-ADA98508CC23}" destId="{B575AD4C-A0B9-C546-951C-87B42CC951D5}" srcOrd="0" destOrd="0" presId="urn:microsoft.com/office/officeart/2005/8/layout/hierarchy3"/>
    <dgm:cxn modelId="{65B82174-F682-6740-8C88-021069ADE2F4}" type="presOf" srcId="{00D42E72-3F24-5446-A532-B962CD556993}" destId="{7E8E6DBD-621F-D641-8A93-A92DC836FF95}" srcOrd="1" destOrd="0" presId="urn:microsoft.com/office/officeart/2005/8/layout/hierarchy3"/>
    <dgm:cxn modelId="{82D18676-F6CB-3149-8C58-2995FE8A83E7}" type="presOf" srcId="{4B304EE6-B53F-644F-9D12-5306178C6031}" destId="{7DDFF29B-2975-EF45-B31C-ECD72FD9ABF0}" srcOrd="0" destOrd="0" presId="urn:microsoft.com/office/officeart/2005/8/layout/hierarchy3"/>
    <dgm:cxn modelId="{7D24917B-F264-4E45-BDE3-71E6B04AAB54}" srcId="{2F9FF1B4-EA6C-7C4A-A81D-BD01257A79E7}" destId="{FDAB69C9-3BA5-8240-A3EA-4A596500E358}" srcOrd="0" destOrd="0" parTransId="{EE9B1C0E-FF5B-F64D-97DA-1EFCDC6AC4F0}" sibTransId="{32666D97-8610-9945-B7FA-DE82EDE8AF0D}"/>
    <dgm:cxn modelId="{DBFFE37C-AB58-9A48-8E10-3435C2871068}" type="presOf" srcId="{A6D7EFB5-A92E-044B-B43F-51922C0DC9A0}" destId="{9B3581C4-2FD4-694B-98B7-571A5B50C826}" srcOrd="0" destOrd="0" presId="urn:microsoft.com/office/officeart/2005/8/layout/hierarchy3"/>
    <dgm:cxn modelId="{8815C37E-DD7A-D04D-B162-AEED1771ED97}" type="presOf" srcId="{971C1B5D-67F7-F748-8432-22B7AA5C243E}" destId="{FC0FD8D0-996E-6443-9AFF-FC093786F2BB}" srcOrd="0" destOrd="0" presId="urn:microsoft.com/office/officeart/2005/8/layout/hierarchy3"/>
    <dgm:cxn modelId="{1AE29A80-1D39-2548-B803-95C3D1A4DECA}" type="presOf" srcId="{16038EE6-6BF3-4B48-9980-ACC7A6420663}" destId="{14B23716-2CC8-5148-A061-F33F23804BE5}" srcOrd="0" destOrd="0" presId="urn:microsoft.com/office/officeart/2005/8/layout/hierarchy3"/>
    <dgm:cxn modelId="{72E81B82-2982-CA4A-A7A3-41D96C4D08AD}" type="presOf" srcId="{95CB294F-A2D2-EE47-AB33-C7A9CB36A488}" destId="{E5C17912-BBD8-EA48-B033-E10027B13EC4}" srcOrd="0" destOrd="0" presId="urn:microsoft.com/office/officeart/2005/8/layout/hierarchy3"/>
    <dgm:cxn modelId="{3E7EFA84-5E35-C846-8C47-63D027B2E805}" srcId="{7A93B62C-5C6F-AC4F-8A7C-ED6B585841C1}" destId="{4EE57A1C-0DB5-1F49-B834-B315C0F65072}" srcOrd="1" destOrd="0" parTransId="{EC44253B-0648-334C-A54A-72CE77C60696}" sibTransId="{629D1C23-38C7-5F40-A941-195B4EBC56DE}"/>
    <dgm:cxn modelId="{E916088A-9F61-3546-B915-2E8932A7172C}" type="presOf" srcId="{7E0FC8F8-EB3C-C748-BAEB-624230241256}" destId="{40E2CB40-9B00-E748-B505-5DD3E635E558}" srcOrd="0" destOrd="0" presId="urn:microsoft.com/office/officeart/2005/8/layout/hierarchy3"/>
    <dgm:cxn modelId="{5DBEB98B-738C-ED4F-AD67-E2390B57594D}" srcId="{0E8CD457-DF9A-854A-B772-A66C169B0588}" destId="{8DC7C76D-6C75-D742-A16F-9E797B71B627}" srcOrd="2" destOrd="0" parTransId="{B41E6929-1A8C-EF44-A394-950681650A9E}" sibTransId="{8FDA92A6-7F3E-944A-8CB4-9242580083D3}"/>
    <dgm:cxn modelId="{F60A0691-5045-394F-956D-7F5888590301}" srcId="{F1F5D922-A647-5945-89E1-2B1158E87E7C}" destId="{0E8CD457-DF9A-854A-B772-A66C169B0588}" srcOrd="4" destOrd="0" parTransId="{08F59359-C013-7E47-94F6-E90D860A58DF}" sibTransId="{8E08FD71-FC03-CB42-A5BD-73669B7ED237}"/>
    <dgm:cxn modelId="{4BB76791-D625-2C42-AB6E-35AC12258C00}" type="presOf" srcId="{35DE522F-B866-F941-BC4D-91F450E2F441}" destId="{DD922611-B3FD-504D-B7FB-01A6B7FC4849}" srcOrd="0" destOrd="0" presId="urn:microsoft.com/office/officeart/2005/8/layout/hierarchy3"/>
    <dgm:cxn modelId="{FD352A94-4692-BA4B-AFBA-53ED2D5C7456}" srcId="{AC1C2011-E47F-F24C-8B7C-4E3BC1DFAB2D}" destId="{B38F1EE6-D813-644B-B80E-DC72FD03A0A2}" srcOrd="1" destOrd="0" parTransId="{35DE522F-B866-F941-BC4D-91F450E2F441}" sibTransId="{D872DCFB-4FCB-0A4F-8B9F-20D50B54D705}"/>
    <dgm:cxn modelId="{18F85895-D2F9-9B49-BDF4-644A05E7DFBE}" srcId="{41DCB497-4F67-7240-B1C3-DED53DF245ED}" destId="{FD4DD728-38B2-774B-93E8-0922AD3E17ED}" srcOrd="2" destOrd="0" parTransId="{E876EA2D-293D-BC4A-A196-3712A4F5CDB1}" sibTransId="{C3859D40-5AA0-844D-825E-EBCAAA87B506}"/>
    <dgm:cxn modelId="{FBE8A69A-615C-BA41-BD3F-3DF786BB2CAD}" type="presOf" srcId="{A8A21FA9-2703-0548-B6F7-AD6E73BDA1AE}" destId="{FCF6F526-FB38-FE4D-A494-4DFFD18DA82E}" srcOrd="0" destOrd="0" presId="urn:microsoft.com/office/officeart/2005/8/layout/hierarchy3"/>
    <dgm:cxn modelId="{CF46CB9D-FC2A-1147-8BFE-32E3C68AEB22}" type="presOf" srcId="{E9A3D690-F538-1640-BA5A-DA7EF97EEB32}" destId="{9B9AE7A8-612B-0545-961B-2FB089BD92F9}" srcOrd="0" destOrd="0" presId="urn:microsoft.com/office/officeart/2005/8/layout/hierarchy3"/>
    <dgm:cxn modelId="{FFF9D69F-B680-CD4D-822F-03F59C058A3D}" srcId="{F1F5D922-A647-5945-89E1-2B1158E87E7C}" destId="{41DCB497-4F67-7240-B1C3-DED53DF245ED}" srcOrd="0" destOrd="0" parTransId="{EF8DA8D5-FCE9-E14D-9897-BF3EC678B95A}" sibTransId="{5AAC9A2B-AAFE-704A-A72E-E6537DEA1C39}"/>
    <dgm:cxn modelId="{F2BE1EA0-C07A-EF42-89D1-3A8C6267CED6}" type="presOf" srcId="{7A93B62C-5C6F-AC4F-8A7C-ED6B585841C1}" destId="{51CA69B9-995A-3146-AEC4-A30299EAFD91}" srcOrd="0" destOrd="0" presId="urn:microsoft.com/office/officeart/2005/8/layout/hierarchy3"/>
    <dgm:cxn modelId="{45CA49A2-337E-704D-8DEA-9482900CD227}" type="presOf" srcId="{E18C2833-A402-AE40-AFC4-1A0012C0626B}" destId="{092E03E6-0390-364F-B243-BCD0C52801E2}" srcOrd="0" destOrd="0" presId="urn:microsoft.com/office/officeart/2005/8/layout/hierarchy3"/>
    <dgm:cxn modelId="{AD3DCCA8-07B1-6040-80CC-C5D551F1C227}" type="presOf" srcId="{883F9595-6196-5F40-B439-137031A0CA92}" destId="{E976EDA8-6C28-DE4A-87DF-710404B66FFB}" srcOrd="0" destOrd="0" presId="urn:microsoft.com/office/officeart/2005/8/layout/hierarchy3"/>
    <dgm:cxn modelId="{F7B636A9-3F1D-4E4B-BBB1-A7922D6922B2}" srcId="{F1F5D922-A647-5945-89E1-2B1158E87E7C}" destId="{8F051BCC-AB3B-394F-ADE0-550A8288E9D1}" srcOrd="2" destOrd="0" parTransId="{70BF84AD-BF26-A249-B0E7-CCCCE1D37B64}" sibTransId="{2E3D6173-BE70-F34B-950B-1C3702EC581B}"/>
    <dgm:cxn modelId="{4CA8B3A9-6F84-F745-A397-B2638DFF7FA3}" srcId="{05F23BCB-22AA-E245-BA73-9BF467A5A01F}" destId="{8AE60BF9-091B-184E-9005-EF4555AA90DF}" srcOrd="0" destOrd="0" parTransId="{0AE37708-A5CF-DA4C-A40A-ADA98508CC23}" sibTransId="{0DFAB878-B6EC-3647-9263-A4B3AB2CF447}"/>
    <dgm:cxn modelId="{6CB113AA-9DEA-194E-B4B1-C591C50EA489}" srcId="{8F051BCC-AB3B-394F-ADE0-550A8288E9D1}" destId="{598FE064-F072-2E43-BEAE-80E649AEA9AE}" srcOrd="0" destOrd="0" parTransId="{224B842B-4E55-914D-977A-0FFA6511356C}" sibTransId="{BF168AA6-8FD0-D546-926D-CD54C2D9060A}"/>
    <dgm:cxn modelId="{B0BA98AB-D2B9-E546-BF45-4AB228C26BEA}" type="presOf" srcId="{05F23BCB-22AA-E245-BA73-9BF467A5A01F}" destId="{986E21F7-1EC6-6044-A4BD-94ABA22EBA0E}" srcOrd="1" destOrd="0" presId="urn:microsoft.com/office/officeart/2005/8/layout/hierarchy3"/>
    <dgm:cxn modelId="{841DCEAB-77F6-C149-B398-963E03A33824}" srcId="{2F9FF1B4-EA6C-7C4A-A81D-BD01257A79E7}" destId="{299096F4-3ED2-8C4A-9186-AB4A03B8C0C6}" srcOrd="1" destOrd="0" parTransId="{3E784F15-FAE9-BB49-95C5-CAC859C56617}" sibTransId="{82A589DB-9981-E041-A7ED-B93DEBADEC5B}"/>
    <dgm:cxn modelId="{BBA8E9AB-6124-7740-8AFD-C82344D9C344}" type="presOf" srcId="{0E8CD457-DF9A-854A-B772-A66C169B0588}" destId="{8A3AFC21-FCDC-294F-83C4-28C57F26AA02}" srcOrd="0" destOrd="0" presId="urn:microsoft.com/office/officeart/2005/8/layout/hierarchy3"/>
    <dgm:cxn modelId="{5FE271AD-91AB-E540-8168-456A5C5F4FCA}" srcId="{F1F5D922-A647-5945-89E1-2B1158E87E7C}" destId="{00D42E72-3F24-5446-A532-B962CD556993}" srcOrd="5" destOrd="0" parTransId="{018CBCAC-7E13-DC4B-ABAF-4151D091C23E}" sibTransId="{159A85A7-45FC-764B-8BDD-34079D757EA7}"/>
    <dgm:cxn modelId="{1E5CE1B3-6395-C843-B3EF-0F8FAF4FD5BD}" srcId="{2F9FF1B4-EA6C-7C4A-A81D-BD01257A79E7}" destId="{2704C766-EA22-D046-80C0-C5A0AF66F85D}" srcOrd="2" destOrd="0" parTransId="{9F0F78F8-60F2-FB40-ACE6-A8E46E10A1BB}" sibTransId="{47C8D04F-C358-9A48-B736-2D8B40E8D061}"/>
    <dgm:cxn modelId="{A331F7B4-40D9-CE4F-B9AE-1CA5946ED71A}" type="presOf" srcId="{5354B16A-E11E-1D48-AAFB-7D240D6642F5}" destId="{4D9FE055-ADA2-6C4F-B60B-7CBC43A089E6}" srcOrd="0" destOrd="0" presId="urn:microsoft.com/office/officeart/2005/8/layout/hierarchy3"/>
    <dgm:cxn modelId="{778F7BB7-CF3E-A046-8957-A4D2214E6208}" type="presOf" srcId="{A5B5B806-C405-5C4C-8827-00133AAE07B2}" destId="{5E914F32-FE04-9D4B-B1A1-C47F3DB5E6F2}" srcOrd="0" destOrd="0" presId="urn:microsoft.com/office/officeart/2005/8/layout/hierarchy3"/>
    <dgm:cxn modelId="{9C44E8B8-8AD9-374F-AB5A-E0DFD97DEBC9}" srcId="{7A93B62C-5C6F-AC4F-8A7C-ED6B585841C1}" destId="{A8A21FA9-2703-0548-B6F7-AD6E73BDA1AE}" srcOrd="3" destOrd="0" parTransId="{C464E591-CEA1-414D-AB66-7269B863E3A7}" sibTransId="{AAE35E0D-BBED-974A-8345-D01C85A9A5C3}"/>
    <dgm:cxn modelId="{8F5074BA-CAF4-E441-8997-D8DC00568117}" type="presOf" srcId="{3E784F15-FAE9-BB49-95C5-CAC859C56617}" destId="{8AECC5BC-2112-6C47-BA97-C703B279B190}" srcOrd="0" destOrd="0" presId="urn:microsoft.com/office/officeart/2005/8/layout/hierarchy3"/>
    <dgm:cxn modelId="{0B648FBA-E299-3940-B71E-6D39D320A176}" type="presOf" srcId="{B38F1EE6-D813-644B-B80E-DC72FD03A0A2}" destId="{3394CABE-AB99-1C4A-B9C0-729743D086F2}" srcOrd="0" destOrd="0" presId="urn:microsoft.com/office/officeart/2005/8/layout/hierarchy3"/>
    <dgm:cxn modelId="{0E826BBB-8274-FC4D-9BCB-6A08CA74A81C}" type="presOf" srcId="{224B842B-4E55-914D-977A-0FFA6511356C}" destId="{9F877505-089D-AE47-A1F1-6C24D9394F4F}" srcOrd="0" destOrd="0" presId="urn:microsoft.com/office/officeart/2005/8/layout/hierarchy3"/>
    <dgm:cxn modelId="{F8F108BD-5D82-9741-A2BC-2E11F2DED4D7}" type="presOf" srcId="{E6E223AD-5E94-2440-8F3B-B6DE336C4CEC}" destId="{3632657C-BFC7-224C-84FA-CA5FAF7AD56D}" srcOrd="0" destOrd="0" presId="urn:microsoft.com/office/officeart/2005/8/layout/hierarchy3"/>
    <dgm:cxn modelId="{E99969BF-2854-1645-B666-8CD58393B075}" type="presOf" srcId="{054BC13C-9C64-9E41-9173-145D9B78BD94}" destId="{EE3028E2-F2A6-A548-A078-22AA4CF2097D}" srcOrd="0" destOrd="0" presId="urn:microsoft.com/office/officeart/2005/8/layout/hierarchy3"/>
    <dgm:cxn modelId="{F81AF2BF-4375-184B-86A7-1E8B65375CB8}" srcId="{05F23BCB-22AA-E245-BA73-9BF467A5A01F}" destId="{F9D126EF-BE2E-7746-9348-9E369FE47AFA}" srcOrd="2" destOrd="0" parTransId="{4B304EE6-B53F-644F-9D12-5306178C6031}" sibTransId="{C6F6394C-4393-E447-822F-CF280956CC95}"/>
    <dgm:cxn modelId="{9CB096C1-9AF6-1945-B1A9-5046E66C8772}" srcId="{0E8CD457-DF9A-854A-B772-A66C169B0588}" destId="{16038EE6-6BF3-4B48-9980-ACC7A6420663}" srcOrd="1" destOrd="0" parTransId="{AE8F0254-C357-F34A-B5AE-12FF6C1B5C26}" sibTransId="{0B8419AD-1F4A-364B-AB5A-51FA3B4CE4AF}"/>
    <dgm:cxn modelId="{27293FC4-AFA8-C04F-827D-EF7C5DFD5E2F}" srcId="{41DCB497-4F67-7240-B1C3-DED53DF245ED}" destId="{53C1FC7C-FB8B-ED43-B796-B56D223ECB81}" srcOrd="0" destOrd="0" parTransId="{05D8882D-F16D-AB43-A3F3-30720E7BFBE0}" sibTransId="{FA1A555A-A4F9-B143-A6AC-EE0D227AD57C}"/>
    <dgm:cxn modelId="{174E45C5-3B6F-E94E-9A87-07B24C3F8DEE}" srcId="{7A93B62C-5C6F-AC4F-8A7C-ED6B585841C1}" destId="{95CB294F-A2D2-EE47-AB33-C7A9CB36A488}" srcOrd="2" destOrd="0" parTransId="{5354B16A-E11E-1D48-AAFB-7D240D6642F5}" sibTransId="{1EC4D161-9293-3849-AB95-3B40B45A1BB7}"/>
    <dgm:cxn modelId="{107154C8-A30F-114D-8393-F817D0900E82}" srcId="{0E8CD457-DF9A-854A-B772-A66C169B0588}" destId="{3C53D9CB-B49A-1041-B36E-C876B26C0664}" srcOrd="3" destOrd="0" parTransId="{9C1B7D37-0A7C-4146-A31B-21D8316E2833}" sibTransId="{A56BD4CF-F2CB-3D42-B050-868112FD307A}"/>
    <dgm:cxn modelId="{0B966AC9-2325-1E4E-B0C8-2C19E55D858E}" srcId="{F1F5D922-A647-5945-89E1-2B1158E87E7C}" destId="{05F23BCB-22AA-E245-BA73-9BF467A5A01F}" srcOrd="7" destOrd="0" parTransId="{A7E108D9-D194-FE4F-8C1B-3BFABDB65787}" sibTransId="{5382DFFD-E064-1D40-BAEB-F6C25F6107AE}"/>
    <dgm:cxn modelId="{FE93D1D0-60B9-DF41-95BC-CF906A47A79E}" type="presOf" srcId="{2F9FF1B4-EA6C-7C4A-A81D-BD01257A79E7}" destId="{C1CC0758-1E89-014B-BCA6-B412B5096445}" srcOrd="1" destOrd="0" presId="urn:microsoft.com/office/officeart/2005/8/layout/hierarchy3"/>
    <dgm:cxn modelId="{86F5D8D2-51BC-9A49-81B3-54DF1AF0F342}" type="presOf" srcId="{9F0F78F8-60F2-FB40-ACE6-A8E46E10A1BB}" destId="{6A58B61E-B9B8-664C-AF64-AB9D200576BF}" srcOrd="0" destOrd="0" presId="urn:microsoft.com/office/officeart/2005/8/layout/hierarchy3"/>
    <dgm:cxn modelId="{B35CECD8-25B5-B043-BE4F-8B988CB5BE56}" srcId="{F1F5D922-A647-5945-89E1-2B1158E87E7C}" destId="{2F9FF1B4-EA6C-7C4A-A81D-BD01257A79E7}" srcOrd="1" destOrd="0" parTransId="{DA9D38D4-F370-4C44-9EDE-EC75DD5C2DFF}" sibTransId="{73A9813E-E570-3849-9A3D-EE8BC43EE56C}"/>
    <dgm:cxn modelId="{8A4423DD-6A67-3B43-9058-2003100A6FD9}" type="presOf" srcId="{F9D126EF-BE2E-7746-9348-9E369FE47AFA}" destId="{3A801272-935B-9A41-A9D1-B14936F53555}" srcOrd="0" destOrd="0" presId="urn:microsoft.com/office/officeart/2005/8/layout/hierarchy3"/>
    <dgm:cxn modelId="{6446CAE3-D817-F244-A5BF-7012A89501D4}" srcId="{7A93B62C-5C6F-AC4F-8A7C-ED6B585841C1}" destId="{95F28B24-1712-6849-B4D1-E5648E216B92}" srcOrd="0" destOrd="0" parTransId="{6FA5CCA6-E064-CA4E-A237-3841FE7B18E9}" sibTransId="{85060FCB-9889-A04A-A20E-FA173D032DFF}"/>
    <dgm:cxn modelId="{B7903AE4-8E49-024E-B1CD-62002BD104ED}" srcId="{00D42E72-3F24-5446-A532-B962CD556993}" destId="{054BC13C-9C64-9E41-9173-145D9B78BD94}" srcOrd="2" destOrd="0" parTransId="{2BB9B9E4-5FE5-D147-BAFC-E8ED24A73C6D}" sibTransId="{E99AEB17-6B59-8941-83C7-A066A176A5C1}"/>
    <dgm:cxn modelId="{49D2B2EC-89AC-784D-A495-9B426C2391C4}" type="presOf" srcId="{FD4DD728-38B2-774B-93E8-0922AD3E17ED}" destId="{DDD7714F-70F6-4041-A377-C7AF7CC48C51}" srcOrd="0" destOrd="0" presId="urn:microsoft.com/office/officeart/2005/8/layout/hierarchy3"/>
    <dgm:cxn modelId="{8AE553F9-F2B8-8A49-A276-4D732CF8BFB2}" type="presOf" srcId="{A746390B-A82F-C64B-8145-6D27C88B0E24}" destId="{16E58DE1-A091-5548-8240-35067CD2D11F}" srcOrd="0" destOrd="0" presId="urn:microsoft.com/office/officeart/2005/8/layout/hierarchy3"/>
    <dgm:cxn modelId="{BAF369F9-BA9E-944B-887F-1B3CD38257A4}" type="presOf" srcId="{AC1C2011-E47F-F24C-8B7C-4E3BC1DFAB2D}" destId="{8D2DA61F-636E-4C4F-917A-A69C97043AB4}" srcOrd="1" destOrd="0" presId="urn:microsoft.com/office/officeart/2005/8/layout/hierarchy3"/>
    <dgm:cxn modelId="{C76104FD-AA57-2240-8A12-B1C01871835C}" type="presOf" srcId="{AC1C2011-E47F-F24C-8B7C-4E3BC1DFAB2D}" destId="{20E4A332-023C-354A-A82F-E68BD57D1F45}" srcOrd="0" destOrd="0" presId="urn:microsoft.com/office/officeart/2005/8/layout/hierarchy3"/>
    <dgm:cxn modelId="{E38F3372-529E-A24C-986C-86D3123AAEA5}" type="presParOf" srcId="{3DA2996A-B9CC-754B-A3CD-41FF8722C935}" destId="{F9755A37-50D0-544F-94E1-A8554908B9C7}" srcOrd="0" destOrd="0" presId="urn:microsoft.com/office/officeart/2005/8/layout/hierarchy3"/>
    <dgm:cxn modelId="{58C24B26-85A4-C24D-A9F2-20C062C641F1}" type="presParOf" srcId="{F9755A37-50D0-544F-94E1-A8554908B9C7}" destId="{1BEAEB11-0E14-4840-BD0C-C5D28780C2E3}" srcOrd="0" destOrd="0" presId="urn:microsoft.com/office/officeart/2005/8/layout/hierarchy3"/>
    <dgm:cxn modelId="{76D64B0D-121D-094C-A69D-CB52953786EF}" type="presParOf" srcId="{1BEAEB11-0E14-4840-BD0C-C5D28780C2E3}" destId="{845ED3E6-51AD-1641-949A-0F65BC3E9D79}" srcOrd="0" destOrd="0" presId="urn:microsoft.com/office/officeart/2005/8/layout/hierarchy3"/>
    <dgm:cxn modelId="{763337F7-4DED-904D-AE54-3CD316657523}" type="presParOf" srcId="{1BEAEB11-0E14-4840-BD0C-C5D28780C2E3}" destId="{79B777F2-00FE-FA4D-9CF1-63BDC88ED8C0}" srcOrd="1" destOrd="0" presId="urn:microsoft.com/office/officeart/2005/8/layout/hierarchy3"/>
    <dgm:cxn modelId="{32261201-B1C4-BE4E-924F-BB9CA8DE8D9D}" type="presParOf" srcId="{F9755A37-50D0-544F-94E1-A8554908B9C7}" destId="{B8CE6112-F86D-E849-B514-086069D887CB}" srcOrd="1" destOrd="0" presId="urn:microsoft.com/office/officeart/2005/8/layout/hierarchy3"/>
    <dgm:cxn modelId="{7415E72E-3E6B-7B4E-8E0F-25F5E669DD71}" type="presParOf" srcId="{B8CE6112-F86D-E849-B514-086069D887CB}" destId="{CEEA02DB-4226-0A4E-9CEE-E4DF1468D4FA}" srcOrd="0" destOrd="0" presId="urn:microsoft.com/office/officeart/2005/8/layout/hierarchy3"/>
    <dgm:cxn modelId="{38E4A751-BEAF-724E-ADBD-DF76D78CB98B}" type="presParOf" srcId="{B8CE6112-F86D-E849-B514-086069D887CB}" destId="{FE0B66B4-D0F6-534A-9FA4-5FFE3999714B}" srcOrd="1" destOrd="0" presId="urn:microsoft.com/office/officeart/2005/8/layout/hierarchy3"/>
    <dgm:cxn modelId="{16C893AE-6EA7-2041-84B2-AF7F6BBC122B}" type="presParOf" srcId="{B8CE6112-F86D-E849-B514-086069D887CB}" destId="{0D1F2A58-F3A6-2749-A21E-35A839943671}" srcOrd="2" destOrd="0" presId="urn:microsoft.com/office/officeart/2005/8/layout/hierarchy3"/>
    <dgm:cxn modelId="{94D0063B-10C6-7541-B15D-B17F65182A80}" type="presParOf" srcId="{B8CE6112-F86D-E849-B514-086069D887CB}" destId="{73301F81-1F1D-3F46-B392-A59C2C4C807C}" srcOrd="3" destOrd="0" presId="urn:microsoft.com/office/officeart/2005/8/layout/hierarchy3"/>
    <dgm:cxn modelId="{69D6D486-8CFB-144B-8137-1EA0E0488E85}" type="presParOf" srcId="{B8CE6112-F86D-E849-B514-086069D887CB}" destId="{F25706D1-68D7-8C43-A6D7-5B86169F3E21}" srcOrd="4" destOrd="0" presId="urn:microsoft.com/office/officeart/2005/8/layout/hierarchy3"/>
    <dgm:cxn modelId="{5FB55DBE-2201-4E41-B900-5DA01253E5D2}" type="presParOf" srcId="{B8CE6112-F86D-E849-B514-086069D887CB}" destId="{DDD7714F-70F6-4041-A377-C7AF7CC48C51}" srcOrd="5" destOrd="0" presId="urn:microsoft.com/office/officeart/2005/8/layout/hierarchy3"/>
    <dgm:cxn modelId="{9C83DA8D-D236-2E4E-B1A1-D0EA2DC2C964}" type="presParOf" srcId="{3DA2996A-B9CC-754B-A3CD-41FF8722C935}" destId="{F6F0469B-1C50-4B4D-BF68-CF7F3D49A7AC}" srcOrd="1" destOrd="0" presId="urn:microsoft.com/office/officeart/2005/8/layout/hierarchy3"/>
    <dgm:cxn modelId="{35D1E4D5-6151-FA4E-A8C1-6DFEF23E4CA3}" type="presParOf" srcId="{F6F0469B-1C50-4B4D-BF68-CF7F3D49A7AC}" destId="{769E2691-6716-7D43-9378-8323DC986804}" srcOrd="0" destOrd="0" presId="urn:microsoft.com/office/officeart/2005/8/layout/hierarchy3"/>
    <dgm:cxn modelId="{BB2AFDFB-F8B4-FC45-8FE4-27C885EAE690}" type="presParOf" srcId="{769E2691-6716-7D43-9378-8323DC986804}" destId="{BA133919-C9B4-1F46-8D96-28E5A05EB3DE}" srcOrd="0" destOrd="0" presId="urn:microsoft.com/office/officeart/2005/8/layout/hierarchy3"/>
    <dgm:cxn modelId="{9B8CC92A-06FD-4740-9E38-47F5474798D3}" type="presParOf" srcId="{769E2691-6716-7D43-9378-8323DC986804}" destId="{C1CC0758-1E89-014B-BCA6-B412B5096445}" srcOrd="1" destOrd="0" presId="urn:microsoft.com/office/officeart/2005/8/layout/hierarchy3"/>
    <dgm:cxn modelId="{E8BA3D37-32EF-CA46-9077-58965C491CE2}" type="presParOf" srcId="{F6F0469B-1C50-4B4D-BF68-CF7F3D49A7AC}" destId="{E2153473-BC31-5845-A6D5-1BA6957C2C0E}" srcOrd="1" destOrd="0" presId="urn:microsoft.com/office/officeart/2005/8/layout/hierarchy3"/>
    <dgm:cxn modelId="{BC9A8BC0-A02B-624B-BCE0-88D3379A3BFB}" type="presParOf" srcId="{E2153473-BC31-5845-A6D5-1BA6957C2C0E}" destId="{A9557D1F-C5B3-4E4A-8CE5-F4F68D65AEEB}" srcOrd="0" destOrd="0" presId="urn:microsoft.com/office/officeart/2005/8/layout/hierarchy3"/>
    <dgm:cxn modelId="{1CD33145-F15B-3D4B-8E2B-CD60FCE6F9FC}" type="presParOf" srcId="{E2153473-BC31-5845-A6D5-1BA6957C2C0E}" destId="{79124905-5F4B-C442-AA9D-A554D067E1CE}" srcOrd="1" destOrd="0" presId="urn:microsoft.com/office/officeart/2005/8/layout/hierarchy3"/>
    <dgm:cxn modelId="{ACE23C73-5FAF-8C49-9988-07017E72B83E}" type="presParOf" srcId="{E2153473-BC31-5845-A6D5-1BA6957C2C0E}" destId="{8AECC5BC-2112-6C47-BA97-C703B279B190}" srcOrd="2" destOrd="0" presId="urn:microsoft.com/office/officeart/2005/8/layout/hierarchy3"/>
    <dgm:cxn modelId="{F68A2A38-2FDE-E941-92C6-048FFE44B2FE}" type="presParOf" srcId="{E2153473-BC31-5845-A6D5-1BA6957C2C0E}" destId="{6023BBE9-C729-A74F-9B11-823A1A565C70}" srcOrd="3" destOrd="0" presId="urn:microsoft.com/office/officeart/2005/8/layout/hierarchy3"/>
    <dgm:cxn modelId="{7E801C5C-31EF-E34E-B3DD-EFE9F390B9C6}" type="presParOf" srcId="{E2153473-BC31-5845-A6D5-1BA6957C2C0E}" destId="{6A58B61E-B9B8-664C-AF64-AB9D200576BF}" srcOrd="4" destOrd="0" presId="urn:microsoft.com/office/officeart/2005/8/layout/hierarchy3"/>
    <dgm:cxn modelId="{7FDDF38F-234A-0147-A04E-EF2EC87185A9}" type="presParOf" srcId="{E2153473-BC31-5845-A6D5-1BA6957C2C0E}" destId="{F8F89AFA-7427-B447-B5EA-897B3007A5D0}" srcOrd="5" destOrd="0" presId="urn:microsoft.com/office/officeart/2005/8/layout/hierarchy3"/>
    <dgm:cxn modelId="{C8F20FD6-2A7C-4F44-9248-14674F92DDDC}" type="presParOf" srcId="{3DA2996A-B9CC-754B-A3CD-41FF8722C935}" destId="{D5782773-546F-4B43-B653-C19630E96BA7}" srcOrd="2" destOrd="0" presId="urn:microsoft.com/office/officeart/2005/8/layout/hierarchy3"/>
    <dgm:cxn modelId="{3865F80B-425C-4941-B3A8-CAF20D60926B}" type="presParOf" srcId="{D5782773-546F-4B43-B653-C19630E96BA7}" destId="{640E051F-BBD0-6741-9C3C-B97A7DCE4BF5}" srcOrd="0" destOrd="0" presId="urn:microsoft.com/office/officeart/2005/8/layout/hierarchy3"/>
    <dgm:cxn modelId="{23D459A0-7BAA-B242-A672-56397DAF59EC}" type="presParOf" srcId="{640E051F-BBD0-6741-9C3C-B97A7DCE4BF5}" destId="{07B8B408-BBEA-5347-BC4A-13FA8D964551}" srcOrd="0" destOrd="0" presId="urn:microsoft.com/office/officeart/2005/8/layout/hierarchy3"/>
    <dgm:cxn modelId="{41E9D36F-53F6-0E45-B1DA-876DEFA1E851}" type="presParOf" srcId="{640E051F-BBD0-6741-9C3C-B97A7DCE4BF5}" destId="{3EA10360-C008-6E4F-801E-D8671B796508}" srcOrd="1" destOrd="0" presId="urn:microsoft.com/office/officeart/2005/8/layout/hierarchy3"/>
    <dgm:cxn modelId="{E2333484-E4D0-C244-910A-49D01F94C9ED}" type="presParOf" srcId="{D5782773-546F-4B43-B653-C19630E96BA7}" destId="{4958449E-9195-834A-9D01-00FEC0F80FDB}" srcOrd="1" destOrd="0" presId="urn:microsoft.com/office/officeart/2005/8/layout/hierarchy3"/>
    <dgm:cxn modelId="{D6F44D8F-072D-8E41-B776-81F7AC6CFAAE}" type="presParOf" srcId="{4958449E-9195-834A-9D01-00FEC0F80FDB}" destId="{9F877505-089D-AE47-A1F1-6C24D9394F4F}" srcOrd="0" destOrd="0" presId="urn:microsoft.com/office/officeart/2005/8/layout/hierarchy3"/>
    <dgm:cxn modelId="{D2E03A20-C858-1A4A-AFF8-955B71B741FE}" type="presParOf" srcId="{4958449E-9195-834A-9D01-00FEC0F80FDB}" destId="{6FE81644-B710-2848-8BE0-2E9C1E143939}" srcOrd="1" destOrd="0" presId="urn:microsoft.com/office/officeart/2005/8/layout/hierarchy3"/>
    <dgm:cxn modelId="{F7E9F891-2F13-D242-8337-C22CEFD95AA8}" type="presParOf" srcId="{4958449E-9195-834A-9D01-00FEC0F80FDB}" destId="{40E2CB40-9B00-E748-B505-5DD3E635E558}" srcOrd="2" destOrd="0" presId="urn:microsoft.com/office/officeart/2005/8/layout/hierarchy3"/>
    <dgm:cxn modelId="{E6D795F6-1F3B-8244-BF32-87655B649327}" type="presParOf" srcId="{4958449E-9195-834A-9D01-00FEC0F80FDB}" destId="{3632657C-BFC7-224C-84FA-CA5FAF7AD56D}" srcOrd="3" destOrd="0" presId="urn:microsoft.com/office/officeart/2005/8/layout/hierarchy3"/>
    <dgm:cxn modelId="{F5B08684-1C3E-4C45-8B28-16E2505ABFEA}" type="presParOf" srcId="{3DA2996A-B9CC-754B-A3CD-41FF8722C935}" destId="{98B7D865-64B7-E34C-AC7A-85423EB28E74}" srcOrd="3" destOrd="0" presId="urn:microsoft.com/office/officeart/2005/8/layout/hierarchy3"/>
    <dgm:cxn modelId="{7DD03D3A-B79F-3341-9714-FF8A87F44DE2}" type="presParOf" srcId="{98B7D865-64B7-E34C-AC7A-85423EB28E74}" destId="{6F698E34-A0C1-DB47-BA5F-E9ED61FC76FC}" srcOrd="0" destOrd="0" presId="urn:microsoft.com/office/officeart/2005/8/layout/hierarchy3"/>
    <dgm:cxn modelId="{B75270D9-6C66-224B-9BBC-A87B390DE446}" type="presParOf" srcId="{6F698E34-A0C1-DB47-BA5F-E9ED61FC76FC}" destId="{20E4A332-023C-354A-A82F-E68BD57D1F45}" srcOrd="0" destOrd="0" presId="urn:microsoft.com/office/officeart/2005/8/layout/hierarchy3"/>
    <dgm:cxn modelId="{0F9ABB17-96FD-1947-9D54-772257A966D2}" type="presParOf" srcId="{6F698E34-A0C1-DB47-BA5F-E9ED61FC76FC}" destId="{8D2DA61F-636E-4C4F-917A-A69C97043AB4}" srcOrd="1" destOrd="0" presId="urn:microsoft.com/office/officeart/2005/8/layout/hierarchy3"/>
    <dgm:cxn modelId="{7F5F825E-B155-8C47-A7E5-60E654C40CF0}" type="presParOf" srcId="{98B7D865-64B7-E34C-AC7A-85423EB28E74}" destId="{3D423C43-8A36-9449-8EE3-38CC78B49084}" srcOrd="1" destOrd="0" presId="urn:microsoft.com/office/officeart/2005/8/layout/hierarchy3"/>
    <dgm:cxn modelId="{583C2EF5-0B94-254C-A68F-B31E419B046C}" type="presParOf" srcId="{3D423C43-8A36-9449-8EE3-38CC78B49084}" destId="{96C0B8AD-0DBD-D346-8EE3-09BFB11167B9}" srcOrd="0" destOrd="0" presId="urn:microsoft.com/office/officeart/2005/8/layout/hierarchy3"/>
    <dgm:cxn modelId="{BD666B31-8D25-A14B-9B5D-9D8520CD0001}" type="presParOf" srcId="{3D423C43-8A36-9449-8EE3-38CC78B49084}" destId="{DA57115A-100A-0B4A-9BAC-ABEC59ABB382}" srcOrd="1" destOrd="0" presId="urn:microsoft.com/office/officeart/2005/8/layout/hierarchy3"/>
    <dgm:cxn modelId="{D0BBF03C-3918-A249-98BC-A137D5310613}" type="presParOf" srcId="{3D423C43-8A36-9449-8EE3-38CC78B49084}" destId="{DD922611-B3FD-504D-B7FB-01A6B7FC4849}" srcOrd="2" destOrd="0" presId="urn:microsoft.com/office/officeart/2005/8/layout/hierarchy3"/>
    <dgm:cxn modelId="{CAACB42F-5A2A-1A4A-A68A-A91335004BCA}" type="presParOf" srcId="{3D423C43-8A36-9449-8EE3-38CC78B49084}" destId="{3394CABE-AB99-1C4A-B9C0-729743D086F2}" srcOrd="3" destOrd="0" presId="urn:microsoft.com/office/officeart/2005/8/layout/hierarchy3"/>
    <dgm:cxn modelId="{0C482CEE-3024-5744-96BD-D0015A1A7A5D}" type="presParOf" srcId="{3DA2996A-B9CC-754B-A3CD-41FF8722C935}" destId="{4EDD79EB-12A8-3845-8B34-819F37DDE97D}" srcOrd="4" destOrd="0" presId="urn:microsoft.com/office/officeart/2005/8/layout/hierarchy3"/>
    <dgm:cxn modelId="{1973671A-3F74-934E-97AB-7023DBAD1966}" type="presParOf" srcId="{4EDD79EB-12A8-3845-8B34-819F37DDE97D}" destId="{5FD2D44A-9250-6242-A721-DECC9E950A9E}" srcOrd="0" destOrd="0" presId="urn:microsoft.com/office/officeart/2005/8/layout/hierarchy3"/>
    <dgm:cxn modelId="{087F69EB-8099-744C-A05F-258479E2CFBD}" type="presParOf" srcId="{5FD2D44A-9250-6242-A721-DECC9E950A9E}" destId="{8A3AFC21-FCDC-294F-83C4-28C57F26AA02}" srcOrd="0" destOrd="0" presId="urn:microsoft.com/office/officeart/2005/8/layout/hierarchy3"/>
    <dgm:cxn modelId="{093FBD47-F4C0-C34C-B21A-50E6080F0DDE}" type="presParOf" srcId="{5FD2D44A-9250-6242-A721-DECC9E950A9E}" destId="{5627C395-5AEB-6049-AFCA-210CC7A007BA}" srcOrd="1" destOrd="0" presId="urn:microsoft.com/office/officeart/2005/8/layout/hierarchy3"/>
    <dgm:cxn modelId="{A3A00557-A275-6248-8E6D-F99E853013C3}" type="presParOf" srcId="{4EDD79EB-12A8-3845-8B34-819F37DDE97D}" destId="{B64C6DDD-FB4D-B245-AE67-CC0175529B3C}" srcOrd="1" destOrd="0" presId="urn:microsoft.com/office/officeart/2005/8/layout/hierarchy3"/>
    <dgm:cxn modelId="{5732EDE5-53B6-7547-A606-71116B779D8E}" type="presParOf" srcId="{B64C6DDD-FB4D-B245-AE67-CC0175529B3C}" destId="{E976EDA8-6C28-DE4A-87DF-710404B66FFB}" srcOrd="0" destOrd="0" presId="urn:microsoft.com/office/officeart/2005/8/layout/hierarchy3"/>
    <dgm:cxn modelId="{2C001182-8BFE-C74B-A35A-6B2D14109547}" type="presParOf" srcId="{B64C6DDD-FB4D-B245-AE67-CC0175529B3C}" destId="{23B72943-9D2C-B447-9862-078C01E5CD48}" srcOrd="1" destOrd="0" presId="urn:microsoft.com/office/officeart/2005/8/layout/hierarchy3"/>
    <dgm:cxn modelId="{F4841B41-D77A-054B-BB40-E985CACE07E3}" type="presParOf" srcId="{B64C6DDD-FB4D-B245-AE67-CC0175529B3C}" destId="{9DD1C069-7EFF-BE4E-9BEF-C0171B20E754}" srcOrd="2" destOrd="0" presId="urn:microsoft.com/office/officeart/2005/8/layout/hierarchy3"/>
    <dgm:cxn modelId="{739BC34F-5183-424B-91DF-319D826E02CA}" type="presParOf" srcId="{B64C6DDD-FB4D-B245-AE67-CC0175529B3C}" destId="{14B23716-2CC8-5148-A061-F33F23804BE5}" srcOrd="3" destOrd="0" presId="urn:microsoft.com/office/officeart/2005/8/layout/hierarchy3"/>
    <dgm:cxn modelId="{8A6AD3D3-3B7F-D94F-91F5-7CBB63688BEE}" type="presParOf" srcId="{B64C6DDD-FB4D-B245-AE67-CC0175529B3C}" destId="{B558153D-11A8-6142-B758-300ACA5246DD}" srcOrd="4" destOrd="0" presId="urn:microsoft.com/office/officeart/2005/8/layout/hierarchy3"/>
    <dgm:cxn modelId="{4D5704FB-D581-C24A-BCDB-FBE345F1E475}" type="presParOf" srcId="{B64C6DDD-FB4D-B245-AE67-CC0175529B3C}" destId="{5F283CA6-EFED-9B45-B629-D2FA0BF4ADCB}" srcOrd="5" destOrd="0" presId="urn:microsoft.com/office/officeart/2005/8/layout/hierarchy3"/>
    <dgm:cxn modelId="{8185A270-1435-234D-BA94-212651D1DBD3}" type="presParOf" srcId="{B64C6DDD-FB4D-B245-AE67-CC0175529B3C}" destId="{12865B71-5B1C-3140-BFB5-38937DC9BCE6}" srcOrd="6" destOrd="0" presId="urn:microsoft.com/office/officeart/2005/8/layout/hierarchy3"/>
    <dgm:cxn modelId="{84BCD7B3-C274-E143-9813-C14292E0422A}" type="presParOf" srcId="{B64C6DDD-FB4D-B245-AE67-CC0175529B3C}" destId="{ABA92FFD-011E-CD40-84AF-075B95B64B93}" srcOrd="7" destOrd="0" presId="urn:microsoft.com/office/officeart/2005/8/layout/hierarchy3"/>
    <dgm:cxn modelId="{431C664D-DD13-F84E-8C04-AA520F9E630F}" type="presParOf" srcId="{3DA2996A-B9CC-754B-A3CD-41FF8722C935}" destId="{BA4AF88A-9F88-3B47-A7E0-FF47907435A1}" srcOrd="5" destOrd="0" presId="urn:microsoft.com/office/officeart/2005/8/layout/hierarchy3"/>
    <dgm:cxn modelId="{A28D7DB9-D21C-4141-AA05-45383511525F}" type="presParOf" srcId="{BA4AF88A-9F88-3B47-A7E0-FF47907435A1}" destId="{73E51ADC-1E5D-264D-9298-5FB5C1963DAD}" srcOrd="0" destOrd="0" presId="urn:microsoft.com/office/officeart/2005/8/layout/hierarchy3"/>
    <dgm:cxn modelId="{1DDAC9BA-7E4E-0F48-B4D6-FA6E810EBB08}" type="presParOf" srcId="{73E51ADC-1E5D-264D-9298-5FB5C1963DAD}" destId="{7C4B08AE-504D-5445-8927-ABADC132B1EA}" srcOrd="0" destOrd="0" presId="urn:microsoft.com/office/officeart/2005/8/layout/hierarchy3"/>
    <dgm:cxn modelId="{BE1EA5D0-C75A-C848-A431-32C5BDCD51E7}" type="presParOf" srcId="{73E51ADC-1E5D-264D-9298-5FB5C1963DAD}" destId="{7E8E6DBD-621F-D641-8A93-A92DC836FF95}" srcOrd="1" destOrd="0" presId="urn:microsoft.com/office/officeart/2005/8/layout/hierarchy3"/>
    <dgm:cxn modelId="{CBA827EC-3B13-CC4D-AAAB-D41DBA024746}" type="presParOf" srcId="{BA4AF88A-9F88-3B47-A7E0-FF47907435A1}" destId="{51D245AE-8965-5241-B830-73449F62C854}" srcOrd="1" destOrd="0" presId="urn:microsoft.com/office/officeart/2005/8/layout/hierarchy3"/>
    <dgm:cxn modelId="{27C9014D-336C-A345-B733-FC2413B99369}" type="presParOf" srcId="{51D245AE-8965-5241-B830-73449F62C854}" destId="{6C7CCA5F-C27C-C242-A47B-5B9938F66569}" srcOrd="0" destOrd="0" presId="urn:microsoft.com/office/officeart/2005/8/layout/hierarchy3"/>
    <dgm:cxn modelId="{F81DC9F4-E90A-9549-BB1B-207F8E5B0868}" type="presParOf" srcId="{51D245AE-8965-5241-B830-73449F62C854}" destId="{9B3581C4-2FD4-694B-98B7-571A5B50C826}" srcOrd="1" destOrd="0" presId="urn:microsoft.com/office/officeart/2005/8/layout/hierarchy3"/>
    <dgm:cxn modelId="{49A3A18B-C6EC-474A-95C3-428CE8D9D525}" type="presParOf" srcId="{51D245AE-8965-5241-B830-73449F62C854}" destId="{4236FFC8-1C6E-D94D-BE64-0D9C3F213F9C}" srcOrd="2" destOrd="0" presId="urn:microsoft.com/office/officeart/2005/8/layout/hierarchy3"/>
    <dgm:cxn modelId="{01C94A3E-0FBD-4C40-A9E1-AAAE66AA70CC}" type="presParOf" srcId="{51D245AE-8965-5241-B830-73449F62C854}" destId="{997B334E-E3E7-484A-94FD-9FE98B06E5D3}" srcOrd="3" destOrd="0" presId="urn:microsoft.com/office/officeart/2005/8/layout/hierarchy3"/>
    <dgm:cxn modelId="{11C26DE4-F3BB-5D4B-B0AC-F667AFB152EC}" type="presParOf" srcId="{51D245AE-8965-5241-B830-73449F62C854}" destId="{1F173F23-D7E9-2140-98A9-81B7F6662385}" srcOrd="4" destOrd="0" presId="urn:microsoft.com/office/officeart/2005/8/layout/hierarchy3"/>
    <dgm:cxn modelId="{84094A07-415B-6D4D-BB79-595137428415}" type="presParOf" srcId="{51D245AE-8965-5241-B830-73449F62C854}" destId="{EE3028E2-F2A6-A548-A078-22AA4CF2097D}" srcOrd="5" destOrd="0" presId="urn:microsoft.com/office/officeart/2005/8/layout/hierarchy3"/>
    <dgm:cxn modelId="{02A9D552-5AAD-E84A-A978-60E4EA7B6BF0}" type="presParOf" srcId="{51D245AE-8965-5241-B830-73449F62C854}" destId="{35EA8B6E-7CBA-3C46-ACBA-B28BF59A2486}" srcOrd="6" destOrd="0" presId="urn:microsoft.com/office/officeart/2005/8/layout/hierarchy3"/>
    <dgm:cxn modelId="{87B131FE-10CC-2E46-A5AD-6ADD8EE93066}" type="presParOf" srcId="{51D245AE-8965-5241-B830-73449F62C854}" destId="{092E03E6-0390-364F-B243-BCD0C52801E2}" srcOrd="7" destOrd="0" presId="urn:microsoft.com/office/officeart/2005/8/layout/hierarchy3"/>
    <dgm:cxn modelId="{E58F9F8F-24D7-B042-A43F-8A1B8F30A828}" type="presParOf" srcId="{51D245AE-8965-5241-B830-73449F62C854}" destId="{5E914F32-FE04-9D4B-B1A1-C47F3DB5E6F2}" srcOrd="8" destOrd="0" presId="urn:microsoft.com/office/officeart/2005/8/layout/hierarchy3"/>
    <dgm:cxn modelId="{D970FF7A-E0AA-3C42-A85A-ACE218549623}" type="presParOf" srcId="{51D245AE-8965-5241-B830-73449F62C854}" destId="{CC575E2B-BF36-C244-BFA9-0A26DD34CB23}" srcOrd="9" destOrd="0" presId="urn:microsoft.com/office/officeart/2005/8/layout/hierarchy3"/>
    <dgm:cxn modelId="{FA87B872-F42E-7247-84FA-C65E88608FE1}" type="presParOf" srcId="{3DA2996A-B9CC-754B-A3CD-41FF8722C935}" destId="{14B39D54-97F4-A642-8172-D4845DF6B17C}" srcOrd="6" destOrd="0" presId="urn:microsoft.com/office/officeart/2005/8/layout/hierarchy3"/>
    <dgm:cxn modelId="{ADBF1A38-CDA2-8649-BF16-0F381DA8F3E1}" type="presParOf" srcId="{14B39D54-97F4-A642-8172-D4845DF6B17C}" destId="{3ED6C7EF-24BB-7342-8D42-B1DAABDCCBDF}" srcOrd="0" destOrd="0" presId="urn:microsoft.com/office/officeart/2005/8/layout/hierarchy3"/>
    <dgm:cxn modelId="{91ADE107-4DA2-AC4E-8AE6-18A46B07362B}" type="presParOf" srcId="{3ED6C7EF-24BB-7342-8D42-B1DAABDCCBDF}" destId="{51CA69B9-995A-3146-AEC4-A30299EAFD91}" srcOrd="0" destOrd="0" presId="urn:microsoft.com/office/officeart/2005/8/layout/hierarchy3"/>
    <dgm:cxn modelId="{EB0174EC-58A9-0144-9665-ADCE6DFDB35C}" type="presParOf" srcId="{3ED6C7EF-24BB-7342-8D42-B1DAABDCCBDF}" destId="{A3EBC1A4-3CA1-964A-8FB8-1070D94A0A1C}" srcOrd="1" destOrd="0" presId="urn:microsoft.com/office/officeart/2005/8/layout/hierarchy3"/>
    <dgm:cxn modelId="{342E890C-EF23-224E-9817-5BDE39424A74}" type="presParOf" srcId="{14B39D54-97F4-A642-8172-D4845DF6B17C}" destId="{A8A13AA4-94BD-1E4B-9957-85A2CC29447C}" srcOrd="1" destOrd="0" presId="urn:microsoft.com/office/officeart/2005/8/layout/hierarchy3"/>
    <dgm:cxn modelId="{55C3AA68-F8BA-A140-92F0-F0DEBFA29ED1}" type="presParOf" srcId="{A8A13AA4-94BD-1E4B-9957-85A2CC29447C}" destId="{437448C7-8D9E-894B-8A39-BF62597BFD1F}" srcOrd="0" destOrd="0" presId="urn:microsoft.com/office/officeart/2005/8/layout/hierarchy3"/>
    <dgm:cxn modelId="{E2E568F0-63C6-0347-8973-90C9703088D1}" type="presParOf" srcId="{A8A13AA4-94BD-1E4B-9957-85A2CC29447C}" destId="{80FE65BA-CA7D-9B4B-8240-226E315E8C05}" srcOrd="1" destOrd="0" presId="urn:microsoft.com/office/officeart/2005/8/layout/hierarchy3"/>
    <dgm:cxn modelId="{4D0A5E86-C911-8D48-8FEB-0D31B889FD8A}" type="presParOf" srcId="{A8A13AA4-94BD-1E4B-9957-85A2CC29447C}" destId="{09E76712-CFC8-9047-BE35-9AED4279CA14}" srcOrd="2" destOrd="0" presId="urn:microsoft.com/office/officeart/2005/8/layout/hierarchy3"/>
    <dgm:cxn modelId="{AD910F05-1ED0-4848-914F-3221E385F9F0}" type="presParOf" srcId="{A8A13AA4-94BD-1E4B-9957-85A2CC29447C}" destId="{59C8AD72-1FF0-6D4F-ABDA-EF6C6C91D979}" srcOrd="3" destOrd="0" presId="urn:microsoft.com/office/officeart/2005/8/layout/hierarchy3"/>
    <dgm:cxn modelId="{65D6F8AA-CA17-E944-BE59-75538FB97695}" type="presParOf" srcId="{A8A13AA4-94BD-1E4B-9957-85A2CC29447C}" destId="{4D9FE055-ADA2-6C4F-B60B-7CBC43A089E6}" srcOrd="4" destOrd="0" presId="urn:microsoft.com/office/officeart/2005/8/layout/hierarchy3"/>
    <dgm:cxn modelId="{7FEF0D01-E245-C347-BDC7-24178AD41879}" type="presParOf" srcId="{A8A13AA4-94BD-1E4B-9957-85A2CC29447C}" destId="{E5C17912-BBD8-EA48-B033-E10027B13EC4}" srcOrd="5" destOrd="0" presId="urn:microsoft.com/office/officeart/2005/8/layout/hierarchy3"/>
    <dgm:cxn modelId="{7F34E334-76DD-5245-ADCD-620E4E4F7AC1}" type="presParOf" srcId="{A8A13AA4-94BD-1E4B-9957-85A2CC29447C}" destId="{5DF2E0AC-F16A-7B43-A3E3-38B736183D8E}" srcOrd="6" destOrd="0" presId="urn:microsoft.com/office/officeart/2005/8/layout/hierarchy3"/>
    <dgm:cxn modelId="{395008D8-940D-EA46-A0CC-7907B8DA03DC}" type="presParOf" srcId="{A8A13AA4-94BD-1E4B-9957-85A2CC29447C}" destId="{FCF6F526-FB38-FE4D-A494-4DFFD18DA82E}" srcOrd="7" destOrd="0" presId="urn:microsoft.com/office/officeart/2005/8/layout/hierarchy3"/>
    <dgm:cxn modelId="{1F36736C-7945-8746-B21D-49CF8A31F8AC}" type="presParOf" srcId="{A8A13AA4-94BD-1E4B-9957-85A2CC29447C}" destId="{FC0FD8D0-996E-6443-9AFF-FC093786F2BB}" srcOrd="8" destOrd="0" presId="urn:microsoft.com/office/officeart/2005/8/layout/hierarchy3"/>
    <dgm:cxn modelId="{EE37C530-8457-6F49-8753-71209516B8C6}" type="presParOf" srcId="{A8A13AA4-94BD-1E4B-9957-85A2CC29447C}" destId="{9B9AE7A8-612B-0545-961B-2FB089BD92F9}" srcOrd="9" destOrd="0" presId="urn:microsoft.com/office/officeart/2005/8/layout/hierarchy3"/>
    <dgm:cxn modelId="{C9510851-BD4F-7043-AFB8-5D1F908E790A}" type="presParOf" srcId="{3DA2996A-B9CC-754B-A3CD-41FF8722C935}" destId="{AF6E4287-AEB5-7143-99D0-53C62C5C1F09}" srcOrd="7" destOrd="0" presId="urn:microsoft.com/office/officeart/2005/8/layout/hierarchy3"/>
    <dgm:cxn modelId="{9E53002D-02A4-7C4A-B2BE-3B15C0EF0124}" type="presParOf" srcId="{AF6E4287-AEB5-7143-99D0-53C62C5C1F09}" destId="{78CFACDA-E4B9-F547-AD11-FB2DED584293}" srcOrd="0" destOrd="0" presId="urn:microsoft.com/office/officeart/2005/8/layout/hierarchy3"/>
    <dgm:cxn modelId="{B0438825-CB46-0A45-ADBB-62DBC65B2C1B}" type="presParOf" srcId="{78CFACDA-E4B9-F547-AD11-FB2DED584293}" destId="{04A97591-A644-7A4E-A21C-0F455A246C0B}" srcOrd="0" destOrd="0" presId="urn:microsoft.com/office/officeart/2005/8/layout/hierarchy3"/>
    <dgm:cxn modelId="{2ED3D4DE-CA01-D744-93CF-E609A3E8A594}" type="presParOf" srcId="{78CFACDA-E4B9-F547-AD11-FB2DED584293}" destId="{986E21F7-1EC6-6044-A4BD-94ABA22EBA0E}" srcOrd="1" destOrd="0" presId="urn:microsoft.com/office/officeart/2005/8/layout/hierarchy3"/>
    <dgm:cxn modelId="{392E1528-FE3F-DE42-905F-F333C8FD84E9}" type="presParOf" srcId="{AF6E4287-AEB5-7143-99D0-53C62C5C1F09}" destId="{8E02AF95-9737-1F40-9B03-D871C623D3B3}" srcOrd="1" destOrd="0" presId="urn:microsoft.com/office/officeart/2005/8/layout/hierarchy3"/>
    <dgm:cxn modelId="{D9DD3B4C-E61A-124B-8E31-4743DA029575}" type="presParOf" srcId="{8E02AF95-9737-1F40-9B03-D871C623D3B3}" destId="{B575AD4C-A0B9-C546-951C-87B42CC951D5}" srcOrd="0" destOrd="0" presId="urn:microsoft.com/office/officeart/2005/8/layout/hierarchy3"/>
    <dgm:cxn modelId="{DC69B422-0EF4-6E4A-B87F-BD9D484B7BB8}" type="presParOf" srcId="{8E02AF95-9737-1F40-9B03-D871C623D3B3}" destId="{D314026A-2F78-F84E-8045-6675029EDD49}" srcOrd="1" destOrd="0" presId="urn:microsoft.com/office/officeart/2005/8/layout/hierarchy3"/>
    <dgm:cxn modelId="{122E53AB-DCD4-034D-8775-7626E945331D}" type="presParOf" srcId="{8E02AF95-9737-1F40-9B03-D871C623D3B3}" destId="{16E58DE1-A091-5548-8240-35067CD2D11F}" srcOrd="2" destOrd="0" presId="urn:microsoft.com/office/officeart/2005/8/layout/hierarchy3"/>
    <dgm:cxn modelId="{8786308B-D521-704F-BCD7-1505CDD5F190}" type="presParOf" srcId="{8E02AF95-9737-1F40-9B03-D871C623D3B3}" destId="{EFCCE37F-D0FD-4444-9D80-DBC41CEF80D2}" srcOrd="3" destOrd="0" presId="urn:microsoft.com/office/officeart/2005/8/layout/hierarchy3"/>
    <dgm:cxn modelId="{BC9548D2-C93E-EB4E-B9E2-965937958C55}" type="presParOf" srcId="{8E02AF95-9737-1F40-9B03-D871C623D3B3}" destId="{7DDFF29B-2975-EF45-B31C-ECD72FD9ABF0}" srcOrd="4" destOrd="0" presId="urn:microsoft.com/office/officeart/2005/8/layout/hierarchy3"/>
    <dgm:cxn modelId="{FADD3316-E139-F54B-8B7A-EF0F201AA3FC}" type="presParOf" srcId="{8E02AF95-9737-1F40-9B03-D871C623D3B3}" destId="{3A801272-935B-9A41-A9D1-B14936F53555}"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9B0BE5-F451-AE44-9B29-AE62DFDE9BAD}" type="doc">
      <dgm:prSet loTypeId="urn:microsoft.com/office/officeart/2005/8/layout/hierarchy3" loCatId="" qsTypeId="urn:microsoft.com/office/officeart/2005/8/quickstyle/simple4" qsCatId="simple" csTypeId="urn:microsoft.com/office/officeart/2005/8/colors/colorful4" csCatId="colorful" phldr="1"/>
      <dgm:spPr/>
      <dgm:t>
        <a:bodyPr/>
        <a:lstStyle/>
        <a:p>
          <a:endParaRPr lang="en-US"/>
        </a:p>
      </dgm:t>
    </dgm:pt>
    <dgm:pt modelId="{A93A9E4C-E7D0-FD43-9FB4-8DBFA8D52D70}">
      <dgm:prSet phldrT="[Text]" custT="1"/>
      <dgm:spPr/>
      <dgm:t>
        <a:bodyPr/>
        <a:lstStyle/>
        <a:p>
          <a:r>
            <a:rPr lang="en-US" sz="1100" b="1" dirty="0"/>
            <a:t>Interaction with External World</a:t>
          </a:r>
        </a:p>
      </dgm:t>
    </dgm:pt>
    <dgm:pt modelId="{2A68335A-5EE8-7946-BC00-E2667CBF3CE7}" type="parTrans" cxnId="{5921D81E-C961-5041-A1DF-0F2C4F7553B6}">
      <dgm:prSet/>
      <dgm:spPr/>
      <dgm:t>
        <a:bodyPr/>
        <a:lstStyle/>
        <a:p>
          <a:endParaRPr lang="en-US" b="1"/>
        </a:p>
      </dgm:t>
    </dgm:pt>
    <dgm:pt modelId="{9B94EF06-5AEB-7C4E-95D8-9DB2D3C38CA9}" type="sibTrans" cxnId="{5921D81E-C961-5041-A1DF-0F2C4F7553B6}">
      <dgm:prSet/>
      <dgm:spPr/>
      <dgm:t>
        <a:bodyPr/>
        <a:lstStyle/>
        <a:p>
          <a:endParaRPr lang="en-US" b="1"/>
        </a:p>
      </dgm:t>
    </dgm:pt>
    <dgm:pt modelId="{42BF2C42-76AF-0C47-87F9-E812DD474A24}">
      <dgm:prSet phldrT="[Text]"/>
      <dgm:spPr/>
      <dgm:t>
        <a:bodyPr/>
        <a:lstStyle/>
        <a:p>
          <a:r>
            <a:rPr lang="en-US" b="1" dirty="0"/>
            <a:t>Centralized Oracle</a:t>
          </a:r>
        </a:p>
      </dgm:t>
    </dgm:pt>
    <dgm:pt modelId="{FC20E98D-423C-7D44-9229-F20C9684638E}" type="parTrans" cxnId="{FB0CF7AB-B4A5-1748-B93F-F032F0819793}">
      <dgm:prSet/>
      <dgm:spPr/>
      <dgm:t>
        <a:bodyPr/>
        <a:lstStyle/>
        <a:p>
          <a:endParaRPr lang="en-US" b="1"/>
        </a:p>
      </dgm:t>
    </dgm:pt>
    <dgm:pt modelId="{8AB44F8F-7C12-D34C-A8C0-B88B856282B8}" type="sibTrans" cxnId="{FB0CF7AB-B4A5-1748-B93F-F032F0819793}">
      <dgm:prSet/>
      <dgm:spPr/>
      <dgm:t>
        <a:bodyPr/>
        <a:lstStyle/>
        <a:p>
          <a:endParaRPr lang="en-US" b="1"/>
        </a:p>
      </dgm:t>
    </dgm:pt>
    <dgm:pt modelId="{93922F64-2A70-7F4F-A483-8B65EADE1C56}">
      <dgm:prSet phldrT="[Text]"/>
      <dgm:spPr/>
      <dgm:t>
        <a:bodyPr/>
        <a:lstStyle/>
        <a:p>
          <a:r>
            <a:rPr lang="en-US" b="1" dirty="0"/>
            <a:t>Decentralized Oracle</a:t>
          </a:r>
        </a:p>
      </dgm:t>
    </dgm:pt>
    <dgm:pt modelId="{EE0E0967-FB18-3843-A445-F9E668C5B807}" type="parTrans" cxnId="{FEA9FBBB-6DAF-E94D-A4C7-F9E9D754E30E}">
      <dgm:prSet/>
      <dgm:spPr/>
      <dgm:t>
        <a:bodyPr/>
        <a:lstStyle/>
        <a:p>
          <a:endParaRPr lang="en-US" b="1"/>
        </a:p>
      </dgm:t>
    </dgm:pt>
    <dgm:pt modelId="{CE6E5C10-3507-BA4C-AF7F-50D58E676809}" type="sibTrans" cxnId="{FEA9FBBB-6DAF-E94D-A4C7-F9E9D754E30E}">
      <dgm:prSet/>
      <dgm:spPr/>
      <dgm:t>
        <a:bodyPr/>
        <a:lstStyle/>
        <a:p>
          <a:endParaRPr lang="en-US" b="1"/>
        </a:p>
      </dgm:t>
    </dgm:pt>
    <dgm:pt modelId="{E45252E5-FABB-8C40-806C-3AFF4E75FCE9}">
      <dgm:prSet phldrT="[Text]" custT="1"/>
      <dgm:spPr/>
      <dgm:t>
        <a:bodyPr/>
        <a:lstStyle/>
        <a:p>
          <a:r>
            <a:rPr lang="en-US" sz="1100" b="1" dirty="0"/>
            <a:t>Data Management</a:t>
          </a:r>
        </a:p>
      </dgm:t>
    </dgm:pt>
    <dgm:pt modelId="{EFF56ECC-82CF-9E48-8A6B-9F7BE1AD3166}" type="parTrans" cxnId="{64AB747B-70D3-BB4D-B4F4-9B27A1465802}">
      <dgm:prSet/>
      <dgm:spPr/>
      <dgm:t>
        <a:bodyPr/>
        <a:lstStyle/>
        <a:p>
          <a:endParaRPr lang="en-US" b="1"/>
        </a:p>
      </dgm:t>
    </dgm:pt>
    <dgm:pt modelId="{52E1C086-FA7D-2241-9528-6BB9F16171F3}" type="sibTrans" cxnId="{64AB747B-70D3-BB4D-B4F4-9B27A1465802}">
      <dgm:prSet/>
      <dgm:spPr/>
      <dgm:t>
        <a:bodyPr/>
        <a:lstStyle/>
        <a:p>
          <a:endParaRPr lang="en-US" b="1"/>
        </a:p>
      </dgm:t>
    </dgm:pt>
    <dgm:pt modelId="{206D0424-0AA5-1944-8E06-3FA46661E66D}">
      <dgm:prSet phldrT="[Text]"/>
      <dgm:spPr/>
      <dgm:t>
        <a:bodyPr/>
        <a:lstStyle/>
        <a:p>
          <a:r>
            <a:rPr lang="en-US" b="1" dirty="0"/>
            <a:t>Encrypting On-chain Data</a:t>
          </a:r>
        </a:p>
      </dgm:t>
    </dgm:pt>
    <dgm:pt modelId="{B91791F1-5F93-AB4C-84CF-846BC1547244}" type="parTrans" cxnId="{3B755B28-7371-B34D-A565-29324668190F}">
      <dgm:prSet/>
      <dgm:spPr/>
      <dgm:t>
        <a:bodyPr/>
        <a:lstStyle/>
        <a:p>
          <a:endParaRPr lang="en-US" b="1"/>
        </a:p>
      </dgm:t>
    </dgm:pt>
    <dgm:pt modelId="{698EEEE6-E658-E842-A101-A179B9FDF06D}" type="sibTrans" cxnId="{3B755B28-7371-B34D-A565-29324668190F}">
      <dgm:prSet/>
      <dgm:spPr/>
      <dgm:t>
        <a:bodyPr/>
        <a:lstStyle/>
        <a:p>
          <a:endParaRPr lang="en-US" b="1"/>
        </a:p>
      </dgm:t>
    </dgm:pt>
    <dgm:pt modelId="{5795DD57-74CB-CB48-8D1D-45DA4D8935E8}">
      <dgm:prSet phldrT="[Text]"/>
      <dgm:spPr/>
      <dgm:t>
        <a:bodyPr/>
        <a:lstStyle/>
        <a:p>
          <a:r>
            <a:rPr lang="en-US" b="1" dirty="0"/>
            <a:t>Voting</a:t>
          </a:r>
        </a:p>
      </dgm:t>
    </dgm:pt>
    <dgm:pt modelId="{6AFE073A-80E7-F748-9A7F-B9B70E9AE933}" type="parTrans" cxnId="{7480D72E-87E8-AA48-BC7C-7F79AAF4E0A7}">
      <dgm:prSet/>
      <dgm:spPr/>
      <dgm:t>
        <a:bodyPr/>
        <a:lstStyle/>
        <a:p>
          <a:endParaRPr lang="en-US" b="1"/>
        </a:p>
      </dgm:t>
    </dgm:pt>
    <dgm:pt modelId="{EECE744A-6A32-6E4F-BC5F-ABDF090D22B7}" type="sibTrans" cxnId="{7480D72E-87E8-AA48-BC7C-7F79AAF4E0A7}">
      <dgm:prSet/>
      <dgm:spPr/>
      <dgm:t>
        <a:bodyPr/>
        <a:lstStyle/>
        <a:p>
          <a:endParaRPr lang="en-US" b="1"/>
        </a:p>
      </dgm:t>
    </dgm:pt>
    <dgm:pt modelId="{3A8FFC6B-BF3F-0D49-A951-6E7772E893A0}">
      <dgm:prSet phldrT="[Text]"/>
      <dgm:spPr/>
      <dgm:t>
        <a:bodyPr/>
        <a:lstStyle/>
        <a:p>
          <a:r>
            <a:rPr lang="en-US" b="1" dirty="0"/>
            <a:t>Tokenisation</a:t>
          </a:r>
        </a:p>
      </dgm:t>
    </dgm:pt>
    <dgm:pt modelId="{08E4D433-C82D-6B4D-8DB3-EA333B4E418F}" type="parTrans" cxnId="{33ACCC18-5A2F-F04F-9F3E-FC1215629D5A}">
      <dgm:prSet/>
      <dgm:spPr/>
      <dgm:t>
        <a:bodyPr/>
        <a:lstStyle/>
        <a:p>
          <a:endParaRPr lang="en-US" b="1"/>
        </a:p>
      </dgm:t>
    </dgm:pt>
    <dgm:pt modelId="{A7370645-CD41-2C49-8423-6BDAF87D87E7}" type="sibTrans" cxnId="{33ACCC18-5A2F-F04F-9F3E-FC1215629D5A}">
      <dgm:prSet/>
      <dgm:spPr/>
      <dgm:t>
        <a:bodyPr/>
        <a:lstStyle/>
        <a:p>
          <a:endParaRPr lang="en-US" b="1"/>
        </a:p>
      </dgm:t>
    </dgm:pt>
    <dgm:pt modelId="{14DA0B7A-897A-7C41-9759-93C7D9C8F0EA}">
      <dgm:prSet phldrT="[Text]" custT="1"/>
      <dgm:spPr/>
      <dgm:t>
        <a:bodyPr/>
        <a:lstStyle/>
        <a:p>
          <a:r>
            <a:rPr lang="en-US" sz="1100" b="1" dirty="0"/>
            <a:t>Security</a:t>
          </a:r>
        </a:p>
      </dgm:t>
    </dgm:pt>
    <dgm:pt modelId="{D2B86BAF-5275-4D4D-9C82-E31191138425}" type="parTrans" cxnId="{84993AB0-7075-DE4A-A5B4-9CAF94740A6F}">
      <dgm:prSet/>
      <dgm:spPr/>
      <dgm:t>
        <a:bodyPr/>
        <a:lstStyle/>
        <a:p>
          <a:endParaRPr lang="en-US" b="1"/>
        </a:p>
      </dgm:t>
    </dgm:pt>
    <dgm:pt modelId="{E0F68FFC-15D7-CF4B-8542-EE341028D7F9}" type="sibTrans" cxnId="{84993AB0-7075-DE4A-A5B4-9CAF94740A6F}">
      <dgm:prSet/>
      <dgm:spPr/>
      <dgm:t>
        <a:bodyPr/>
        <a:lstStyle/>
        <a:p>
          <a:endParaRPr lang="en-US" b="1"/>
        </a:p>
      </dgm:t>
    </dgm:pt>
    <dgm:pt modelId="{9C97E3CD-9DB7-8547-A1AF-3A54690762ED}">
      <dgm:prSet phldrT="[Text]"/>
      <dgm:spPr/>
      <dgm:t>
        <a:bodyPr/>
        <a:lstStyle/>
        <a:p>
          <a:r>
            <a:rPr lang="en-US" b="1" dirty="0"/>
            <a:t>Multiple Authorization</a:t>
          </a:r>
        </a:p>
      </dgm:t>
    </dgm:pt>
    <dgm:pt modelId="{6DC3CD95-3A31-3D40-AA3D-5BB5D36AE273}" type="parTrans" cxnId="{D65BBDE4-4619-9C49-A3E3-CB9EDAD0E371}">
      <dgm:prSet/>
      <dgm:spPr/>
      <dgm:t>
        <a:bodyPr/>
        <a:lstStyle/>
        <a:p>
          <a:endParaRPr lang="en-US" b="1"/>
        </a:p>
      </dgm:t>
    </dgm:pt>
    <dgm:pt modelId="{DF5AEB34-CC70-9749-8E94-6A2405799434}" type="sibTrans" cxnId="{D65BBDE4-4619-9C49-A3E3-CB9EDAD0E371}">
      <dgm:prSet/>
      <dgm:spPr/>
      <dgm:t>
        <a:bodyPr/>
        <a:lstStyle/>
        <a:p>
          <a:endParaRPr lang="en-US" b="1"/>
        </a:p>
      </dgm:t>
    </dgm:pt>
    <dgm:pt modelId="{4BB958FD-9F3E-B344-BCB4-42AC09735FE8}">
      <dgm:prSet phldrT="[Text]"/>
      <dgm:spPr/>
      <dgm:t>
        <a:bodyPr/>
        <a:lstStyle/>
        <a:p>
          <a:r>
            <a:rPr lang="en-US" b="1" dirty="0"/>
            <a:t>X-confirmation</a:t>
          </a:r>
        </a:p>
      </dgm:t>
    </dgm:pt>
    <dgm:pt modelId="{D693665D-1E30-4E45-8191-F5B6A3F4DF1E}" type="parTrans" cxnId="{1F00DB48-0FCB-5847-A613-168E30AD5D52}">
      <dgm:prSet/>
      <dgm:spPr/>
      <dgm:t>
        <a:bodyPr/>
        <a:lstStyle/>
        <a:p>
          <a:endParaRPr lang="en-US" b="1"/>
        </a:p>
      </dgm:t>
    </dgm:pt>
    <dgm:pt modelId="{765EEAB1-1780-D844-ACD9-03EC80212351}" type="sibTrans" cxnId="{1F00DB48-0FCB-5847-A613-168E30AD5D52}">
      <dgm:prSet/>
      <dgm:spPr/>
      <dgm:t>
        <a:bodyPr/>
        <a:lstStyle/>
        <a:p>
          <a:endParaRPr lang="en-US" b="1"/>
        </a:p>
      </dgm:t>
    </dgm:pt>
    <dgm:pt modelId="{CD9F43A6-8F78-DE4D-81D1-D3D5306C0AA4}">
      <dgm:prSet phldrT="[Text]"/>
      <dgm:spPr/>
      <dgm:t>
        <a:bodyPr/>
        <a:lstStyle/>
        <a:p>
          <a:r>
            <a:rPr lang="en-US" b="1" dirty="0"/>
            <a:t>Security Deposit</a:t>
          </a:r>
        </a:p>
      </dgm:t>
    </dgm:pt>
    <dgm:pt modelId="{25AF418F-5566-C34D-9D1C-F75B9AAB8A1E}" type="parTrans" cxnId="{B6C94F95-56C7-5541-96EF-5D3833EC2A4D}">
      <dgm:prSet/>
      <dgm:spPr/>
      <dgm:t>
        <a:bodyPr/>
        <a:lstStyle/>
        <a:p>
          <a:endParaRPr lang="en-US" b="1"/>
        </a:p>
      </dgm:t>
    </dgm:pt>
    <dgm:pt modelId="{5FF41155-7CC2-554A-BBF3-93BD3CA9CC63}" type="sibTrans" cxnId="{B6C94F95-56C7-5541-96EF-5D3833EC2A4D}">
      <dgm:prSet/>
      <dgm:spPr/>
      <dgm:t>
        <a:bodyPr/>
        <a:lstStyle/>
        <a:p>
          <a:endParaRPr lang="en-US" b="1"/>
        </a:p>
      </dgm:t>
    </dgm:pt>
    <dgm:pt modelId="{83FDFBF5-3880-C34C-9F88-A7C7CC3A1EA2}">
      <dgm:prSet phldrT="[Text]" custT="1"/>
      <dgm:spPr/>
      <dgm:t>
        <a:bodyPr/>
        <a:lstStyle/>
        <a:p>
          <a:r>
            <a:rPr lang="en-US" sz="1100" b="1" dirty="0"/>
            <a:t>Contract Structural Patterns</a:t>
          </a:r>
        </a:p>
      </dgm:t>
    </dgm:pt>
    <dgm:pt modelId="{64C92EAF-A4BF-6240-8D33-6CF3A1E0E8EA}" type="parTrans" cxnId="{DBFDD6D2-463A-244E-921C-BC50EE2E21EB}">
      <dgm:prSet/>
      <dgm:spPr/>
      <dgm:t>
        <a:bodyPr/>
        <a:lstStyle/>
        <a:p>
          <a:endParaRPr lang="en-US" b="1"/>
        </a:p>
      </dgm:t>
    </dgm:pt>
    <dgm:pt modelId="{1A6786D2-A08D-E049-AFB2-E72E5DCEFF2F}" type="sibTrans" cxnId="{DBFDD6D2-463A-244E-921C-BC50EE2E21EB}">
      <dgm:prSet/>
      <dgm:spPr/>
      <dgm:t>
        <a:bodyPr/>
        <a:lstStyle/>
        <a:p>
          <a:endParaRPr lang="en-US" b="1"/>
        </a:p>
      </dgm:t>
    </dgm:pt>
    <dgm:pt modelId="{C064CADF-FE71-0043-B9BC-E5BAAFA28C01}">
      <dgm:prSet phldrT="[Text]"/>
      <dgm:spPr/>
      <dgm:t>
        <a:bodyPr/>
        <a:lstStyle/>
        <a:p>
          <a:r>
            <a:rPr lang="en-US" b="1" dirty="0"/>
            <a:t>Contract Registry</a:t>
          </a:r>
        </a:p>
      </dgm:t>
    </dgm:pt>
    <dgm:pt modelId="{8D01A9D7-1A6D-E144-B16A-654748C59E4C}" type="parTrans" cxnId="{79208053-7846-E842-AAEA-CC0A69602FC3}">
      <dgm:prSet/>
      <dgm:spPr/>
      <dgm:t>
        <a:bodyPr/>
        <a:lstStyle/>
        <a:p>
          <a:endParaRPr lang="en-US" b="1"/>
        </a:p>
      </dgm:t>
    </dgm:pt>
    <dgm:pt modelId="{24D9B3E1-21EF-B34D-9245-1F0C4390EE86}" type="sibTrans" cxnId="{79208053-7846-E842-AAEA-CC0A69602FC3}">
      <dgm:prSet/>
      <dgm:spPr/>
      <dgm:t>
        <a:bodyPr/>
        <a:lstStyle/>
        <a:p>
          <a:endParaRPr lang="en-US" b="1"/>
        </a:p>
      </dgm:t>
    </dgm:pt>
    <dgm:pt modelId="{E048C408-DFFD-2A4B-AD60-BFF6809DC491}">
      <dgm:prSet phldrT="[Text]"/>
      <dgm:spPr/>
      <dgm:t>
        <a:bodyPr/>
        <a:lstStyle/>
        <a:p>
          <a:r>
            <a:rPr lang="en-US" b="1" dirty="0"/>
            <a:t>Embedded Permission</a:t>
          </a:r>
        </a:p>
      </dgm:t>
    </dgm:pt>
    <dgm:pt modelId="{CFA64A71-BA9D-FE4B-894D-C3B37A8B6732}" type="parTrans" cxnId="{3A7D9C13-BA99-1341-9604-4229A9B67365}">
      <dgm:prSet/>
      <dgm:spPr/>
      <dgm:t>
        <a:bodyPr/>
        <a:lstStyle/>
        <a:p>
          <a:endParaRPr lang="en-US" b="1"/>
        </a:p>
      </dgm:t>
    </dgm:pt>
    <dgm:pt modelId="{F7F02BF2-BF8D-0A4E-A604-49385B5ECEA1}" type="sibTrans" cxnId="{3A7D9C13-BA99-1341-9604-4229A9B67365}">
      <dgm:prSet/>
      <dgm:spPr/>
      <dgm:t>
        <a:bodyPr/>
        <a:lstStyle/>
        <a:p>
          <a:endParaRPr lang="en-US" b="1"/>
        </a:p>
      </dgm:t>
    </dgm:pt>
    <dgm:pt modelId="{800EA581-401F-E443-AF44-372A0410D0D3}">
      <dgm:prSet phldrT="[Text]"/>
      <dgm:spPr/>
      <dgm:t>
        <a:bodyPr/>
        <a:lstStyle/>
        <a:p>
          <a:r>
            <a:rPr lang="en-US" b="1" dirty="0"/>
            <a:t>Data Contract</a:t>
          </a:r>
        </a:p>
      </dgm:t>
    </dgm:pt>
    <dgm:pt modelId="{3A825C8F-5C22-DC4C-9096-7603543CCA2E}" type="parTrans" cxnId="{DE60B85A-F816-F548-8517-AEBBF49030C1}">
      <dgm:prSet/>
      <dgm:spPr/>
      <dgm:t>
        <a:bodyPr/>
        <a:lstStyle/>
        <a:p>
          <a:endParaRPr lang="en-US" b="1"/>
        </a:p>
      </dgm:t>
    </dgm:pt>
    <dgm:pt modelId="{65ADC1C0-435E-EB48-80C5-F08981257D68}" type="sibTrans" cxnId="{DE60B85A-F816-F548-8517-AEBBF49030C1}">
      <dgm:prSet/>
      <dgm:spPr/>
      <dgm:t>
        <a:bodyPr/>
        <a:lstStyle/>
        <a:p>
          <a:endParaRPr lang="en-US" b="1"/>
        </a:p>
      </dgm:t>
    </dgm:pt>
    <dgm:pt modelId="{C7CD03D8-0BB1-624B-B92E-3CA5BA861352}">
      <dgm:prSet phldrT="[Text]"/>
      <dgm:spPr/>
      <dgm:t>
        <a:bodyPr/>
        <a:lstStyle/>
        <a:p>
          <a:r>
            <a:rPr lang="en-US" b="1" dirty="0"/>
            <a:t>Factory Contract</a:t>
          </a:r>
        </a:p>
      </dgm:t>
    </dgm:pt>
    <dgm:pt modelId="{09FD0A1D-78DE-F64D-BE33-9B33758A8E1E}" type="parTrans" cxnId="{9FA96202-515E-3C49-91C4-665194E6AA8D}">
      <dgm:prSet/>
      <dgm:spPr/>
      <dgm:t>
        <a:bodyPr/>
        <a:lstStyle/>
        <a:p>
          <a:endParaRPr lang="en-US" b="1"/>
        </a:p>
      </dgm:t>
    </dgm:pt>
    <dgm:pt modelId="{9CC5CB52-E772-2B46-B434-7D27450ECF4A}" type="sibTrans" cxnId="{9FA96202-515E-3C49-91C4-665194E6AA8D}">
      <dgm:prSet/>
      <dgm:spPr/>
      <dgm:t>
        <a:bodyPr/>
        <a:lstStyle/>
        <a:p>
          <a:endParaRPr lang="en-US" b="1"/>
        </a:p>
      </dgm:t>
    </dgm:pt>
    <dgm:pt modelId="{AECD768C-62D5-FB40-9404-3DEB1DC0CCFC}">
      <dgm:prSet phldrT="[Text]"/>
      <dgm:spPr/>
      <dgm:t>
        <a:bodyPr/>
        <a:lstStyle/>
        <a:p>
          <a:r>
            <a:rPr lang="en-US" b="1" dirty="0"/>
            <a:t>Incentive Execution</a:t>
          </a:r>
        </a:p>
      </dgm:t>
    </dgm:pt>
    <dgm:pt modelId="{C17C17C7-3F20-054E-AB0E-50F06C686A2A}" type="parTrans" cxnId="{09E42F05-D932-BF4E-80E0-4EFDC24A69A1}">
      <dgm:prSet/>
      <dgm:spPr/>
      <dgm:t>
        <a:bodyPr/>
        <a:lstStyle/>
        <a:p>
          <a:endParaRPr lang="en-US" b="1"/>
        </a:p>
      </dgm:t>
    </dgm:pt>
    <dgm:pt modelId="{50838162-1AD2-C64B-8356-F56C7ECEFED2}" type="sibTrans" cxnId="{09E42F05-D932-BF4E-80E0-4EFDC24A69A1}">
      <dgm:prSet/>
      <dgm:spPr/>
      <dgm:t>
        <a:bodyPr/>
        <a:lstStyle/>
        <a:p>
          <a:endParaRPr lang="en-US" b="1"/>
        </a:p>
      </dgm:t>
    </dgm:pt>
    <dgm:pt modelId="{AE805E67-4EA8-E44E-977C-CE7A6905D586}">
      <dgm:prSet phldrT="[Text]" custT="1"/>
      <dgm:spPr/>
      <dgm:t>
        <a:bodyPr/>
        <a:lstStyle/>
        <a:p>
          <a:r>
            <a:rPr lang="en-US" sz="1100" b="1" dirty="0"/>
            <a:t>Deployment</a:t>
          </a:r>
        </a:p>
      </dgm:t>
    </dgm:pt>
    <dgm:pt modelId="{F62ACB79-F0B7-564F-A02E-275C0C646988}" type="parTrans" cxnId="{F0593E88-DE20-114A-A748-1E4C4F5E9767}">
      <dgm:prSet/>
      <dgm:spPr/>
      <dgm:t>
        <a:bodyPr/>
        <a:lstStyle/>
        <a:p>
          <a:endParaRPr lang="en-US" b="1"/>
        </a:p>
      </dgm:t>
    </dgm:pt>
    <dgm:pt modelId="{20A19F98-901A-124B-B679-5A49740AA061}" type="sibTrans" cxnId="{F0593E88-DE20-114A-A748-1E4C4F5E9767}">
      <dgm:prSet/>
      <dgm:spPr/>
      <dgm:t>
        <a:bodyPr/>
        <a:lstStyle/>
        <a:p>
          <a:endParaRPr lang="en-US" b="1"/>
        </a:p>
      </dgm:t>
    </dgm:pt>
    <dgm:pt modelId="{1E59CAD3-9F6E-FD4F-BAF7-EF4CC902E143}">
      <dgm:prSet phldrT="[Text]"/>
      <dgm:spPr/>
      <dgm:t>
        <a:bodyPr/>
        <a:lstStyle/>
        <a:p>
          <a:r>
            <a:rPr lang="en-US" b="1" dirty="0"/>
            <a:t>Semi-</a:t>
          </a:r>
          <a:r>
            <a:rPr lang="en-US" b="1" dirty="0" err="1"/>
            <a:t>dapp</a:t>
          </a:r>
          <a:endParaRPr lang="en-US" b="1" dirty="0"/>
        </a:p>
      </dgm:t>
    </dgm:pt>
    <dgm:pt modelId="{980B70E5-30DC-1C47-A775-4EFAE7B3F939}" type="parTrans" cxnId="{43A62CFB-DBB4-D84F-A6CA-4777F4553E76}">
      <dgm:prSet/>
      <dgm:spPr/>
      <dgm:t>
        <a:bodyPr/>
        <a:lstStyle/>
        <a:p>
          <a:endParaRPr lang="en-US" b="1"/>
        </a:p>
      </dgm:t>
    </dgm:pt>
    <dgm:pt modelId="{DBDD853A-F9F1-8F4C-928D-3D6FA5A0F10C}" type="sibTrans" cxnId="{43A62CFB-DBB4-D84F-A6CA-4777F4553E76}">
      <dgm:prSet/>
      <dgm:spPr/>
      <dgm:t>
        <a:bodyPr/>
        <a:lstStyle/>
        <a:p>
          <a:endParaRPr lang="en-US" b="1"/>
        </a:p>
      </dgm:t>
    </dgm:pt>
    <dgm:pt modelId="{C2697DC4-583D-BB44-81DC-86E313B73653}">
      <dgm:prSet phldrT="[Text]"/>
      <dgm:spPr/>
      <dgm:t>
        <a:bodyPr/>
        <a:lstStyle/>
        <a:p>
          <a:r>
            <a:rPr lang="en-US" b="1" dirty="0"/>
            <a:t>dapp</a:t>
          </a:r>
        </a:p>
      </dgm:t>
    </dgm:pt>
    <dgm:pt modelId="{2891CC72-C4C8-4E42-8F5E-A6C8C6D002B0}" type="parTrans" cxnId="{DCCAE682-29A8-0849-9091-0A0A80156B79}">
      <dgm:prSet/>
      <dgm:spPr/>
      <dgm:t>
        <a:bodyPr/>
        <a:lstStyle/>
        <a:p>
          <a:endParaRPr lang="en-US" b="1"/>
        </a:p>
      </dgm:t>
    </dgm:pt>
    <dgm:pt modelId="{5EAE4E19-5AB0-564F-8904-3BC7AAA9AD5C}" type="sibTrans" cxnId="{DCCAE682-29A8-0849-9091-0A0A80156B79}">
      <dgm:prSet/>
      <dgm:spPr/>
      <dgm:t>
        <a:bodyPr/>
        <a:lstStyle/>
        <a:p>
          <a:endParaRPr lang="en-US" b="1"/>
        </a:p>
      </dgm:t>
    </dgm:pt>
    <dgm:pt modelId="{5C410414-BDEA-A640-9DBE-2BE4F41CC57A}">
      <dgm:prSet phldrT="[Text]"/>
      <dgm:spPr/>
      <dgm:t>
        <a:bodyPr/>
        <a:lstStyle/>
        <a:p>
          <a:r>
            <a:rPr lang="en-US" b="1" dirty="0"/>
            <a:t>Legal and Smart Contract Pair</a:t>
          </a:r>
        </a:p>
      </dgm:t>
    </dgm:pt>
    <dgm:pt modelId="{A1220BA8-1B0D-E947-ACEC-A4409A4A2808}" type="parTrans" cxnId="{9AC4EEE6-314F-4345-8177-4E31B3AF23D6}">
      <dgm:prSet/>
      <dgm:spPr/>
      <dgm:t>
        <a:bodyPr/>
        <a:lstStyle/>
        <a:p>
          <a:endParaRPr lang="en-US"/>
        </a:p>
      </dgm:t>
    </dgm:pt>
    <dgm:pt modelId="{73A0378E-2B63-B546-A1F3-E2DC0D0C8CC6}" type="sibTrans" cxnId="{9AC4EEE6-314F-4345-8177-4E31B3AF23D6}">
      <dgm:prSet/>
      <dgm:spPr/>
      <dgm:t>
        <a:bodyPr/>
        <a:lstStyle/>
        <a:p>
          <a:endParaRPr lang="en-US"/>
        </a:p>
      </dgm:t>
    </dgm:pt>
    <dgm:pt modelId="{9C8C6F10-0861-024F-B313-D860E27B22FC}">
      <dgm:prSet phldrT="[Text]"/>
      <dgm:spPr/>
      <dgm:t>
        <a:bodyPr/>
        <a:lstStyle/>
        <a:p>
          <a:r>
            <a:rPr lang="en-US" b="1" dirty="0"/>
            <a:t>Reverse Oracle</a:t>
          </a:r>
        </a:p>
      </dgm:t>
    </dgm:pt>
    <dgm:pt modelId="{A5B2F138-9715-E242-8CC8-A027957736BF}" type="sibTrans" cxnId="{1D7A922F-C6D5-7645-9B9F-21AF5EB2B4BD}">
      <dgm:prSet/>
      <dgm:spPr/>
      <dgm:t>
        <a:bodyPr/>
        <a:lstStyle/>
        <a:p>
          <a:endParaRPr lang="en-US" b="1"/>
        </a:p>
      </dgm:t>
    </dgm:pt>
    <dgm:pt modelId="{F59CACE4-682F-7A4D-92F2-3B1FBBF01AE8}" type="parTrans" cxnId="{1D7A922F-C6D5-7645-9B9F-21AF5EB2B4BD}">
      <dgm:prSet/>
      <dgm:spPr/>
      <dgm:t>
        <a:bodyPr/>
        <a:lstStyle/>
        <a:p>
          <a:endParaRPr lang="en-US" b="1"/>
        </a:p>
      </dgm:t>
    </dgm:pt>
    <dgm:pt modelId="{1A43F41A-952A-8D4A-96DD-5994AED170B7}">
      <dgm:prSet phldrT="[Text]"/>
      <dgm:spPr/>
      <dgm:t>
        <a:bodyPr/>
        <a:lstStyle/>
        <a:p>
          <a:r>
            <a:rPr lang="en-US" b="1" dirty="0"/>
            <a:t>Off-chain Data Storage</a:t>
          </a:r>
        </a:p>
      </dgm:t>
    </dgm:pt>
    <dgm:pt modelId="{CA5D1486-C56C-594C-905E-13012BA57F9F}" type="parTrans" cxnId="{17B64441-6710-BD4B-8BCA-12D6D8C2AD54}">
      <dgm:prSet/>
      <dgm:spPr/>
      <dgm:t>
        <a:bodyPr/>
        <a:lstStyle/>
        <a:p>
          <a:endParaRPr lang="en-US"/>
        </a:p>
      </dgm:t>
    </dgm:pt>
    <dgm:pt modelId="{DB309734-0602-A845-82B0-D06B8580D2C4}" type="sibTrans" cxnId="{17B64441-6710-BD4B-8BCA-12D6D8C2AD54}">
      <dgm:prSet/>
      <dgm:spPr/>
      <dgm:t>
        <a:bodyPr/>
        <a:lstStyle/>
        <a:p>
          <a:endParaRPr lang="en-US"/>
        </a:p>
      </dgm:t>
    </dgm:pt>
    <dgm:pt modelId="{0CD26FE5-FCFA-4E44-BF9A-A90E33BD5F9A}">
      <dgm:prSet phldrT="[Text]"/>
      <dgm:spPr/>
      <dgm:t>
        <a:bodyPr/>
        <a:lstStyle/>
        <a:p>
          <a:r>
            <a:rPr lang="en-US" b="1" dirty="0"/>
            <a:t>State Channel</a:t>
          </a:r>
        </a:p>
      </dgm:t>
    </dgm:pt>
    <dgm:pt modelId="{299921CB-0981-C243-BCFB-6CDAF30964CE}" type="parTrans" cxnId="{AD9328ED-D8F1-7442-BACD-CAD6807A04BD}">
      <dgm:prSet/>
      <dgm:spPr/>
      <dgm:t>
        <a:bodyPr/>
        <a:lstStyle/>
        <a:p>
          <a:endParaRPr lang="en-US"/>
        </a:p>
      </dgm:t>
    </dgm:pt>
    <dgm:pt modelId="{70716163-2DCF-E44A-B350-F696C702CFC1}" type="sibTrans" cxnId="{AD9328ED-D8F1-7442-BACD-CAD6807A04BD}">
      <dgm:prSet/>
      <dgm:spPr/>
      <dgm:t>
        <a:bodyPr/>
        <a:lstStyle/>
        <a:p>
          <a:endParaRPr lang="en-US"/>
        </a:p>
      </dgm:t>
    </dgm:pt>
    <dgm:pt modelId="{D2DC4467-C2C2-8A4E-960B-CB89039407FD}">
      <dgm:prSet phldrT="[Text]"/>
      <dgm:spPr/>
      <dgm:t>
        <a:bodyPr/>
        <a:lstStyle/>
        <a:p>
          <a:r>
            <a:rPr lang="en-US" b="1" dirty="0"/>
            <a:t>Dynamic Authorization</a:t>
          </a:r>
        </a:p>
      </dgm:t>
    </dgm:pt>
    <dgm:pt modelId="{401C2EE8-FE3D-0245-95E9-232E1246F33E}" type="parTrans" cxnId="{40105A16-B8B1-AD44-99B7-8191C901FA57}">
      <dgm:prSet/>
      <dgm:spPr/>
      <dgm:t>
        <a:bodyPr/>
        <a:lstStyle/>
        <a:p>
          <a:endParaRPr lang="en-US"/>
        </a:p>
      </dgm:t>
    </dgm:pt>
    <dgm:pt modelId="{0BE55F7B-756E-6142-BD65-272D8B129CD6}" type="sibTrans" cxnId="{40105A16-B8B1-AD44-99B7-8191C901FA57}">
      <dgm:prSet/>
      <dgm:spPr/>
      <dgm:t>
        <a:bodyPr/>
        <a:lstStyle/>
        <a:p>
          <a:endParaRPr lang="en-US"/>
        </a:p>
      </dgm:t>
    </dgm:pt>
    <dgm:pt modelId="{16F309D4-BE1B-8D44-A2FF-C8BCEAD0DD2A}" type="pres">
      <dgm:prSet presAssocID="{6D9B0BE5-F451-AE44-9B29-AE62DFDE9BAD}" presName="diagram" presStyleCnt="0">
        <dgm:presLayoutVars>
          <dgm:chPref val="1"/>
          <dgm:dir/>
          <dgm:animOne val="branch"/>
          <dgm:animLvl val="lvl"/>
          <dgm:resizeHandles/>
        </dgm:presLayoutVars>
      </dgm:prSet>
      <dgm:spPr/>
    </dgm:pt>
    <dgm:pt modelId="{3DDC912D-8E1C-FC40-8BE1-FC7633F2A656}" type="pres">
      <dgm:prSet presAssocID="{A93A9E4C-E7D0-FD43-9FB4-8DBFA8D52D70}" presName="root" presStyleCnt="0"/>
      <dgm:spPr/>
    </dgm:pt>
    <dgm:pt modelId="{D2840C6D-7CF9-004A-B564-C355E09D9DF8}" type="pres">
      <dgm:prSet presAssocID="{A93A9E4C-E7D0-FD43-9FB4-8DBFA8D52D70}" presName="rootComposite" presStyleCnt="0"/>
      <dgm:spPr/>
    </dgm:pt>
    <dgm:pt modelId="{4D8ABC0C-6D7F-824A-921B-618D8A3A8EB1}" type="pres">
      <dgm:prSet presAssocID="{A93A9E4C-E7D0-FD43-9FB4-8DBFA8D52D70}" presName="rootText" presStyleLbl="node1" presStyleIdx="0" presStyleCnt="5"/>
      <dgm:spPr/>
    </dgm:pt>
    <dgm:pt modelId="{2909E014-6738-864A-AF59-65F10CC999ED}" type="pres">
      <dgm:prSet presAssocID="{A93A9E4C-E7D0-FD43-9FB4-8DBFA8D52D70}" presName="rootConnector" presStyleLbl="node1" presStyleIdx="0" presStyleCnt="5"/>
      <dgm:spPr/>
    </dgm:pt>
    <dgm:pt modelId="{12C4B6BF-E8D8-AE43-A701-F7E2A777D60C}" type="pres">
      <dgm:prSet presAssocID="{A93A9E4C-E7D0-FD43-9FB4-8DBFA8D52D70}" presName="childShape" presStyleCnt="0"/>
      <dgm:spPr/>
    </dgm:pt>
    <dgm:pt modelId="{3F514349-0FED-5C41-B786-EE797FD6A6ED}" type="pres">
      <dgm:prSet presAssocID="{FC20E98D-423C-7D44-9229-F20C9684638E}" presName="Name13" presStyleLbl="parChTrans1D2" presStyleIdx="0" presStyleCnt="20"/>
      <dgm:spPr/>
    </dgm:pt>
    <dgm:pt modelId="{0D6F72C5-DE37-E941-AD44-5970467C2A96}" type="pres">
      <dgm:prSet presAssocID="{42BF2C42-76AF-0C47-87F9-E812DD474A24}" presName="childText" presStyleLbl="bgAcc1" presStyleIdx="0" presStyleCnt="20">
        <dgm:presLayoutVars>
          <dgm:bulletEnabled val="1"/>
        </dgm:presLayoutVars>
      </dgm:prSet>
      <dgm:spPr/>
    </dgm:pt>
    <dgm:pt modelId="{D5ADA3D3-42F7-7E46-8A26-E9B8F121314A}" type="pres">
      <dgm:prSet presAssocID="{EE0E0967-FB18-3843-A445-F9E668C5B807}" presName="Name13" presStyleLbl="parChTrans1D2" presStyleIdx="1" presStyleCnt="20"/>
      <dgm:spPr/>
    </dgm:pt>
    <dgm:pt modelId="{5829D355-4F9B-754E-8384-23AF734D3DC1}" type="pres">
      <dgm:prSet presAssocID="{93922F64-2A70-7F4F-A483-8B65EADE1C56}" presName="childText" presStyleLbl="bgAcc1" presStyleIdx="1" presStyleCnt="20">
        <dgm:presLayoutVars>
          <dgm:bulletEnabled val="1"/>
        </dgm:presLayoutVars>
      </dgm:prSet>
      <dgm:spPr/>
    </dgm:pt>
    <dgm:pt modelId="{0D5AF32C-FEAC-B940-AEF9-113FD4C540C5}" type="pres">
      <dgm:prSet presAssocID="{6AFE073A-80E7-F748-9A7F-B9B70E9AE933}" presName="Name13" presStyleLbl="parChTrans1D2" presStyleIdx="2" presStyleCnt="20"/>
      <dgm:spPr/>
    </dgm:pt>
    <dgm:pt modelId="{710A9C0B-B81D-0947-8B02-F4620CE15477}" type="pres">
      <dgm:prSet presAssocID="{5795DD57-74CB-CB48-8D1D-45DA4D8935E8}" presName="childText" presStyleLbl="bgAcc1" presStyleIdx="2" presStyleCnt="20">
        <dgm:presLayoutVars>
          <dgm:bulletEnabled val="1"/>
        </dgm:presLayoutVars>
      </dgm:prSet>
      <dgm:spPr/>
    </dgm:pt>
    <dgm:pt modelId="{59399A21-1752-9641-909F-1DF60D99EC93}" type="pres">
      <dgm:prSet presAssocID="{A1220BA8-1B0D-E947-ACEC-A4409A4A2808}" presName="Name13" presStyleLbl="parChTrans1D2" presStyleIdx="3" presStyleCnt="20"/>
      <dgm:spPr/>
    </dgm:pt>
    <dgm:pt modelId="{169F2B92-7101-9A4A-83D1-C2CF5AF28505}" type="pres">
      <dgm:prSet presAssocID="{5C410414-BDEA-A640-9DBE-2BE4F41CC57A}" presName="childText" presStyleLbl="bgAcc1" presStyleIdx="3" presStyleCnt="20">
        <dgm:presLayoutVars>
          <dgm:bulletEnabled val="1"/>
        </dgm:presLayoutVars>
      </dgm:prSet>
      <dgm:spPr/>
    </dgm:pt>
    <dgm:pt modelId="{C1B131E3-501B-D54B-87C3-86BF06BB35E8}" type="pres">
      <dgm:prSet presAssocID="{F59CACE4-682F-7A4D-92F2-3B1FBBF01AE8}" presName="Name13" presStyleLbl="parChTrans1D2" presStyleIdx="4" presStyleCnt="20"/>
      <dgm:spPr/>
    </dgm:pt>
    <dgm:pt modelId="{4A6CB5A3-1BA1-7E4B-8C56-627C34B6ECD3}" type="pres">
      <dgm:prSet presAssocID="{9C8C6F10-0861-024F-B313-D860E27B22FC}" presName="childText" presStyleLbl="bgAcc1" presStyleIdx="4" presStyleCnt="20">
        <dgm:presLayoutVars>
          <dgm:bulletEnabled val="1"/>
        </dgm:presLayoutVars>
      </dgm:prSet>
      <dgm:spPr/>
    </dgm:pt>
    <dgm:pt modelId="{A96934A9-523B-374E-8C2C-7909AAC40CA6}" type="pres">
      <dgm:prSet presAssocID="{E45252E5-FABB-8C40-806C-3AFF4E75FCE9}" presName="root" presStyleCnt="0"/>
      <dgm:spPr/>
    </dgm:pt>
    <dgm:pt modelId="{F25E26AF-11C2-7749-8719-C27F23C8B04A}" type="pres">
      <dgm:prSet presAssocID="{E45252E5-FABB-8C40-806C-3AFF4E75FCE9}" presName="rootComposite" presStyleCnt="0"/>
      <dgm:spPr/>
    </dgm:pt>
    <dgm:pt modelId="{587C74AE-3394-DC49-8CB1-76A0BCD058A4}" type="pres">
      <dgm:prSet presAssocID="{E45252E5-FABB-8C40-806C-3AFF4E75FCE9}" presName="rootText" presStyleLbl="node1" presStyleIdx="1" presStyleCnt="5"/>
      <dgm:spPr/>
    </dgm:pt>
    <dgm:pt modelId="{242389FB-B41A-B840-98D8-A9B4FB6A89AF}" type="pres">
      <dgm:prSet presAssocID="{E45252E5-FABB-8C40-806C-3AFF4E75FCE9}" presName="rootConnector" presStyleLbl="node1" presStyleIdx="1" presStyleCnt="5"/>
      <dgm:spPr/>
    </dgm:pt>
    <dgm:pt modelId="{DEA32703-74CA-6747-A77B-3BB9BDFE1AED}" type="pres">
      <dgm:prSet presAssocID="{E45252E5-FABB-8C40-806C-3AFF4E75FCE9}" presName="childShape" presStyleCnt="0"/>
      <dgm:spPr/>
    </dgm:pt>
    <dgm:pt modelId="{BA439008-8DC7-6F4F-BB51-CC1D048D6E8D}" type="pres">
      <dgm:prSet presAssocID="{CA5D1486-C56C-594C-905E-13012BA57F9F}" presName="Name13" presStyleLbl="parChTrans1D2" presStyleIdx="5" presStyleCnt="20"/>
      <dgm:spPr/>
    </dgm:pt>
    <dgm:pt modelId="{EC7CC600-EAD4-7449-B71C-71141DC3A933}" type="pres">
      <dgm:prSet presAssocID="{1A43F41A-952A-8D4A-96DD-5994AED170B7}" presName="childText" presStyleLbl="bgAcc1" presStyleIdx="5" presStyleCnt="20">
        <dgm:presLayoutVars>
          <dgm:bulletEnabled val="1"/>
        </dgm:presLayoutVars>
      </dgm:prSet>
      <dgm:spPr/>
    </dgm:pt>
    <dgm:pt modelId="{E10A6EA2-0E21-A04F-8004-BFC9A0538066}" type="pres">
      <dgm:prSet presAssocID="{299921CB-0981-C243-BCFB-6CDAF30964CE}" presName="Name13" presStyleLbl="parChTrans1D2" presStyleIdx="6" presStyleCnt="20"/>
      <dgm:spPr/>
    </dgm:pt>
    <dgm:pt modelId="{0802B708-C3AC-C64A-B8CF-25D102BF4DB4}" type="pres">
      <dgm:prSet presAssocID="{0CD26FE5-FCFA-4E44-BF9A-A90E33BD5F9A}" presName="childText" presStyleLbl="bgAcc1" presStyleIdx="6" presStyleCnt="20">
        <dgm:presLayoutVars>
          <dgm:bulletEnabled val="1"/>
        </dgm:presLayoutVars>
      </dgm:prSet>
      <dgm:spPr/>
    </dgm:pt>
    <dgm:pt modelId="{BF408421-FF0A-F54E-B93E-57AA7AC549C4}" type="pres">
      <dgm:prSet presAssocID="{B91791F1-5F93-AB4C-84CF-846BC1547244}" presName="Name13" presStyleLbl="parChTrans1D2" presStyleIdx="7" presStyleCnt="20"/>
      <dgm:spPr/>
    </dgm:pt>
    <dgm:pt modelId="{0F6014B9-FF15-0546-AA04-F591028B596A}" type="pres">
      <dgm:prSet presAssocID="{206D0424-0AA5-1944-8E06-3FA46661E66D}" presName="childText" presStyleLbl="bgAcc1" presStyleIdx="7" presStyleCnt="20">
        <dgm:presLayoutVars>
          <dgm:bulletEnabled val="1"/>
        </dgm:presLayoutVars>
      </dgm:prSet>
      <dgm:spPr/>
    </dgm:pt>
    <dgm:pt modelId="{BEB443A0-BDD9-EC4C-9347-4016B3AFF79C}" type="pres">
      <dgm:prSet presAssocID="{08E4D433-C82D-6B4D-8DB3-EA333B4E418F}" presName="Name13" presStyleLbl="parChTrans1D2" presStyleIdx="8" presStyleCnt="20"/>
      <dgm:spPr/>
    </dgm:pt>
    <dgm:pt modelId="{BEF1671F-3DF5-494B-AE25-2434EBDA1A68}" type="pres">
      <dgm:prSet presAssocID="{3A8FFC6B-BF3F-0D49-A951-6E7772E893A0}" presName="childText" presStyleLbl="bgAcc1" presStyleIdx="8" presStyleCnt="20">
        <dgm:presLayoutVars>
          <dgm:bulletEnabled val="1"/>
        </dgm:presLayoutVars>
      </dgm:prSet>
      <dgm:spPr/>
    </dgm:pt>
    <dgm:pt modelId="{CB370BBE-A024-9A49-910B-F9983E11F7A8}" type="pres">
      <dgm:prSet presAssocID="{14DA0B7A-897A-7C41-9759-93C7D9C8F0EA}" presName="root" presStyleCnt="0"/>
      <dgm:spPr/>
    </dgm:pt>
    <dgm:pt modelId="{7B728FFD-E6EB-4248-AF75-26D3B09973CC}" type="pres">
      <dgm:prSet presAssocID="{14DA0B7A-897A-7C41-9759-93C7D9C8F0EA}" presName="rootComposite" presStyleCnt="0"/>
      <dgm:spPr/>
    </dgm:pt>
    <dgm:pt modelId="{7634BA55-D044-B248-8F77-5614E76D7120}" type="pres">
      <dgm:prSet presAssocID="{14DA0B7A-897A-7C41-9759-93C7D9C8F0EA}" presName="rootText" presStyleLbl="node1" presStyleIdx="2" presStyleCnt="5"/>
      <dgm:spPr/>
    </dgm:pt>
    <dgm:pt modelId="{2D2AA0B9-FFE1-3F4D-A350-15F910F3BD22}" type="pres">
      <dgm:prSet presAssocID="{14DA0B7A-897A-7C41-9759-93C7D9C8F0EA}" presName="rootConnector" presStyleLbl="node1" presStyleIdx="2" presStyleCnt="5"/>
      <dgm:spPr/>
    </dgm:pt>
    <dgm:pt modelId="{41D64697-6E39-5C4A-A402-EFBD9B357B22}" type="pres">
      <dgm:prSet presAssocID="{14DA0B7A-897A-7C41-9759-93C7D9C8F0EA}" presName="childShape" presStyleCnt="0"/>
      <dgm:spPr/>
    </dgm:pt>
    <dgm:pt modelId="{1AE04E00-72C6-3B42-81CF-52ED553CDC38}" type="pres">
      <dgm:prSet presAssocID="{401C2EE8-FE3D-0245-95E9-232E1246F33E}" presName="Name13" presStyleLbl="parChTrans1D2" presStyleIdx="9" presStyleCnt="20"/>
      <dgm:spPr/>
    </dgm:pt>
    <dgm:pt modelId="{357FEADB-5D8F-E343-88F9-3F0C634B3357}" type="pres">
      <dgm:prSet presAssocID="{D2DC4467-C2C2-8A4E-960B-CB89039407FD}" presName="childText" presStyleLbl="bgAcc1" presStyleIdx="9" presStyleCnt="20">
        <dgm:presLayoutVars>
          <dgm:bulletEnabled val="1"/>
        </dgm:presLayoutVars>
      </dgm:prSet>
      <dgm:spPr/>
    </dgm:pt>
    <dgm:pt modelId="{616DEDF7-72CD-4B41-826B-4210486F480B}" type="pres">
      <dgm:prSet presAssocID="{6DC3CD95-3A31-3D40-AA3D-5BB5D36AE273}" presName="Name13" presStyleLbl="parChTrans1D2" presStyleIdx="10" presStyleCnt="20"/>
      <dgm:spPr/>
    </dgm:pt>
    <dgm:pt modelId="{CE2BE487-796D-8A42-81EB-73B1FF7FA130}" type="pres">
      <dgm:prSet presAssocID="{9C97E3CD-9DB7-8547-A1AF-3A54690762ED}" presName="childText" presStyleLbl="bgAcc1" presStyleIdx="10" presStyleCnt="20">
        <dgm:presLayoutVars>
          <dgm:bulletEnabled val="1"/>
        </dgm:presLayoutVars>
      </dgm:prSet>
      <dgm:spPr/>
    </dgm:pt>
    <dgm:pt modelId="{161E2220-9CCC-FC4A-8FB2-63C6E682F6DF}" type="pres">
      <dgm:prSet presAssocID="{D693665D-1E30-4E45-8191-F5B6A3F4DF1E}" presName="Name13" presStyleLbl="parChTrans1D2" presStyleIdx="11" presStyleCnt="20"/>
      <dgm:spPr/>
    </dgm:pt>
    <dgm:pt modelId="{4E24FB6B-4ED1-9B47-AF93-F82344D22B18}" type="pres">
      <dgm:prSet presAssocID="{4BB958FD-9F3E-B344-BCB4-42AC09735FE8}" presName="childText" presStyleLbl="bgAcc1" presStyleIdx="11" presStyleCnt="20">
        <dgm:presLayoutVars>
          <dgm:bulletEnabled val="1"/>
        </dgm:presLayoutVars>
      </dgm:prSet>
      <dgm:spPr/>
    </dgm:pt>
    <dgm:pt modelId="{62372CAD-8CEA-5249-B725-06E12ECDABED}" type="pres">
      <dgm:prSet presAssocID="{25AF418F-5566-C34D-9D1C-F75B9AAB8A1E}" presName="Name13" presStyleLbl="parChTrans1D2" presStyleIdx="12" presStyleCnt="20"/>
      <dgm:spPr/>
    </dgm:pt>
    <dgm:pt modelId="{B14971FA-8479-2647-910A-061B76333F31}" type="pres">
      <dgm:prSet presAssocID="{CD9F43A6-8F78-DE4D-81D1-D3D5306C0AA4}" presName="childText" presStyleLbl="bgAcc1" presStyleIdx="12" presStyleCnt="20">
        <dgm:presLayoutVars>
          <dgm:bulletEnabled val="1"/>
        </dgm:presLayoutVars>
      </dgm:prSet>
      <dgm:spPr/>
    </dgm:pt>
    <dgm:pt modelId="{0B92FC74-4071-764A-A2F7-8B7BC1055406}" type="pres">
      <dgm:prSet presAssocID="{83FDFBF5-3880-C34C-9F88-A7C7CC3A1EA2}" presName="root" presStyleCnt="0"/>
      <dgm:spPr/>
    </dgm:pt>
    <dgm:pt modelId="{7BE5EE51-5566-A34B-BEC5-6D9956914C98}" type="pres">
      <dgm:prSet presAssocID="{83FDFBF5-3880-C34C-9F88-A7C7CC3A1EA2}" presName="rootComposite" presStyleCnt="0"/>
      <dgm:spPr/>
    </dgm:pt>
    <dgm:pt modelId="{2FA8F23F-35CD-C54A-8783-629A03772AEC}" type="pres">
      <dgm:prSet presAssocID="{83FDFBF5-3880-C34C-9F88-A7C7CC3A1EA2}" presName="rootText" presStyleLbl="node1" presStyleIdx="3" presStyleCnt="5"/>
      <dgm:spPr/>
    </dgm:pt>
    <dgm:pt modelId="{40C13E8D-350F-9F47-8B40-A10BE8257C70}" type="pres">
      <dgm:prSet presAssocID="{83FDFBF5-3880-C34C-9F88-A7C7CC3A1EA2}" presName="rootConnector" presStyleLbl="node1" presStyleIdx="3" presStyleCnt="5"/>
      <dgm:spPr/>
    </dgm:pt>
    <dgm:pt modelId="{4DCBCE0A-FB7A-D648-968B-63FF67ACDB8C}" type="pres">
      <dgm:prSet presAssocID="{83FDFBF5-3880-C34C-9F88-A7C7CC3A1EA2}" presName="childShape" presStyleCnt="0"/>
      <dgm:spPr/>
    </dgm:pt>
    <dgm:pt modelId="{9E84B493-25F5-DF4D-8ECA-FEBA7BDB38A6}" type="pres">
      <dgm:prSet presAssocID="{8D01A9D7-1A6D-E144-B16A-654748C59E4C}" presName="Name13" presStyleLbl="parChTrans1D2" presStyleIdx="13" presStyleCnt="20"/>
      <dgm:spPr/>
    </dgm:pt>
    <dgm:pt modelId="{6383FD56-CDCD-2945-B041-9B16034E0889}" type="pres">
      <dgm:prSet presAssocID="{C064CADF-FE71-0043-B9BC-E5BAAFA28C01}" presName="childText" presStyleLbl="bgAcc1" presStyleIdx="13" presStyleCnt="20">
        <dgm:presLayoutVars>
          <dgm:bulletEnabled val="1"/>
        </dgm:presLayoutVars>
      </dgm:prSet>
      <dgm:spPr/>
    </dgm:pt>
    <dgm:pt modelId="{3FB2E1DB-7F77-A940-A44D-A2EBF02F6AA8}" type="pres">
      <dgm:prSet presAssocID="{CFA64A71-BA9D-FE4B-894D-C3B37A8B6732}" presName="Name13" presStyleLbl="parChTrans1D2" presStyleIdx="14" presStyleCnt="20"/>
      <dgm:spPr/>
    </dgm:pt>
    <dgm:pt modelId="{84AF0035-BFE5-2044-A7EB-39D21B6B4C23}" type="pres">
      <dgm:prSet presAssocID="{E048C408-DFFD-2A4B-AD60-BFF6809DC491}" presName="childText" presStyleLbl="bgAcc1" presStyleIdx="14" presStyleCnt="20">
        <dgm:presLayoutVars>
          <dgm:bulletEnabled val="1"/>
        </dgm:presLayoutVars>
      </dgm:prSet>
      <dgm:spPr/>
    </dgm:pt>
    <dgm:pt modelId="{6544270F-F7B6-E049-B33D-1DD08D2C8DA4}" type="pres">
      <dgm:prSet presAssocID="{3A825C8F-5C22-DC4C-9096-7603543CCA2E}" presName="Name13" presStyleLbl="parChTrans1D2" presStyleIdx="15" presStyleCnt="20"/>
      <dgm:spPr/>
    </dgm:pt>
    <dgm:pt modelId="{CD3B654E-F569-E741-95FD-BAEB3D862512}" type="pres">
      <dgm:prSet presAssocID="{800EA581-401F-E443-AF44-372A0410D0D3}" presName="childText" presStyleLbl="bgAcc1" presStyleIdx="15" presStyleCnt="20">
        <dgm:presLayoutVars>
          <dgm:bulletEnabled val="1"/>
        </dgm:presLayoutVars>
      </dgm:prSet>
      <dgm:spPr/>
    </dgm:pt>
    <dgm:pt modelId="{A766C9EF-D2E9-D042-A8CB-171425FDB28D}" type="pres">
      <dgm:prSet presAssocID="{09FD0A1D-78DE-F64D-BE33-9B33758A8E1E}" presName="Name13" presStyleLbl="parChTrans1D2" presStyleIdx="16" presStyleCnt="20"/>
      <dgm:spPr/>
    </dgm:pt>
    <dgm:pt modelId="{E6601567-ED76-D74F-A58C-75189A8C23BF}" type="pres">
      <dgm:prSet presAssocID="{C7CD03D8-0BB1-624B-B92E-3CA5BA861352}" presName="childText" presStyleLbl="bgAcc1" presStyleIdx="16" presStyleCnt="20">
        <dgm:presLayoutVars>
          <dgm:bulletEnabled val="1"/>
        </dgm:presLayoutVars>
      </dgm:prSet>
      <dgm:spPr/>
    </dgm:pt>
    <dgm:pt modelId="{4775D44D-645E-E249-ADDE-D82E8C608398}" type="pres">
      <dgm:prSet presAssocID="{C17C17C7-3F20-054E-AB0E-50F06C686A2A}" presName="Name13" presStyleLbl="parChTrans1D2" presStyleIdx="17" presStyleCnt="20"/>
      <dgm:spPr/>
    </dgm:pt>
    <dgm:pt modelId="{051EB7AD-8953-834A-8746-11F852A289E6}" type="pres">
      <dgm:prSet presAssocID="{AECD768C-62D5-FB40-9404-3DEB1DC0CCFC}" presName="childText" presStyleLbl="bgAcc1" presStyleIdx="17" presStyleCnt="20">
        <dgm:presLayoutVars>
          <dgm:bulletEnabled val="1"/>
        </dgm:presLayoutVars>
      </dgm:prSet>
      <dgm:spPr/>
    </dgm:pt>
    <dgm:pt modelId="{719EB4DA-DF2C-5D44-A48A-750440292576}" type="pres">
      <dgm:prSet presAssocID="{AE805E67-4EA8-E44E-977C-CE7A6905D586}" presName="root" presStyleCnt="0"/>
      <dgm:spPr/>
    </dgm:pt>
    <dgm:pt modelId="{39FC2340-0F74-CF48-9C7B-51D8F6F2215E}" type="pres">
      <dgm:prSet presAssocID="{AE805E67-4EA8-E44E-977C-CE7A6905D586}" presName="rootComposite" presStyleCnt="0"/>
      <dgm:spPr/>
    </dgm:pt>
    <dgm:pt modelId="{F22BDB45-6DFC-C945-B9D7-19948CF5FF0A}" type="pres">
      <dgm:prSet presAssocID="{AE805E67-4EA8-E44E-977C-CE7A6905D586}" presName="rootText" presStyleLbl="node1" presStyleIdx="4" presStyleCnt="5"/>
      <dgm:spPr/>
    </dgm:pt>
    <dgm:pt modelId="{31ED4CE2-5851-2844-95C2-49FB992474CB}" type="pres">
      <dgm:prSet presAssocID="{AE805E67-4EA8-E44E-977C-CE7A6905D586}" presName="rootConnector" presStyleLbl="node1" presStyleIdx="4" presStyleCnt="5"/>
      <dgm:spPr/>
    </dgm:pt>
    <dgm:pt modelId="{43DD40E6-F2F7-A242-93A4-9837A08DBC2B}" type="pres">
      <dgm:prSet presAssocID="{AE805E67-4EA8-E44E-977C-CE7A6905D586}" presName="childShape" presStyleCnt="0"/>
      <dgm:spPr/>
    </dgm:pt>
    <dgm:pt modelId="{9BB28569-8A99-3547-82B9-E7AE7B791E8E}" type="pres">
      <dgm:prSet presAssocID="{980B70E5-30DC-1C47-A775-4EFAE7B3F939}" presName="Name13" presStyleLbl="parChTrans1D2" presStyleIdx="18" presStyleCnt="20"/>
      <dgm:spPr/>
    </dgm:pt>
    <dgm:pt modelId="{D6C47007-297A-9149-B858-94EACBFC3B98}" type="pres">
      <dgm:prSet presAssocID="{1E59CAD3-9F6E-FD4F-BAF7-EF4CC902E143}" presName="childText" presStyleLbl="bgAcc1" presStyleIdx="18" presStyleCnt="20">
        <dgm:presLayoutVars>
          <dgm:bulletEnabled val="1"/>
        </dgm:presLayoutVars>
      </dgm:prSet>
      <dgm:spPr/>
    </dgm:pt>
    <dgm:pt modelId="{57251F56-0827-F642-9213-6BAF8C24320C}" type="pres">
      <dgm:prSet presAssocID="{2891CC72-C4C8-4E42-8F5E-A6C8C6D002B0}" presName="Name13" presStyleLbl="parChTrans1D2" presStyleIdx="19" presStyleCnt="20"/>
      <dgm:spPr/>
    </dgm:pt>
    <dgm:pt modelId="{18EDD8C2-B42A-184F-9F26-A856FFE0B12C}" type="pres">
      <dgm:prSet presAssocID="{C2697DC4-583D-BB44-81DC-86E313B73653}" presName="childText" presStyleLbl="bgAcc1" presStyleIdx="19" presStyleCnt="20">
        <dgm:presLayoutVars>
          <dgm:bulletEnabled val="1"/>
        </dgm:presLayoutVars>
      </dgm:prSet>
      <dgm:spPr/>
    </dgm:pt>
  </dgm:ptLst>
  <dgm:cxnLst>
    <dgm:cxn modelId="{A1630902-C7B6-3246-B737-75C4FD1E5E68}" type="presOf" srcId="{AE805E67-4EA8-E44E-977C-CE7A6905D586}" destId="{F22BDB45-6DFC-C945-B9D7-19948CF5FF0A}" srcOrd="0" destOrd="0" presId="urn:microsoft.com/office/officeart/2005/8/layout/hierarchy3"/>
    <dgm:cxn modelId="{9FA96202-515E-3C49-91C4-665194E6AA8D}" srcId="{83FDFBF5-3880-C34C-9F88-A7C7CC3A1EA2}" destId="{C7CD03D8-0BB1-624B-B92E-3CA5BA861352}" srcOrd="3" destOrd="0" parTransId="{09FD0A1D-78DE-F64D-BE33-9B33758A8E1E}" sibTransId="{9CC5CB52-E772-2B46-B434-7D27450ECF4A}"/>
    <dgm:cxn modelId="{09E42F05-D932-BF4E-80E0-4EFDC24A69A1}" srcId="{83FDFBF5-3880-C34C-9F88-A7C7CC3A1EA2}" destId="{AECD768C-62D5-FB40-9404-3DEB1DC0CCFC}" srcOrd="4" destOrd="0" parTransId="{C17C17C7-3F20-054E-AB0E-50F06C686A2A}" sibTransId="{50838162-1AD2-C64B-8356-F56C7ECEFED2}"/>
    <dgm:cxn modelId="{3A7D9C13-BA99-1341-9604-4229A9B67365}" srcId="{83FDFBF5-3880-C34C-9F88-A7C7CC3A1EA2}" destId="{E048C408-DFFD-2A4B-AD60-BFF6809DC491}" srcOrd="1" destOrd="0" parTransId="{CFA64A71-BA9D-FE4B-894D-C3B37A8B6732}" sibTransId="{F7F02BF2-BF8D-0A4E-A604-49385B5ECEA1}"/>
    <dgm:cxn modelId="{F0087F15-8F77-6147-864C-5572FB44E39D}" type="presOf" srcId="{3A8FFC6B-BF3F-0D49-A951-6E7772E893A0}" destId="{BEF1671F-3DF5-494B-AE25-2434EBDA1A68}" srcOrd="0" destOrd="0" presId="urn:microsoft.com/office/officeart/2005/8/layout/hierarchy3"/>
    <dgm:cxn modelId="{E1E12316-26BB-CD43-9B40-A2F8E3448BAB}" type="presOf" srcId="{42BF2C42-76AF-0C47-87F9-E812DD474A24}" destId="{0D6F72C5-DE37-E941-AD44-5970467C2A96}" srcOrd="0" destOrd="0" presId="urn:microsoft.com/office/officeart/2005/8/layout/hierarchy3"/>
    <dgm:cxn modelId="{40105A16-B8B1-AD44-99B7-8191C901FA57}" srcId="{14DA0B7A-897A-7C41-9759-93C7D9C8F0EA}" destId="{D2DC4467-C2C2-8A4E-960B-CB89039407FD}" srcOrd="0" destOrd="0" parTransId="{401C2EE8-FE3D-0245-95E9-232E1246F33E}" sibTransId="{0BE55F7B-756E-6142-BD65-272D8B129CD6}"/>
    <dgm:cxn modelId="{D3EF0D17-B843-6445-A757-BC619061DD27}" type="presOf" srcId="{08E4D433-C82D-6B4D-8DB3-EA333B4E418F}" destId="{BEB443A0-BDD9-EC4C-9347-4016B3AFF79C}" srcOrd="0" destOrd="0" presId="urn:microsoft.com/office/officeart/2005/8/layout/hierarchy3"/>
    <dgm:cxn modelId="{A5B05218-0429-A842-8E3D-C44060FC0E93}" type="presOf" srcId="{D693665D-1E30-4E45-8191-F5B6A3F4DF1E}" destId="{161E2220-9CCC-FC4A-8FB2-63C6E682F6DF}" srcOrd="0" destOrd="0" presId="urn:microsoft.com/office/officeart/2005/8/layout/hierarchy3"/>
    <dgm:cxn modelId="{33ACCC18-5A2F-F04F-9F3E-FC1215629D5A}" srcId="{E45252E5-FABB-8C40-806C-3AFF4E75FCE9}" destId="{3A8FFC6B-BF3F-0D49-A951-6E7772E893A0}" srcOrd="3" destOrd="0" parTransId="{08E4D433-C82D-6B4D-8DB3-EA333B4E418F}" sibTransId="{A7370645-CD41-2C49-8423-6BDAF87D87E7}"/>
    <dgm:cxn modelId="{2556631E-1AD9-2A41-BAA5-C7AA92B6518F}" type="presOf" srcId="{83FDFBF5-3880-C34C-9F88-A7C7CC3A1EA2}" destId="{40C13E8D-350F-9F47-8B40-A10BE8257C70}" srcOrd="1" destOrd="0" presId="urn:microsoft.com/office/officeart/2005/8/layout/hierarchy3"/>
    <dgm:cxn modelId="{5921D81E-C961-5041-A1DF-0F2C4F7553B6}" srcId="{6D9B0BE5-F451-AE44-9B29-AE62DFDE9BAD}" destId="{A93A9E4C-E7D0-FD43-9FB4-8DBFA8D52D70}" srcOrd="0" destOrd="0" parTransId="{2A68335A-5EE8-7946-BC00-E2667CBF3CE7}" sibTransId="{9B94EF06-5AEB-7C4E-95D8-9DB2D3C38CA9}"/>
    <dgm:cxn modelId="{3B755B28-7371-B34D-A565-29324668190F}" srcId="{E45252E5-FABB-8C40-806C-3AFF4E75FCE9}" destId="{206D0424-0AA5-1944-8E06-3FA46661E66D}" srcOrd="2" destOrd="0" parTransId="{B91791F1-5F93-AB4C-84CF-846BC1547244}" sibTransId="{698EEEE6-E658-E842-A101-A179B9FDF06D}"/>
    <dgm:cxn modelId="{0155C629-C796-804F-955E-CB0C0C310926}" type="presOf" srcId="{2891CC72-C4C8-4E42-8F5E-A6C8C6D002B0}" destId="{57251F56-0827-F642-9213-6BAF8C24320C}" srcOrd="0" destOrd="0" presId="urn:microsoft.com/office/officeart/2005/8/layout/hierarchy3"/>
    <dgm:cxn modelId="{7142822A-61B7-6445-9D3A-F74806840667}" type="presOf" srcId="{AE805E67-4EA8-E44E-977C-CE7A6905D586}" destId="{31ED4CE2-5851-2844-95C2-49FB992474CB}" srcOrd="1" destOrd="0" presId="urn:microsoft.com/office/officeart/2005/8/layout/hierarchy3"/>
    <dgm:cxn modelId="{3513812C-85B0-AD43-9E17-14A171772A6E}" type="presOf" srcId="{14DA0B7A-897A-7C41-9759-93C7D9C8F0EA}" destId="{7634BA55-D044-B248-8F77-5614E76D7120}" srcOrd="0" destOrd="0" presId="urn:microsoft.com/office/officeart/2005/8/layout/hierarchy3"/>
    <dgm:cxn modelId="{7480D72E-87E8-AA48-BC7C-7F79AAF4E0A7}" srcId="{A93A9E4C-E7D0-FD43-9FB4-8DBFA8D52D70}" destId="{5795DD57-74CB-CB48-8D1D-45DA4D8935E8}" srcOrd="2" destOrd="0" parTransId="{6AFE073A-80E7-F748-9A7F-B9B70E9AE933}" sibTransId="{EECE744A-6A32-6E4F-BC5F-ABDF090D22B7}"/>
    <dgm:cxn modelId="{1D7A922F-C6D5-7645-9B9F-21AF5EB2B4BD}" srcId="{A93A9E4C-E7D0-FD43-9FB4-8DBFA8D52D70}" destId="{9C8C6F10-0861-024F-B313-D860E27B22FC}" srcOrd="4" destOrd="0" parTransId="{F59CACE4-682F-7A4D-92F2-3B1FBBF01AE8}" sibTransId="{A5B2F138-9715-E242-8CC8-A027957736BF}"/>
    <dgm:cxn modelId="{F0B8D235-46B6-914B-8B5C-23CEDD7E24FE}" type="presOf" srcId="{C17C17C7-3F20-054E-AB0E-50F06C686A2A}" destId="{4775D44D-645E-E249-ADDE-D82E8C608398}" srcOrd="0" destOrd="0" presId="urn:microsoft.com/office/officeart/2005/8/layout/hierarchy3"/>
    <dgm:cxn modelId="{17B64441-6710-BD4B-8BCA-12D6D8C2AD54}" srcId="{E45252E5-FABB-8C40-806C-3AFF4E75FCE9}" destId="{1A43F41A-952A-8D4A-96DD-5994AED170B7}" srcOrd="0" destOrd="0" parTransId="{CA5D1486-C56C-594C-905E-13012BA57F9F}" sibTransId="{DB309734-0602-A845-82B0-D06B8580D2C4}"/>
    <dgm:cxn modelId="{E134A242-C4F9-584A-9F36-FF5C8ADDE147}" type="presOf" srcId="{B91791F1-5F93-AB4C-84CF-846BC1547244}" destId="{BF408421-FF0A-F54E-B93E-57AA7AC549C4}" srcOrd="0" destOrd="0" presId="urn:microsoft.com/office/officeart/2005/8/layout/hierarchy3"/>
    <dgm:cxn modelId="{15449545-FA3D-D049-904D-4A08972252D3}" type="presOf" srcId="{F59CACE4-682F-7A4D-92F2-3B1FBBF01AE8}" destId="{C1B131E3-501B-D54B-87C3-86BF06BB35E8}" srcOrd="0" destOrd="0" presId="urn:microsoft.com/office/officeart/2005/8/layout/hierarchy3"/>
    <dgm:cxn modelId="{1F00DB48-0FCB-5847-A613-168E30AD5D52}" srcId="{14DA0B7A-897A-7C41-9759-93C7D9C8F0EA}" destId="{4BB958FD-9F3E-B344-BCB4-42AC09735FE8}" srcOrd="2" destOrd="0" parTransId="{D693665D-1E30-4E45-8191-F5B6A3F4DF1E}" sibTransId="{765EEAB1-1780-D844-ACD9-03EC80212351}"/>
    <dgm:cxn modelId="{F622D049-624C-B641-88D7-6A2C50242999}" type="presOf" srcId="{206D0424-0AA5-1944-8E06-3FA46661E66D}" destId="{0F6014B9-FF15-0546-AA04-F591028B596A}" srcOrd="0" destOrd="0" presId="urn:microsoft.com/office/officeart/2005/8/layout/hierarchy3"/>
    <dgm:cxn modelId="{BC8C9C4B-C037-8446-ABCB-A7E79CFE015B}" type="presOf" srcId="{83FDFBF5-3880-C34C-9F88-A7C7CC3A1EA2}" destId="{2FA8F23F-35CD-C54A-8783-629A03772AEC}" srcOrd="0" destOrd="0" presId="urn:microsoft.com/office/officeart/2005/8/layout/hierarchy3"/>
    <dgm:cxn modelId="{79208053-7846-E842-AAEA-CC0A69602FC3}" srcId="{83FDFBF5-3880-C34C-9F88-A7C7CC3A1EA2}" destId="{C064CADF-FE71-0043-B9BC-E5BAAFA28C01}" srcOrd="0" destOrd="0" parTransId="{8D01A9D7-1A6D-E144-B16A-654748C59E4C}" sibTransId="{24D9B3E1-21EF-B34D-9245-1F0C4390EE86}"/>
    <dgm:cxn modelId="{3FD8BC56-99A1-AE42-A468-6602C91B9955}" type="presOf" srcId="{E048C408-DFFD-2A4B-AD60-BFF6809DC491}" destId="{84AF0035-BFE5-2044-A7EB-39D21B6B4C23}" srcOrd="0" destOrd="0" presId="urn:microsoft.com/office/officeart/2005/8/layout/hierarchy3"/>
    <dgm:cxn modelId="{D4BD2A57-52FF-4E49-9879-77CE9B10A552}" type="presOf" srcId="{AECD768C-62D5-FB40-9404-3DEB1DC0CCFC}" destId="{051EB7AD-8953-834A-8746-11F852A289E6}" srcOrd="0" destOrd="0" presId="urn:microsoft.com/office/officeart/2005/8/layout/hierarchy3"/>
    <dgm:cxn modelId="{BEFD6657-56B2-6A4F-B1FB-B434FB906302}" type="presOf" srcId="{CD9F43A6-8F78-DE4D-81D1-D3D5306C0AA4}" destId="{B14971FA-8479-2647-910A-061B76333F31}" srcOrd="0" destOrd="0" presId="urn:microsoft.com/office/officeart/2005/8/layout/hierarchy3"/>
    <dgm:cxn modelId="{65BAC857-CD4C-E34D-AD2B-F5F8670277E5}" type="presOf" srcId="{14DA0B7A-897A-7C41-9759-93C7D9C8F0EA}" destId="{2D2AA0B9-FFE1-3F4D-A350-15F910F3BD22}" srcOrd="1" destOrd="0" presId="urn:microsoft.com/office/officeart/2005/8/layout/hierarchy3"/>
    <dgm:cxn modelId="{82586959-12D6-A747-A851-486947989D66}" type="presOf" srcId="{A93A9E4C-E7D0-FD43-9FB4-8DBFA8D52D70}" destId="{2909E014-6738-864A-AF59-65F10CC999ED}" srcOrd="1" destOrd="0" presId="urn:microsoft.com/office/officeart/2005/8/layout/hierarchy3"/>
    <dgm:cxn modelId="{DE60B85A-F816-F548-8517-AEBBF49030C1}" srcId="{83FDFBF5-3880-C34C-9F88-A7C7CC3A1EA2}" destId="{800EA581-401F-E443-AF44-372A0410D0D3}" srcOrd="2" destOrd="0" parTransId="{3A825C8F-5C22-DC4C-9096-7603543CCA2E}" sibTransId="{65ADC1C0-435E-EB48-80C5-F08981257D68}"/>
    <dgm:cxn modelId="{FB5C5C5B-A8AE-2946-ABAD-11E3438A4B0A}" type="presOf" srcId="{9C97E3CD-9DB7-8547-A1AF-3A54690762ED}" destId="{CE2BE487-796D-8A42-81EB-73B1FF7FA130}" srcOrd="0" destOrd="0" presId="urn:microsoft.com/office/officeart/2005/8/layout/hierarchy3"/>
    <dgm:cxn modelId="{88BFA160-036B-564F-8C43-0446516011EA}" type="presOf" srcId="{1E59CAD3-9F6E-FD4F-BAF7-EF4CC902E143}" destId="{D6C47007-297A-9149-B858-94EACBFC3B98}" srcOrd="0" destOrd="0" presId="urn:microsoft.com/office/officeart/2005/8/layout/hierarchy3"/>
    <dgm:cxn modelId="{8C0CC161-3074-7744-AB0A-4DE1D8808980}" type="presOf" srcId="{299921CB-0981-C243-BCFB-6CDAF30964CE}" destId="{E10A6EA2-0E21-A04F-8004-BFC9A0538066}" srcOrd="0" destOrd="0" presId="urn:microsoft.com/office/officeart/2005/8/layout/hierarchy3"/>
    <dgm:cxn modelId="{5B3B0962-F517-B84A-9390-4E4709FB4151}" type="presOf" srcId="{EE0E0967-FB18-3843-A445-F9E668C5B807}" destId="{D5ADA3D3-42F7-7E46-8A26-E9B8F121314A}" srcOrd="0" destOrd="0" presId="urn:microsoft.com/office/officeart/2005/8/layout/hierarchy3"/>
    <dgm:cxn modelId="{8F97A565-5079-AD46-9A46-13009149A154}" type="presOf" srcId="{6DC3CD95-3A31-3D40-AA3D-5BB5D36AE273}" destId="{616DEDF7-72CD-4B41-826B-4210486F480B}" srcOrd="0" destOrd="0" presId="urn:microsoft.com/office/officeart/2005/8/layout/hierarchy3"/>
    <dgm:cxn modelId="{6F795D68-F266-304A-AF50-AFD3CB9D14F0}" type="presOf" srcId="{E45252E5-FABB-8C40-806C-3AFF4E75FCE9}" destId="{242389FB-B41A-B840-98D8-A9B4FB6A89AF}" srcOrd="1" destOrd="0" presId="urn:microsoft.com/office/officeart/2005/8/layout/hierarchy3"/>
    <dgm:cxn modelId="{66E6066A-06D2-A342-BE13-8133812ECB60}" type="presOf" srcId="{5C410414-BDEA-A640-9DBE-2BE4F41CC57A}" destId="{169F2B92-7101-9A4A-83D1-C2CF5AF28505}" srcOrd="0" destOrd="0" presId="urn:microsoft.com/office/officeart/2005/8/layout/hierarchy3"/>
    <dgm:cxn modelId="{9587EB6C-7C62-534A-8CEA-D5ED5180C6ED}" type="presOf" srcId="{6D9B0BE5-F451-AE44-9B29-AE62DFDE9BAD}" destId="{16F309D4-BE1B-8D44-A2FF-C8BCEAD0DD2A}" srcOrd="0" destOrd="0" presId="urn:microsoft.com/office/officeart/2005/8/layout/hierarchy3"/>
    <dgm:cxn modelId="{7061616E-A516-8741-93D7-76C7D802816D}" type="presOf" srcId="{CFA64A71-BA9D-FE4B-894D-C3B37A8B6732}" destId="{3FB2E1DB-7F77-A940-A44D-A2EBF02F6AA8}" srcOrd="0" destOrd="0" presId="urn:microsoft.com/office/officeart/2005/8/layout/hierarchy3"/>
    <dgm:cxn modelId="{22A13D6F-D352-A942-9A2C-44ECE4DFCE6A}" type="presOf" srcId="{FC20E98D-423C-7D44-9229-F20C9684638E}" destId="{3F514349-0FED-5C41-B786-EE797FD6A6ED}" srcOrd="0" destOrd="0" presId="urn:microsoft.com/office/officeart/2005/8/layout/hierarchy3"/>
    <dgm:cxn modelId="{D078926F-F1CE-5E43-938E-46A4C6FE178C}" type="presOf" srcId="{3A825C8F-5C22-DC4C-9096-7603543CCA2E}" destId="{6544270F-F7B6-E049-B33D-1DD08D2C8DA4}" srcOrd="0" destOrd="0" presId="urn:microsoft.com/office/officeart/2005/8/layout/hierarchy3"/>
    <dgm:cxn modelId="{43A4BD70-C1A4-AF43-8865-48C5FF68ECB6}" type="presOf" srcId="{9C8C6F10-0861-024F-B313-D860E27B22FC}" destId="{4A6CB5A3-1BA1-7E4B-8C56-627C34B6ECD3}" srcOrd="0" destOrd="0" presId="urn:microsoft.com/office/officeart/2005/8/layout/hierarchy3"/>
    <dgm:cxn modelId="{64AB747B-70D3-BB4D-B4F4-9B27A1465802}" srcId="{6D9B0BE5-F451-AE44-9B29-AE62DFDE9BAD}" destId="{E45252E5-FABB-8C40-806C-3AFF4E75FCE9}" srcOrd="1" destOrd="0" parTransId="{EFF56ECC-82CF-9E48-8A6B-9F7BE1AD3166}" sibTransId="{52E1C086-FA7D-2241-9528-6BB9F16171F3}"/>
    <dgm:cxn modelId="{3034597D-AFB8-8549-950B-2C444F708BFA}" type="presOf" srcId="{1A43F41A-952A-8D4A-96DD-5994AED170B7}" destId="{EC7CC600-EAD4-7449-B71C-71141DC3A933}" srcOrd="0" destOrd="0" presId="urn:microsoft.com/office/officeart/2005/8/layout/hierarchy3"/>
    <dgm:cxn modelId="{471F407F-B649-1E48-A8E0-8AC057771A83}" type="presOf" srcId="{980B70E5-30DC-1C47-A775-4EFAE7B3F939}" destId="{9BB28569-8A99-3547-82B9-E7AE7B791E8E}" srcOrd="0" destOrd="0" presId="urn:microsoft.com/office/officeart/2005/8/layout/hierarchy3"/>
    <dgm:cxn modelId="{09B84D81-E958-504E-9B52-F4673109A40D}" type="presOf" srcId="{800EA581-401F-E443-AF44-372A0410D0D3}" destId="{CD3B654E-F569-E741-95FD-BAEB3D862512}" srcOrd="0" destOrd="0" presId="urn:microsoft.com/office/officeart/2005/8/layout/hierarchy3"/>
    <dgm:cxn modelId="{DCCAE682-29A8-0849-9091-0A0A80156B79}" srcId="{AE805E67-4EA8-E44E-977C-CE7A6905D586}" destId="{C2697DC4-583D-BB44-81DC-86E313B73653}" srcOrd="1" destOrd="0" parTransId="{2891CC72-C4C8-4E42-8F5E-A6C8C6D002B0}" sibTransId="{5EAE4E19-5AB0-564F-8904-3BC7AAA9AD5C}"/>
    <dgm:cxn modelId="{87A45785-C100-5947-B9D5-F67D4F8AA9FC}" type="presOf" srcId="{93922F64-2A70-7F4F-A483-8B65EADE1C56}" destId="{5829D355-4F9B-754E-8384-23AF734D3DC1}" srcOrd="0" destOrd="0" presId="urn:microsoft.com/office/officeart/2005/8/layout/hierarchy3"/>
    <dgm:cxn modelId="{F0593E88-DE20-114A-A748-1E4C4F5E9767}" srcId="{6D9B0BE5-F451-AE44-9B29-AE62DFDE9BAD}" destId="{AE805E67-4EA8-E44E-977C-CE7A6905D586}" srcOrd="4" destOrd="0" parTransId="{F62ACB79-F0B7-564F-A02E-275C0C646988}" sibTransId="{20A19F98-901A-124B-B679-5A49740AA061}"/>
    <dgm:cxn modelId="{B6C94F95-56C7-5541-96EF-5D3833EC2A4D}" srcId="{14DA0B7A-897A-7C41-9759-93C7D9C8F0EA}" destId="{CD9F43A6-8F78-DE4D-81D1-D3D5306C0AA4}" srcOrd="3" destOrd="0" parTransId="{25AF418F-5566-C34D-9D1C-F75B9AAB8A1E}" sibTransId="{5FF41155-7CC2-554A-BBF3-93BD3CA9CC63}"/>
    <dgm:cxn modelId="{A07C44A7-2F54-6040-86E9-C047BF3B0409}" type="presOf" srcId="{25AF418F-5566-C34D-9D1C-F75B9AAB8A1E}" destId="{62372CAD-8CEA-5249-B725-06E12ECDABED}" srcOrd="0" destOrd="0" presId="urn:microsoft.com/office/officeart/2005/8/layout/hierarchy3"/>
    <dgm:cxn modelId="{04161FA9-FAD1-3040-B06C-CDC5B7FCB886}" type="presOf" srcId="{C7CD03D8-0BB1-624B-B92E-3CA5BA861352}" destId="{E6601567-ED76-D74F-A58C-75189A8C23BF}" srcOrd="0" destOrd="0" presId="urn:microsoft.com/office/officeart/2005/8/layout/hierarchy3"/>
    <dgm:cxn modelId="{B55A46A9-F19C-3748-9B73-2718CCBFD140}" type="presOf" srcId="{A1220BA8-1B0D-E947-ACEC-A4409A4A2808}" destId="{59399A21-1752-9641-909F-1DF60D99EC93}" srcOrd="0" destOrd="0" presId="urn:microsoft.com/office/officeart/2005/8/layout/hierarchy3"/>
    <dgm:cxn modelId="{FB0CF7AB-B4A5-1748-B93F-F032F0819793}" srcId="{A93A9E4C-E7D0-FD43-9FB4-8DBFA8D52D70}" destId="{42BF2C42-76AF-0C47-87F9-E812DD474A24}" srcOrd="0" destOrd="0" parTransId="{FC20E98D-423C-7D44-9229-F20C9684638E}" sibTransId="{8AB44F8F-7C12-D34C-A8C0-B88B856282B8}"/>
    <dgm:cxn modelId="{84993AB0-7075-DE4A-A5B4-9CAF94740A6F}" srcId="{6D9B0BE5-F451-AE44-9B29-AE62DFDE9BAD}" destId="{14DA0B7A-897A-7C41-9759-93C7D9C8F0EA}" srcOrd="2" destOrd="0" parTransId="{D2B86BAF-5275-4D4D-9C82-E31191138425}" sibTransId="{E0F68FFC-15D7-CF4B-8542-EE341028D7F9}"/>
    <dgm:cxn modelId="{9BCD60B4-D9CC-114E-AF26-D4B0FEA43B14}" type="presOf" srcId="{401C2EE8-FE3D-0245-95E9-232E1246F33E}" destId="{1AE04E00-72C6-3B42-81CF-52ED553CDC38}" srcOrd="0" destOrd="0" presId="urn:microsoft.com/office/officeart/2005/8/layout/hierarchy3"/>
    <dgm:cxn modelId="{3D2959B5-129A-364E-B788-1BFAAA4025AD}" type="presOf" srcId="{CA5D1486-C56C-594C-905E-13012BA57F9F}" destId="{BA439008-8DC7-6F4F-BB51-CC1D048D6E8D}" srcOrd="0" destOrd="0" presId="urn:microsoft.com/office/officeart/2005/8/layout/hierarchy3"/>
    <dgm:cxn modelId="{FEA9FBBB-6DAF-E94D-A4C7-F9E9D754E30E}" srcId="{A93A9E4C-E7D0-FD43-9FB4-8DBFA8D52D70}" destId="{93922F64-2A70-7F4F-A483-8B65EADE1C56}" srcOrd="1" destOrd="0" parTransId="{EE0E0967-FB18-3843-A445-F9E668C5B807}" sibTransId="{CE6E5C10-3507-BA4C-AF7F-50D58E676809}"/>
    <dgm:cxn modelId="{7FF473BD-12F8-B34F-8EB9-65B378066435}" type="presOf" srcId="{D2DC4467-C2C2-8A4E-960B-CB89039407FD}" destId="{357FEADB-5D8F-E343-88F9-3F0C634B3357}" srcOrd="0" destOrd="0" presId="urn:microsoft.com/office/officeart/2005/8/layout/hierarchy3"/>
    <dgm:cxn modelId="{6AEF38CF-A221-174B-BFC3-6392C097F23E}" type="presOf" srcId="{4BB958FD-9F3E-B344-BCB4-42AC09735FE8}" destId="{4E24FB6B-4ED1-9B47-AF93-F82344D22B18}" srcOrd="0" destOrd="0" presId="urn:microsoft.com/office/officeart/2005/8/layout/hierarchy3"/>
    <dgm:cxn modelId="{449915D2-FE9B-6943-9CE6-794E4132EC7C}" type="presOf" srcId="{A93A9E4C-E7D0-FD43-9FB4-8DBFA8D52D70}" destId="{4D8ABC0C-6D7F-824A-921B-618D8A3A8EB1}" srcOrd="0" destOrd="0" presId="urn:microsoft.com/office/officeart/2005/8/layout/hierarchy3"/>
    <dgm:cxn modelId="{AD1240D2-3E58-B24B-BAEF-93DF717A39A4}" type="presOf" srcId="{09FD0A1D-78DE-F64D-BE33-9B33758A8E1E}" destId="{A766C9EF-D2E9-D042-A8CB-171425FDB28D}" srcOrd="0" destOrd="0" presId="urn:microsoft.com/office/officeart/2005/8/layout/hierarchy3"/>
    <dgm:cxn modelId="{DBFDD6D2-463A-244E-921C-BC50EE2E21EB}" srcId="{6D9B0BE5-F451-AE44-9B29-AE62DFDE9BAD}" destId="{83FDFBF5-3880-C34C-9F88-A7C7CC3A1EA2}" srcOrd="3" destOrd="0" parTransId="{64C92EAF-A4BF-6240-8D33-6CF3A1E0E8EA}" sibTransId="{1A6786D2-A08D-E049-AFB2-E72E5DCEFF2F}"/>
    <dgm:cxn modelId="{5758E9D3-2D0A-0444-AFAE-725829B677D4}" type="presOf" srcId="{5795DD57-74CB-CB48-8D1D-45DA4D8935E8}" destId="{710A9C0B-B81D-0947-8B02-F4620CE15477}" srcOrd="0" destOrd="0" presId="urn:microsoft.com/office/officeart/2005/8/layout/hierarchy3"/>
    <dgm:cxn modelId="{47D050D9-1C1C-0E40-848D-A04AD47C3443}" type="presOf" srcId="{8D01A9D7-1A6D-E144-B16A-654748C59E4C}" destId="{9E84B493-25F5-DF4D-8ECA-FEBA7BDB38A6}" srcOrd="0" destOrd="0" presId="urn:microsoft.com/office/officeart/2005/8/layout/hierarchy3"/>
    <dgm:cxn modelId="{F203BCDA-F4A2-FF4B-ADFB-4C0B8328A80A}" type="presOf" srcId="{C064CADF-FE71-0043-B9BC-E5BAAFA28C01}" destId="{6383FD56-CDCD-2945-B041-9B16034E0889}" srcOrd="0" destOrd="0" presId="urn:microsoft.com/office/officeart/2005/8/layout/hierarchy3"/>
    <dgm:cxn modelId="{0698AEE1-F9CB-DE47-9BE1-19E1DE39787E}" type="presOf" srcId="{6AFE073A-80E7-F748-9A7F-B9B70E9AE933}" destId="{0D5AF32C-FEAC-B940-AEF9-113FD4C540C5}" srcOrd="0" destOrd="0" presId="urn:microsoft.com/office/officeart/2005/8/layout/hierarchy3"/>
    <dgm:cxn modelId="{D65BBDE4-4619-9C49-A3E3-CB9EDAD0E371}" srcId="{14DA0B7A-897A-7C41-9759-93C7D9C8F0EA}" destId="{9C97E3CD-9DB7-8547-A1AF-3A54690762ED}" srcOrd="1" destOrd="0" parTransId="{6DC3CD95-3A31-3D40-AA3D-5BB5D36AE273}" sibTransId="{DF5AEB34-CC70-9749-8E94-6A2405799434}"/>
    <dgm:cxn modelId="{5029F8E4-5DF6-B344-8416-688C0AE65C7A}" type="presOf" srcId="{C2697DC4-583D-BB44-81DC-86E313B73653}" destId="{18EDD8C2-B42A-184F-9F26-A856FFE0B12C}" srcOrd="0" destOrd="0" presId="urn:microsoft.com/office/officeart/2005/8/layout/hierarchy3"/>
    <dgm:cxn modelId="{9AC4EEE6-314F-4345-8177-4E31B3AF23D6}" srcId="{A93A9E4C-E7D0-FD43-9FB4-8DBFA8D52D70}" destId="{5C410414-BDEA-A640-9DBE-2BE4F41CC57A}" srcOrd="3" destOrd="0" parTransId="{A1220BA8-1B0D-E947-ACEC-A4409A4A2808}" sibTransId="{73A0378E-2B63-B546-A1F3-E2DC0D0C8CC6}"/>
    <dgm:cxn modelId="{AD9328ED-D8F1-7442-BACD-CAD6807A04BD}" srcId="{E45252E5-FABB-8C40-806C-3AFF4E75FCE9}" destId="{0CD26FE5-FCFA-4E44-BF9A-A90E33BD5F9A}" srcOrd="1" destOrd="0" parTransId="{299921CB-0981-C243-BCFB-6CDAF30964CE}" sibTransId="{70716163-2DCF-E44A-B350-F696C702CFC1}"/>
    <dgm:cxn modelId="{EDB557EE-CB1B-8F41-8B5E-A1241CF79F76}" type="presOf" srcId="{0CD26FE5-FCFA-4E44-BF9A-A90E33BD5F9A}" destId="{0802B708-C3AC-C64A-B8CF-25D102BF4DB4}" srcOrd="0" destOrd="0" presId="urn:microsoft.com/office/officeart/2005/8/layout/hierarchy3"/>
    <dgm:cxn modelId="{C18982F8-C939-744F-91A3-62FE068BFA9C}" type="presOf" srcId="{E45252E5-FABB-8C40-806C-3AFF4E75FCE9}" destId="{587C74AE-3394-DC49-8CB1-76A0BCD058A4}" srcOrd="0" destOrd="0" presId="urn:microsoft.com/office/officeart/2005/8/layout/hierarchy3"/>
    <dgm:cxn modelId="{43A62CFB-DBB4-D84F-A6CA-4777F4553E76}" srcId="{AE805E67-4EA8-E44E-977C-CE7A6905D586}" destId="{1E59CAD3-9F6E-FD4F-BAF7-EF4CC902E143}" srcOrd="0" destOrd="0" parTransId="{980B70E5-30DC-1C47-A775-4EFAE7B3F939}" sibTransId="{DBDD853A-F9F1-8F4C-928D-3D6FA5A0F10C}"/>
    <dgm:cxn modelId="{992AFAE8-89FE-D34C-AEC9-FF93C8D7F811}" type="presParOf" srcId="{16F309D4-BE1B-8D44-A2FF-C8BCEAD0DD2A}" destId="{3DDC912D-8E1C-FC40-8BE1-FC7633F2A656}" srcOrd="0" destOrd="0" presId="urn:microsoft.com/office/officeart/2005/8/layout/hierarchy3"/>
    <dgm:cxn modelId="{9F9300AC-5FA8-9740-8FB4-349311507BDC}" type="presParOf" srcId="{3DDC912D-8E1C-FC40-8BE1-FC7633F2A656}" destId="{D2840C6D-7CF9-004A-B564-C355E09D9DF8}" srcOrd="0" destOrd="0" presId="urn:microsoft.com/office/officeart/2005/8/layout/hierarchy3"/>
    <dgm:cxn modelId="{165A78C5-39B2-4C4E-BB3C-F2D2C3EC8139}" type="presParOf" srcId="{D2840C6D-7CF9-004A-B564-C355E09D9DF8}" destId="{4D8ABC0C-6D7F-824A-921B-618D8A3A8EB1}" srcOrd="0" destOrd="0" presId="urn:microsoft.com/office/officeart/2005/8/layout/hierarchy3"/>
    <dgm:cxn modelId="{91463903-3FB9-CD4E-8E0B-E2875921C801}" type="presParOf" srcId="{D2840C6D-7CF9-004A-B564-C355E09D9DF8}" destId="{2909E014-6738-864A-AF59-65F10CC999ED}" srcOrd="1" destOrd="0" presId="urn:microsoft.com/office/officeart/2005/8/layout/hierarchy3"/>
    <dgm:cxn modelId="{00096710-5698-0B42-B061-4E6E8A3BC1B9}" type="presParOf" srcId="{3DDC912D-8E1C-FC40-8BE1-FC7633F2A656}" destId="{12C4B6BF-E8D8-AE43-A701-F7E2A777D60C}" srcOrd="1" destOrd="0" presId="urn:microsoft.com/office/officeart/2005/8/layout/hierarchy3"/>
    <dgm:cxn modelId="{C8887D29-5ABE-3748-9161-36BDCF52E203}" type="presParOf" srcId="{12C4B6BF-E8D8-AE43-A701-F7E2A777D60C}" destId="{3F514349-0FED-5C41-B786-EE797FD6A6ED}" srcOrd="0" destOrd="0" presId="urn:microsoft.com/office/officeart/2005/8/layout/hierarchy3"/>
    <dgm:cxn modelId="{7E19CECC-2FB6-E74D-9ACC-221CCE797F03}" type="presParOf" srcId="{12C4B6BF-E8D8-AE43-A701-F7E2A777D60C}" destId="{0D6F72C5-DE37-E941-AD44-5970467C2A96}" srcOrd="1" destOrd="0" presId="urn:microsoft.com/office/officeart/2005/8/layout/hierarchy3"/>
    <dgm:cxn modelId="{A8C8E7BE-2E34-274B-ABC9-DA1622CDA8BF}" type="presParOf" srcId="{12C4B6BF-E8D8-AE43-A701-F7E2A777D60C}" destId="{D5ADA3D3-42F7-7E46-8A26-E9B8F121314A}" srcOrd="2" destOrd="0" presId="urn:microsoft.com/office/officeart/2005/8/layout/hierarchy3"/>
    <dgm:cxn modelId="{FF9E9EFA-7765-F943-B553-04DE6F88C43B}" type="presParOf" srcId="{12C4B6BF-E8D8-AE43-A701-F7E2A777D60C}" destId="{5829D355-4F9B-754E-8384-23AF734D3DC1}" srcOrd="3" destOrd="0" presId="urn:microsoft.com/office/officeart/2005/8/layout/hierarchy3"/>
    <dgm:cxn modelId="{9313633E-D343-2746-9307-142C2352AD50}" type="presParOf" srcId="{12C4B6BF-E8D8-AE43-A701-F7E2A777D60C}" destId="{0D5AF32C-FEAC-B940-AEF9-113FD4C540C5}" srcOrd="4" destOrd="0" presId="urn:microsoft.com/office/officeart/2005/8/layout/hierarchy3"/>
    <dgm:cxn modelId="{889C6B6D-A7EF-C740-9157-32505CBEF27D}" type="presParOf" srcId="{12C4B6BF-E8D8-AE43-A701-F7E2A777D60C}" destId="{710A9C0B-B81D-0947-8B02-F4620CE15477}" srcOrd="5" destOrd="0" presId="urn:microsoft.com/office/officeart/2005/8/layout/hierarchy3"/>
    <dgm:cxn modelId="{4DF91FCF-FE82-114B-8CE2-03EEBF7611E2}" type="presParOf" srcId="{12C4B6BF-E8D8-AE43-A701-F7E2A777D60C}" destId="{59399A21-1752-9641-909F-1DF60D99EC93}" srcOrd="6" destOrd="0" presId="urn:microsoft.com/office/officeart/2005/8/layout/hierarchy3"/>
    <dgm:cxn modelId="{274793C4-02AF-8F4C-A385-02D7E3755647}" type="presParOf" srcId="{12C4B6BF-E8D8-AE43-A701-F7E2A777D60C}" destId="{169F2B92-7101-9A4A-83D1-C2CF5AF28505}" srcOrd="7" destOrd="0" presId="urn:microsoft.com/office/officeart/2005/8/layout/hierarchy3"/>
    <dgm:cxn modelId="{022CE76E-9F73-F547-88CC-595AF4C79652}" type="presParOf" srcId="{12C4B6BF-E8D8-AE43-A701-F7E2A777D60C}" destId="{C1B131E3-501B-D54B-87C3-86BF06BB35E8}" srcOrd="8" destOrd="0" presId="urn:microsoft.com/office/officeart/2005/8/layout/hierarchy3"/>
    <dgm:cxn modelId="{D92DE2CE-09E0-8042-9BE8-AFAC1DEE4162}" type="presParOf" srcId="{12C4B6BF-E8D8-AE43-A701-F7E2A777D60C}" destId="{4A6CB5A3-1BA1-7E4B-8C56-627C34B6ECD3}" srcOrd="9" destOrd="0" presId="urn:microsoft.com/office/officeart/2005/8/layout/hierarchy3"/>
    <dgm:cxn modelId="{83B07370-640C-084F-AC46-94DA719FFB34}" type="presParOf" srcId="{16F309D4-BE1B-8D44-A2FF-C8BCEAD0DD2A}" destId="{A96934A9-523B-374E-8C2C-7909AAC40CA6}" srcOrd="1" destOrd="0" presId="urn:microsoft.com/office/officeart/2005/8/layout/hierarchy3"/>
    <dgm:cxn modelId="{643DA1BB-25C5-E242-BBBA-EE2848D73865}" type="presParOf" srcId="{A96934A9-523B-374E-8C2C-7909AAC40CA6}" destId="{F25E26AF-11C2-7749-8719-C27F23C8B04A}" srcOrd="0" destOrd="0" presId="urn:microsoft.com/office/officeart/2005/8/layout/hierarchy3"/>
    <dgm:cxn modelId="{B00A23DF-0C2A-A642-BD66-E3C1A8358995}" type="presParOf" srcId="{F25E26AF-11C2-7749-8719-C27F23C8B04A}" destId="{587C74AE-3394-DC49-8CB1-76A0BCD058A4}" srcOrd="0" destOrd="0" presId="urn:microsoft.com/office/officeart/2005/8/layout/hierarchy3"/>
    <dgm:cxn modelId="{754D5538-6C52-4342-83FC-302D10771CB2}" type="presParOf" srcId="{F25E26AF-11C2-7749-8719-C27F23C8B04A}" destId="{242389FB-B41A-B840-98D8-A9B4FB6A89AF}" srcOrd="1" destOrd="0" presId="urn:microsoft.com/office/officeart/2005/8/layout/hierarchy3"/>
    <dgm:cxn modelId="{3632F7F5-87BE-D14F-A913-88C23F8D802D}" type="presParOf" srcId="{A96934A9-523B-374E-8C2C-7909AAC40CA6}" destId="{DEA32703-74CA-6747-A77B-3BB9BDFE1AED}" srcOrd="1" destOrd="0" presId="urn:microsoft.com/office/officeart/2005/8/layout/hierarchy3"/>
    <dgm:cxn modelId="{8D70DB44-9E15-5A40-A912-4E61AC65606C}" type="presParOf" srcId="{DEA32703-74CA-6747-A77B-3BB9BDFE1AED}" destId="{BA439008-8DC7-6F4F-BB51-CC1D048D6E8D}" srcOrd="0" destOrd="0" presId="urn:microsoft.com/office/officeart/2005/8/layout/hierarchy3"/>
    <dgm:cxn modelId="{1929E65E-F844-084F-B75F-29DFF5D315B5}" type="presParOf" srcId="{DEA32703-74CA-6747-A77B-3BB9BDFE1AED}" destId="{EC7CC600-EAD4-7449-B71C-71141DC3A933}" srcOrd="1" destOrd="0" presId="urn:microsoft.com/office/officeart/2005/8/layout/hierarchy3"/>
    <dgm:cxn modelId="{DE6F69B5-D796-B344-9545-1DBE863DA628}" type="presParOf" srcId="{DEA32703-74CA-6747-A77B-3BB9BDFE1AED}" destId="{E10A6EA2-0E21-A04F-8004-BFC9A0538066}" srcOrd="2" destOrd="0" presId="urn:microsoft.com/office/officeart/2005/8/layout/hierarchy3"/>
    <dgm:cxn modelId="{9971E88E-4EA8-F64C-8743-E134B6758251}" type="presParOf" srcId="{DEA32703-74CA-6747-A77B-3BB9BDFE1AED}" destId="{0802B708-C3AC-C64A-B8CF-25D102BF4DB4}" srcOrd="3" destOrd="0" presId="urn:microsoft.com/office/officeart/2005/8/layout/hierarchy3"/>
    <dgm:cxn modelId="{A0189A5D-81DE-094E-9385-9C35958C2F71}" type="presParOf" srcId="{DEA32703-74CA-6747-A77B-3BB9BDFE1AED}" destId="{BF408421-FF0A-F54E-B93E-57AA7AC549C4}" srcOrd="4" destOrd="0" presId="urn:microsoft.com/office/officeart/2005/8/layout/hierarchy3"/>
    <dgm:cxn modelId="{7BE68071-DB8A-3E48-A7BB-93AE56297445}" type="presParOf" srcId="{DEA32703-74CA-6747-A77B-3BB9BDFE1AED}" destId="{0F6014B9-FF15-0546-AA04-F591028B596A}" srcOrd="5" destOrd="0" presId="urn:microsoft.com/office/officeart/2005/8/layout/hierarchy3"/>
    <dgm:cxn modelId="{64F6BB4F-8223-D54E-90D7-59EAB32C1A45}" type="presParOf" srcId="{DEA32703-74CA-6747-A77B-3BB9BDFE1AED}" destId="{BEB443A0-BDD9-EC4C-9347-4016B3AFF79C}" srcOrd="6" destOrd="0" presId="urn:microsoft.com/office/officeart/2005/8/layout/hierarchy3"/>
    <dgm:cxn modelId="{DCC17FDD-5267-4D48-9770-3C358208B6B9}" type="presParOf" srcId="{DEA32703-74CA-6747-A77B-3BB9BDFE1AED}" destId="{BEF1671F-3DF5-494B-AE25-2434EBDA1A68}" srcOrd="7" destOrd="0" presId="urn:microsoft.com/office/officeart/2005/8/layout/hierarchy3"/>
    <dgm:cxn modelId="{3959BF9A-92F1-FE4A-8F6B-501BD0EF3EF0}" type="presParOf" srcId="{16F309D4-BE1B-8D44-A2FF-C8BCEAD0DD2A}" destId="{CB370BBE-A024-9A49-910B-F9983E11F7A8}" srcOrd="2" destOrd="0" presId="urn:microsoft.com/office/officeart/2005/8/layout/hierarchy3"/>
    <dgm:cxn modelId="{0A1B9DDF-434E-F843-9C83-EBE23C673FDB}" type="presParOf" srcId="{CB370BBE-A024-9A49-910B-F9983E11F7A8}" destId="{7B728FFD-E6EB-4248-AF75-26D3B09973CC}" srcOrd="0" destOrd="0" presId="urn:microsoft.com/office/officeart/2005/8/layout/hierarchy3"/>
    <dgm:cxn modelId="{7BFA2B1D-C8B3-454E-9FB1-4DE521E77F93}" type="presParOf" srcId="{7B728FFD-E6EB-4248-AF75-26D3B09973CC}" destId="{7634BA55-D044-B248-8F77-5614E76D7120}" srcOrd="0" destOrd="0" presId="urn:microsoft.com/office/officeart/2005/8/layout/hierarchy3"/>
    <dgm:cxn modelId="{DE9384BD-D194-BB4D-9CC2-2EC922433763}" type="presParOf" srcId="{7B728FFD-E6EB-4248-AF75-26D3B09973CC}" destId="{2D2AA0B9-FFE1-3F4D-A350-15F910F3BD22}" srcOrd="1" destOrd="0" presId="urn:microsoft.com/office/officeart/2005/8/layout/hierarchy3"/>
    <dgm:cxn modelId="{D61D184B-3030-CA4B-8BE6-B1C337ACA139}" type="presParOf" srcId="{CB370BBE-A024-9A49-910B-F9983E11F7A8}" destId="{41D64697-6E39-5C4A-A402-EFBD9B357B22}" srcOrd="1" destOrd="0" presId="urn:microsoft.com/office/officeart/2005/8/layout/hierarchy3"/>
    <dgm:cxn modelId="{7DF9C2A0-2128-FB4A-AB23-2EF9FC1D612B}" type="presParOf" srcId="{41D64697-6E39-5C4A-A402-EFBD9B357B22}" destId="{1AE04E00-72C6-3B42-81CF-52ED553CDC38}" srcOrd="0" destOrd="0" presId="urn:microsoft.com/office/officeart/2005/8/layout/hierarchy3"/>
    <dgm:cxn modelId="{49760583-6C35-AA4A-8888-47CF49EE5A23}" type="presParOf" srcId="{41D64697-6E39-5C4A-A402-EFBD9B357B22}" destId="{357FEADB-5D8F-E343-88F9-3F0C634B3357}" srcOrd="1" destOrd="0" presId="urn:microsoft.com/office/officeart/2005/8/layout/hierarchy3"/>
    <dgm:cxn modelId="{D58D4A7B-1944-4F4E-B4AF-417BE8E78561}" type="presParOf" srcId="{41D64697-6E39-5C4A-A402-EFBD9B357B22}" destId="{616DEDF7-72CD-4B41-826B-4210486F480B}" srcOrd="2" destOrd="0" presId="urn:microsoft.com/office/officeart/2005/8/layout/hierarchy3"/>
    <dgm:cxn modelId="{01061A23-C35F-BB4A-8C06-6F45FF634F16}" type="presParOf" srcId="{41D64697-6E39-5C4A-A402-EFBD9B357B22}" destId="{CE2BE487-796D-8A42-81EB-73B1FF7FA130}" srcOrd="3" destOrd="0" presId="urn:microsoft.com/office/officeart/2005/8/layout/hierarchy3"/>
    <dgm:cxn modelId="{255991FB-88B8-9C4E-83BA-C1643CA19852}" type="presParOf" srcId="{41D64697-6E39-5C4A-A402-EFBD9B357B22}" destId="{161E2220-9CCC-FC4A-8FB2-63C6E682F6DF}" srcOrd="4" destOrd="0" presId="urn:microsoft.com/office/officeart/2005/8/layout/hierarchy3"/>
    <dgm:cxn modelId="{C5F5A446-69FA-3F48-B08A-560B20489082}" type="presParOf" srcId="{41D64697-6E39-5C4A-A402-EFBD9B357B22}" destId="{4E24FB6B-4ED1-9B47-AF93-F82344D22B18}" srcOrd="5" destOrd="0" presId="urn:microsoft.com/office/officeart/2005/8/layout/hierarchy3"/>
    <dgm:cxn modelId="{FF7B3080-0B49-CE44-985F-E64FABF6168B}" type="presParOf" srcId="{41D64697-6E39-5C4A-A402-EFBD9B357B22}" destId="{62372CAD-8CEA-5249-B725-06E12ECDABED}" srcOrd="6" destOrd="0" presId="urn:microsoft.com/office/officeart/2005/8/layout/hierarchy3"/>
    <dgm:cxn modelId="{C1269F93-6F8B-A54A-AF26-190AC0767BD3}" type="presParOf" srcId="{41D64697-6E39-5C4A-A402-EFBD9B357B22}" destId="{B14971FA-8479-2647-910A-061B76333F31}" srcOrd="7" destOrd="0" presId="urn:microsoft.com/office/officeart/2005/8/layout/hierarchy3"/>
    <dgm:cxn modelId="{068612C7-7E60-A741-B335-A85E45D2B987}" type="presParOf" srcId="{16F309D4-BE1B-8D44-A2FF-C8BCEAD0DD2A}" destId="{0B92FC74-4071-764A-A2F7-8B7BC1055406}" srcOrd="3" destOrd="0" presId="urn:microsoft.com/office/officeart/2005/8/layout/hierarchy3"/>
    <dgm:cxn modelId="{954606CC-EF77-DF48-915E-1016E5D67D90}" type="presParOf" srcId="{0B92FC74-4071-764A-A2F7-8B7BC1055406}" destId="{7BE5EE51-5566-A34B-BEC5-6D9956914C98}" srcOrd="0" destOrd="0" presId="urn:microsoft.com/office/officeart/2005/8/layout/hierarchy3"/>
    <dgm:cxn modelId="{11B88125-10D7-8A40-A811-E5095919D073}" type="presParOf" srcId="{7BE5EE51-5566-A34B-BEC5-6D9956914C98}" destId="{2FA8F23F-35CD-C54A-8783-629A03772AEC}" srcOrd="0" destOrd="0" presId="urn:microsoft.com/office/officeart/2005/8/layout/hierarchy3"/>
    <dgm:cxn modelId="{380CF49A-CB3B-5840-A970-BF2078373D35}" type="presParOf" srcId="{7BE5EE51-5566-A34B-BEC5-6D9956914C98}" destId="{40C13E8D-350F-9F47-8B40-A10BE8257C70}" srcOrd="1" destOrd="0" presId="urn:microsoft.com/office/officeart/2005/8/layout/hierarchy3"/>
    <dgm:cxn modelId="{E6916313-1326-AB4F-B433-DADDB75C4E4D}" type="presParOf" srcId="{0B92FC74-4071-764A-A2F7-8B7BC1055406}" destId="{4DCBCE0A-FB7A-D648-968B-63FF67ACDB8C}" srcOrd="1" destOrd="0" presId="urn:microsoft.com/office/officeart/2005/8/layout/hierarchy3"/>
    <dgm:cxn modelId="{B8C6BA17-7EDF-724C-80E9-71D9CEF67D6A}" type="presParOf" srcId="{4DCBCE0A-FB7A-D648-968B-63FF67ACDB8C}" destId="{9E84B493-25F5-DF4D-8ECA-FEBA7BDB38A6}" srcOrd="0" destOrd="0" presId="urn:microsoft.com/office/officeart/2005/8/layout/hierarchy3"/>
    <dgm:cxn modelId="{027DDBE4-81BE-6C4C-9C3D-CDED9145A36C}" type="presParOf" srcId="{4DCBCE0A-FB7A-D648-968B-63FF67ACDB8C}" destId="{6383FD56-CDCD-2945-B041-9B16034E0889}" srcOrd="1" destOrd="0" presId="urn:microsoft.com/office/officeart/2005/8/layout/hierarchy3"/>
    <dgm:cxn modelId="{4AAD30E6-9614-CB44-AAEA-531E5695A82D}" type="presParOf" srcId="{4DCBCE0A-FB7A-D648-968B-63FF67ACDB8C}" destId="{3FB2E1DB-7F77-A940-A44D-A2EBF02F6AA8}" srcOrd="2" destOrd="0" presId="urn:microsoft.com/office/officeart/2005/8/layout/hierarchy3"/>
    <dgm:cxn modelId="{BED122D5-B971-5446-AF26-8F675823859A}" type="presParOf" srcId="{4DCBCE0A-FB7A-D648-968B-63FF67ACDB8C}" destId="{84AF0035-BFE5-2044-A7EB-39D21B6B4C23}" srcOrd="3" destOrd="0" presId="urn:microsoft.com/office/officeart/2005/8/layout/hierarchy3"/>
    <dgm:cxn modelId="{6A6BE8FC-6232-2D45-96B8-A5CE401370B2}" type="presParOf" srcId="{4DCBCE0A-FB7A-D648-968B-63FF67ACDB8C}" destId="{6544270F-F7B6-E049-B33D-1DD08D2C8DA4}" srcOrd="4" destOrd="0" presId="urn:microsoft.com/office/officeart/2005/8/layout/hierarchy3"/>
    <dgm:cxn modelId="{43A97682-9378-D94C-ABBB-38A255CEE994}" type="presParOf" srcId="{4DCBCE0A-FB7A-D648-968B-63FF67ACDB8C}" destId="{CD3B654E-F569-E741-95FD-BAEB3D862512}" srcOrd="5" destOrd="0" presId="urn:microsoft.com/office/officeart/2005/8/layout/hierarchy3"/>
    <dgm:cxn modelId="{7F59C962-5363-0244-A619-158BDFB7AB21}" type="presParOf" srcId="{4DCBCE0A-FB7A-D648-968B-63FF67ACDB8C}" destId="{A766C9EF-D2E9-D042-A8CB-171425FDB28D}" srcOrd="6" destOrd="0" presId="urn:microsoft.com/office/officeart/2005/8/layout/hierarchy3"/>
    <dgm:cxn modelId="{1C1E55A9-4BF5-394E-AD16-F7F2631CE403}" type="presParOf" srcId="{4DCBCE0A-FB7A-D648-968B-63FF67ACDB8C}" destId="{E6601567-ED76-D74F-A58C-75189A8C23BF}" srcOrd="7" destOrd="0" presId="urn:microsoft.com/office/officeart/2005/8/layout/hierarchy3"/>
    <dgm:cxn modelId="{5B08A7B7-03A6-CF4A-A1C7-B1EF52F91BCA}" type="presParOf" srcId="{4DCBCE0A-FB7A-D648-968B-63FF67ACDB8C}" destId="{4775D44D-645E-E249-ADDE-D82E8C608398}" srcOrd="8" destOrd="0" presId="urn:microsoft.com/office/officeart/2005/8/layout/hierarchy3"/>
    <dgm:cxn modelId="{56EB2D1C-2B12-2B47-B955-EE4D821DEEDB}" type="presParOf" srcId="{4DCBCE0A-FB7A-D648-968B-63FF67ACDB8C}" destId="{051EB7AD-8953-834A-8746-11F852A289E6}" srcOrd="9" destOrd="0" presId="urn:microsoft.com/office/officeart/2005/8/layout/hierarchy3"/>
    <dgm:cxn modelId="{B2C7A2A1-47B4-D54B-9C46-F5617F71BBB9}" type="presParOf" srcId="{16F309D4-BE1B-8D44-A2FF-C8BCEAD0DD2A}" destId="{719EB4DA-DF2C-5D44-A48A-750440292576}" srcOrd="4" destOrd="0" presId="urn:microsoft.com/office/officeart/2005/8/layout/hierarchy3"/>
    <dgm:cxn modelId="{26706B91-C35C-3945-A057-95EF4907DA2E}" type="presParOf" srcId="{719EB4DA-DF2C-5D44-A48A-750440292576}" destId="{39FC2340-0F74-CF48-9C7B-51D8F6F2215E}" srcOrd="0" destOrd="0" presId="urn:microsoft.com/office/officeart/2005/8/layout/hierarchy3"/>
    <dgm:cxn modelId="{D8F8E265-EB54-024E-A521-7BE8C155002A}" type="presParOf" srcId="{39FC2340-0F74-CF48-9C7B-51D8F6F2215E}" destId="{F22BDB45-6DFC-C945-B9D7-19948CF5FF0A}" srcOrd="0" destOrd="0" presId="urn:microsoft.com/office/officeart/2005/8/layout/hierarchy3"/>
    <dgm:cxn modelId="{973EB64B-7E7A-C342-B562-E69510D1DBC1}" type="presParOf" srcId="{39FC2340-0F74-CF48-9C7B-51D8F6F2215E}" destId="{31ED4CE2-5851-2844-95C2-49FB992474CB}" srcOrd="1" destOrd="0" presId="urn:microsoft.com/office/officeart/2005/8/layout/hierarchy3"/>
    <dgm:cxn modelId="{B731ADC5-7163-4240-899D-0A069B624582}" type="presParOf" srcId="{719EB4DA-DF2C-5D44-A48A-750440292576}" destId="{43DD40E6-F2F7-A242-93A4-9837A08DBC2B}" srcOrd="1" destOrd="0" presId="urn:microsoft.com/office/officeart/2005/8/layout/hierarchy3"/>
    <dgm:cxn modelId="{1C811B37-CAA7-554D-B35A-369300D27E9F}" type="presParOf" srcId="{43DD40E6-F2F7-A242-93A4-9837A08DBC2B}" destId="{9BB28569-8A99-3547-82B9-E7AE7B791E8E}" srcOrd="0" destOrd="0" presId="urn:microsoft.com/office/officeart/2005/8/layout/hierarchy3"/>
    <dgm:cxn modelId="{EA27765D-EDA9-1242-976C-DA83BBA11AC2}" type="presParOf" srcId="{43DD40E6-F2F7-A242-93A4-9837A08DBC2B}" destId="{D6C47007-297A-9149-B858-94EACBFC3B98}" srcOrd="1" destOrd="0" presId="urn:microsoft.com/office/officeart/2005/8/layout/hierarchy3"/>
    <dgm:cxn modelId="{6049B1BA-7644-A545-B32C-E8C41F075451}" type="presParOf" srcId="{43DD40E6-F2F7-A242-93A4-9837A08DBC2B}" destId="{57251F56-0827-F642-9213-6BAF8C24320C}" srcOrd="2" destOrd="0" presId="urn:microsoft.com/office/officeart/2005/8/layout/hierarchy3"/>
    <dgm:cxn modelId="{0786F48B-284E-BE43-8222-CA9D6B91585C}" type="presParOf" srcId="{43DD40E6-F2F7-A242-93A4-9837A08DBC2B}" destId="{18EDD8C2-B42A-184F-9F26-A856FFE0B12C}"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FC22A0-EA30-2744-83DC-22EDEE9739FE}" type="doc">
      <dgm:prSet loTypeId="urn:microsoft.com/office/officeart/2009/3/layout/HorizontalOrganizationChart" loCatId="" qsTypeId="urn:microsoft.com/office/officeart/2005/8/quickstyle/simple4" qsCatId="simple" csTypeId="urn:microsoft.com/office/officeart/2005/8/colors/colorful2" csCatId="colorful" phldr="1"/>
      <dgm:spPr/>
      <dgm:t>
        <a:bodyPr/>
        <a:lstStyle/>
        <a:p>
          <a:endParaRPr lang="en-US"/>
        </a:p>
      </dgm:t>
    </dgm:pt>
    <dgm:pt modelId="{153546E0-3490-054F-849C-4D8E7F40F9AC}">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b="1" dirty="0"/>
            <a:t>Pattern Form*</a:t>
          </a:r>
        </a:p>
      </dgm:t>
    </dgm:pt>
    <dgm:pt modelId="{852264B5-88B5-E646-84CD-F4A5338E4B98}" type="parTrans" cxnId="{D69C092D-821B-2543-919F-431E37F9724D}">
      <dgm:prSet/>
      <dgm:spPr/>
      <dgm:t>
        <a:bodyPr/>
        <a:lstStyle/>
        <a:p>
          <a:endParaRPr lang="en-US"/>
        </a:p>
      </dgm:t>
    </dgm:pt>
    <dgm:pt modelId="{23536B86-35C5-1345-B51E-5840F1DB093C}" type="sibTrans" cxnId="{D69C092D-821B-2543-919F-431E37F9724D}">
      <dgm:prSet/>
      <dgm:spPr/>
      <dgm:t>
        <a:bodyPr/>
        <a:lstStyle/>
        <a:p>
          <a:endParaRPr lang="en-US" dirty="0"/>
        </a:p>
      </dgm:t>
    </dgm:pt>
    <dgm:pt modelId="{526E8368-2F9F-074A-8A1E-FF4998D0F1C4}">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b="1" dirty="0"/>
            <a:t>Pattern Name</a:t>
          </a:r>
        </a:p>
      </dgm:t>
    </dgm:pt>
    <dgm:pt modelId="{827048D1-0C64-9E4A-977C-9A28CF006D20}" type="parTrans" cxnId="{04CD30A7-741F-AB42-A494-65DDCCD201BC}">
      <dgm:prSet/>
      <dgm:spPr/>
      <dgm:t>
        <a:bodyPr/>
        <a:lstStyle/>
        <a:p>
          <a:endParaRPr lang="en-US"/>
        </a:p>
      </dgm:t>
    </dgm:pt>
    <dgm:pt modelId="{7629C966-B963-5743-8C14-E2302A6419D5}" type="sibTrans" cxnId="{04CD30A7-741F-AB42-A494-65DDCCD201BC}">
      <dgm:prSet/>
      <dgm:spPr/>
      <dgm:t>
        <a:bodyPr/>
        <a:lstStyle/>
        <a:p>
          <a:endParaRPr lang="en-US"/>
        </a:p>
      </dgm:t>
    </dgm:pt>
    <dgm:pt modelId="{ABEBEA11-C82A-3342-8246-4713E46D067A}">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b="1" dirty="0"/>
            <a:t>Summary</a:t>
          </a:r>
        </a:p>
      </dgm:t>
    </dgm:pt>
    <dgm:pt modelId="{9CC0B900-4B49-0A43-B54E-11AE06833C45}" type="parTrans" cxnId="{0BCC0FA3-2C2C-0246-9361-69F2DD770A7C}">
      <dgm:prSet/>
      <dgm:spPr/>
      <dgm:t>
        <a:bodyPr/>
        <a:lstStyle/>
        <a:p>
          <a:endParaRPr lang="en-US"/>
        </a:p>
      </dgm:t>
    </dgm:pt>
    <dgm:pt modelId="{54DB5A57-8AB8-1F44-A6B1-343B45697ED8}" type="sibTrans" cxnId="{0BCC0FA3-2C2C-0246-9361-69F2DD770A7C}">
      <dgm:prSet/>
      <dgm:spPr/>
      <dgm:t>
        <a:bodyPr/>
        <a:lstStyle/>
        <a:p>
          <a:endParaRPr lang="en-US"/>
        </a:p>
      </dgm:t>
    </dgm:pt>
    <dgm:pt modelId="{7A0049F3-FA04-6C4B-B33F-043E7A980B20}">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b="1" dirty="0"/>
            <a:t>Context</a:t>
          </a:r>
        </a:p>
      </dgm:t>
    </dgm:pt>
    <dgm:pt modelId="{EE9CBBF9-B25D-144C-B565-3B6AF4D70FB2}" type="parTrans" cxnId="{DB1952D1-138E-CE4D-BC2F-DBCEBAF37239}">
      <dgm:prSet/>
      <dgm:spPr/>
      <dgm:t>
        <a:bodyPr/>
        <a:lstStyle/>
        <a:p>
          <a:endParaRPr lang="en-US"/>
        </a:p>
      </dgm:t>
    </dgm:pt>
    <dgm:pt modelId="{E541CE3D-B0BE-F94C-B75B-CF3BEC7FB946}" type="sibTrans" cxnId="{DB1952D1-138E-CE4D-BC2F-DBCEBAF37239}">
      <dgm:prSet/>
      <dgm:spPr/>
      <dgm:t>
        <a:bodyPr/>
        <a:lstStyle/>
        <a:p>
          <a:endParaRPr lang="en-US"/>
        </a:p>
      </dgm:t>
    </dgm:pt>
    <dgm:pt modelId="{D3F3420D-5D24-664E-8E66-5517D176FB1D}">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b="1" dirty="0"/>
            <a:t>Problem Statement</a:t>
          </a:r>
        </a:p>
      </dgm:t>
    </dgm:pt>
    <dgm:pt modelId="{FF949A33-2418-CA45-B875-8755F5339D01}" type="parTrans" cxnId="{3E2186F0-A934-1645-BBB3-052067C35433}">
      <dgm:prSet/>
      <dgm:spPr/>
      <dgm:t>
        <a:bodyPr/>
        <a:lstStyle/>
        <a:p>
          <a:endParaRPr lang="en-US"/>
        </a:p>
      </dgm:t>
    </dgm:pt>
    <dgm:pt modelId="{CC7C3AE3-A0F4-AF4F-8C09-562962917790}" type="sibTrans" cxnId="{3E2186F0-A934-1645-BBB3-052067C35433}">
      <dgm:prSet/>
      <dgm:spPr/>
      <dgm:t>
        <a:bodyPr/>
        <a:lstStyle/>
        <a:p>
          <a:endParaRPr lang="en-US"/>
        </a:p>
      </dgm:t>
    </dgm:pt>
    <dgm:pt modelId="{92703CDA-4C94-3E4F-8B2E-F46E14AA2FF2}">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b="1" dirty="0"/>
            <a:t>Force</a:t>
          </a:r>
        </a:p>
      </dgm:t>
    </dgm:pt>
    <dgm:pt modelId="{3845B904-0561-0049-BF78-F2B06C3E47EB}" type="parTrans" cxnId="{760AA024-3DB7-C143-8D72-FD7B87140DA1}">
      <dgm:prSet/>
      <dgm:spPr/>
      <dgm:t>
        <a:bodyPr/>
        <a:lstStyle/>
        <a:p>
          <a:endParaRPr lang="en-US"/>
        </a:p>
      </dgm:t>
    </dgm:pt>
    <dgm:pt modelId="{D3DEC5FD-D4CB-FA46-840F-03D6974508A5}" type="sibTrans" cxnId="{760AA024-3DB7-C143-8D72-FD7B87140DA1}">
      <dgm:prSet/>
      <dgm:spPr/>
      <dgm:t>
        <a:bodyPr/>
        <a:lstStyle/>
        <a:p>
          <a:endParaRPr lang="en-US" dirty="0"/>
        </a:p>
      </dgm:t>
    </dgm:pt>
    <dgm:pt modelId="{3E83E951-8A57-1D42-8014-05C2744BFADF}">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b="1" dirty="0"/>
            <a:t>Solution</a:t>
          </a:r>
        </a:p>
      </dgm:t>
    </dgm:pt>
    <dgm:pt modelId="{E8BDF334-A533-D642-B8F1-19F376A08EF0}" type="parTrans" cxnId="{C4F332A0-6CEF-E14B-8390-0055B5111F86}">
      <dgm:prSet/>
      <dgm:spPr/>
      <dgm:t>
        <a:bodyPr/>
        <a:lstStyle/>
        <a:p>
          <a:endParaRPr lang="en-US"/>
        </a:p>
      </dgm:t>
    </dgm:pt>
    <dgm:pt modelId="{94C35535-57D7-204D-807F-6CAB93A5C3C4}" type="sibTrans" cxnId="{C4F332A0-6CEF-E14B-8390-0055B5111F86}">
      <dgm:prSet/>
      <dgm:spPr/>
      <dgm:t>
        <a:bodyPr/>
        <a:lstStyle/>
        <a:p>
          <a:endParaRPr lang="en-US"/>
        </a:p>
      </dgm:t>
    </dgm:pt>
    <dgm:pt modelId="{9FAA9E2D-612D-5A40-9D1A-46E213180B21}">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b="1" dirty="0"/>
            <a:t>Consequences</a:t>
          </a:r>
        </a:p>
      </dgm:t>
    </dgm:pt>
    <dgm:pt modelId="{7FC37BFE-5DE9-9C4E-AFD1-063DAFD22087}" type="parTrans" cxnId="{4B40FBE6-E7A5-7F44-A1D5-2E0332F4CC96}">
      <dgm:prSet/>
      <dgm:spPr/>
      <dgm:t>
        <a:bodyPr/>
        <a:lstStyle/>
        <a:p>
          <a:endParaRPr lang="en-US"/>
        </a:p>
      </dgm:t>
    </dgm:pt>
    <dgm:pt modelId="{8A2B82F5-4386-594E-A758-3DB06AF6FBDA}" type="sibTrans" cxnId="{4B40FBE6-E7A5-7F44-A1D5-2E0332F4CC96}">
      <dgm:prSet/>
      <dgm:spPr/>
      <dgm:t>
        <a:bodyPr/>
        <a:lstStyle/>
        <a:p>
          <a:endParaRPr lang="en-US"/>
        </a:p>
      </dgm:t>
    </dgm:pt>
    <dgm:pt modelId="{3CCEBE12-34B3-8D44-BF9F-71F65C0DC031}">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b="1" dirty="0"/>
            <a:t>Real-world known uses</a:t>
          </a:r>
        </a:p>
      </dgm:t>
    </dgm:pt>
    <dgm:pt modelId="{852BC08E-A301-9844-B60F-3025E9932631}" type="parTrans" cxnId="{8D0A6114-E5C6-1642-907C-9D2E0411982F}">
      <dgm:prSet/>
      <dgm:spPr/>
      <dgm:t>
        <a:bodyPr/>
        <a:lstStyle/>
        <a:p>
          <a:endParaRPr lang="en-US"/>
        </a:p>
      </dgm:t>
    </dgm:pt>
    <dgm:pt modelId="{2BE93E6D-7397-6746-B225-9702B72D7594}" type="sibTrans" cxnId="{8D0A6114-E5C6-1642-907C-9D2E0411982F}">
      <dgm:prSet/>
      <dgm:spPr/>
      <dgm:t>
        <a:bodyPr/>
        <a:lstStyle/>
        <a:p>
          <a:endParaRPr lang="en-US"/>
        </a:p>
      </dgm:t>
    </dgm:pt>
    <dgm:pt modelId="{489C5FA4-BB16-7F4D-B110-7977E47335B5}">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dirty="0"/>
            <a:t>Benefits</a:t>
          </a:r>
        </a:p>
      </dgm:t>
    </dgm:pt>
    <dgm:pt modelId="{ACCE4294-DD74-DC47-BF5F-559B814E72F3}" type="parTrans" cxnId="{6CEC512A-FD67-8048-80D2-2DDDCE19DAE4}">
      <dgm:prSet/>
      <dgm:spPr/>
      <dgm:t>
        <a:bodyPr/>
        <a:lstStyle/>
        <a:p>
          <a:endParaRPr lang="en-US"/>
        </a:p>
      </dgm:t>
    </dgm:pt>
    <dgm:pt modelId="{B89ABE40-F217-CB4D-A458-D2B9E0D7D852}" type="sibTrans" cxnId="{6CEC512A-FD67-8048-80D2-2DDDCE19DAE4}">
      <dgm:prSet/>
      <dgm:spPr/>
      <dgm:t>
        <a:bodyPr/>
        <a:lstStyle/>
        <a:p>
          <a:endParaRPr lang="en-US"/>
        </a:p>
      </dgm:t>
    </dgm:pt>
    <dgm:pt modelId="{D4F348A8-0BED-A347-A143-9BDFAD73A1FF}">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dirty="0"/>
            <a:t>Drawbacks</a:t>
          </a:r>
        </a:p>
      </dgm:t>
    </dgm:pt>
    <dgm:pt modelId="{4935866C-01D0-514D-B46F-459E4B1ACE7C}" type="parTrans" cxnId="{14136D20-10BE-6F42-8E3C-152B24CCE218}">
      <dgm:prSet/>
      <dgm:spPr/>
      <dgm:t>
        <a:bodyPr/>
        <a:lstStyle/>
        <a:p>
          <a:endParaRPr lang="en-US"/>
        </a:p>
      </dgm:t>
    </dgm:pt>
    <dgm:pt modelId="{A50DD61E-F023-7E42-B04B-DB3F0603EA17}" type="sibTrans" cxnId="{14136D20-10BE-6F42-8E3C-152B24CCE218}">
      <dgm:prSet/>
      <dgm:spPr/>
      <dgm:t>
        <a:bodyPr/>
        <a:lstStyle/>
        <a:p>
          <a:endParaRPr lang="en-US"/>
        </a:p>
      </dgm:t>
    </dgm:pt>
    <dgm:pt modelId="{29D6A3C1-F671-3943-9A95-B3CBF4CE5707}">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b="1" dirty="0"/>
            <a:t>Related patterns</a:t>
          </a:r>
        </a:p>
      </dgm:t>
    </dgm:pt>
    <dgm:pt modelId="{5DB6169A-EEA7-8A48-B219-4B8CC17AFE19}" type="parTrans" cxnId="{AD35476E-2AEE-CE42-A27D-6C6D95C867C4}">
      <dgm:prSet/>
      <dgm:spPr/>
      <dgm:t>
        <a:bodyPr/>
        <a:lstStyle/>
        <a:p>
          <a:endParaRPr lang="en-US"/>
        </a:p>
      </dgm:t>
    </dgm:pt>
    <dgm:pt modelId="{9101B7F7-6049-0A46-8839-24606113BCB2}" type="sibTrans" cxnId="{AD35476E-2AEE-CE42-A27D-6C6D95C867C4}">
      <dgm:prSet/>
      <dgm:spPr/>
      <dgm:t>
        <a:bodyPr/>
        <a:lstStyle/>
        <a:p>
          <a:endParaRPr lang="en-US"/>
        </a:p>
      </dgm:t>
    </dgm:pt>
    <dgm:pt modelId="{3EADF818-BD1D-B049-9499-E837ABC3F620}" type="pres">
      <dgm:prSet presAssocID="{3AFC22A0-EA30-2744-83DC-22EDEE9739FE}" presName="hierChild1" presStyleCnt="0">
        <dgm:presLayoutVars>
          <dgm:orgChart val="1"/>
          <dgm:chPref val="1"/>
          <dgm:dir/>
          <dgm:animOne val="branch"/>
          <dgm:animLvl val="lvl"/>
          <dgm:resizeHandles/>
        </dgm:presLayoutVars>
      </dgm:prSet>
      <dgm:spPr/>
    </dgm:pt>
    <dgm:pt modelId="{D6477084-FA43-4A40-8DD1-3D425BC18EA4}" type="pres">
      <dgm:prSet presAssocID="{153546E0-3490-054F-849C-4D8E7F40F9AC}" presName="hierRoot1" presStyleCnt="0">
        <dgm:presLayoutVars>
          <dgm:hierBranch val="init"/>
        </dgm:presLayoutVars>
      </dgm:prSet>
      <dgm:spPr/>
    </dgm:pt>
    <dgm:pt modelId="{81FD91E7-153F-E340-AFDA-227DAC33D025}" type="pres">
      <dgm:prSet presAssocID="{153546E0-3490-054F-849C-4D8E7F40F9AC}" presName="rootComposite1" presStyleCnt="0"/>
      <dgm:spPr/>
    </dgm:pt>
    <dgm:pt modelId="{DAF435B8-AC54-A04A-8555-5BB0F3161BCB}" type="pres">
      <dgm:prSet presAssocID="{153546E0-3490-054F-849C-4D8E7F40F9AC}" presName="rootText1" presStyleLbl="node0" presStyleIdx="0" presStyleCnt="1">
        <dgm:presLayoutVars>
          <dgm:chPref val="3"/>
        </dgm:presLayoutVars>
      </dgm:prSet>
      <dgm:spPr/>
    </dgm:pt>
    <dgm:pt modelId="{88ABABA2-3722-EC40-B021-7572C797B7EE}" type="pres">
      <dgm:prSet presAssocID="{153546E0-3490-054F-849C-4D8E7F40F9AC}" presName="rootConnector1" presStyleLbl="node1" presStyleIdx="0" presStyleCnt="0"/>
      <dgm:spPr/>
    </dgm:pt>
    <dgm:pt modelId="{23F6E1D9-2C0C-804A-B29E-0E4ED44BE5CE}" type="pres">
      <dgm:prSet presAssocID="{153546E0-3490-054F-849C-4D8E7F40F9AC}" presName="hierChild2" presStyleCnt="0"/>
      <dgm:spPr/>
    </dgm:pt>
    <dgm:pt modelId="{2EB48850-F88E-4446-A5F1-E491055A7AED}" type="pres">
      <dgm:prSet presAssocID="{827048D1-0C64-9E4A-977C-9A28CF006D20}" presName="Name64" presStyleLbl="parChTrans1D2" presStyleIdx="0" presStyleCnt="9"/>
      <dgm:spPr/>
    </dgm:pt>
    <dgm:pt modelId="{B22F6E30-8BE1-6846-A11D-72A994426CDE}" type="pres">
      <dgm:prSet presAssocID="{526E8368-2F9F-074A-8A1E-FF4998D0F1C4}" presName="hierRoot2" presStyleCnt="0">
        <dgm:presLayoutVars>
          <dgm:hierBranch val="init"/>
        </dgm:presLayoutVars>
      </dgm:prSet>
      <dgm:spPr/>
    </dgm:pt>
    <dgm:pt modelId="{DE30CE67-9FB4-6742-B5E3-A80D7BA2862C}" type="pres">
      <dgm:prSet presAssocID="{526E8368-2F9F-074A-8A1E-FF4998D0F1C4}" presName="rootComposite" presStyleCnt="0"/>
      <dgm:spPr/>
    </dgm:pt>
    <dgm:pt modelId="{693F533D-A577-C443-9BDD-EC20C54CF7CF}" type="pres">
      <dgm:prSet presAssocID="{526E8368-2F9F-074A-8A1E-FF4998D0F1C4}" presName="rootText" presStyleLbl="node2" presStyleIdx="0" presStyleCnt="9">
        <dgm:presLayoutVars>
          <dgm:chPref val="3"/>
        </dgm:presLayoutVars>
      </dgm:prSet>
      <dgm:spPr/>
    </dgm:pt>
    <dgm:pt modelId="{C900733E-715B-0D4B-9035-370EED05E2A6}" type="pres">
      <dgm:prSet presAssocID="{526E8368-2F9F-074A-8A1E-FF4998D0F1C4}" presName="rootConnector" presStyleLbl="node2" presStyleIdx="0" presStyleCnt="9"/>
      <dgm:spPr/>
    </dgm:pt>
    <dgm:pt modelId="{D07FFF6B-FDD2-C343-87B1-24188A0DF897}" type="pres">
      <dgm:prSet presAssocID="{526E8368-2F9F-074A-8A1E-FF4998D0F1C4}" presName="hierChild4" presStyleCnt="0"/>
      <dgm:spPr/>
    </dgm:pt>
    <dgm:pt modelId="{0DC65666-B14F-924E-BE18-244E4CB3C599}" type="pres">
      <dgm:prSet presAssocID="{526E8368-2F9F-074A-8A1E-FF4998D0F1C4}" presName="hierChild5" presStyleCnt="0"/>
      <dgm:spPr/>
    </dgm:pt>
    <dgm:pt modelId="{5025B89C-BFAC-1749-BA34-E9E89FC4E403}" type="pres">
      <dgm:prSet presAssocID="{9CC0B900-4B49-0A43-B54E-11AE06833C45}" presName="Name64" presStyleLbl="parChTrans1D2" presStyleIdx="1" presStyleCnt="9"/>
      <dgm:spPr/>
    </dgm:pt>
    <dgm:pt modelId="{85DF342A-4C72-DD4B-83E0-F392438250E6}" type="pres">
      <dgm:prSet presAssocID="{ABEBEA11-C82A-3342-8246-4713E46D067A}" presName="hierRoot2" presStyleCnt="0">
        <dgm:presLayoutVars>
          <dgm:hierBranch val="init"/>
        </dgm:presLayoutVars>
      </dgm:prSet>
      <dgm:spPr/>
    </dgm:pt>
    <dgm:pt modelId="{4BE5DCA1-D133-7C46-ABB1-0D171A537DAA}" type="pres">
      <dgm:prSet presAssocID="{ABEBEA11-C82A-3342-8246-4713E46D067A}" presName="rootComposite" presStyleCnt="0"/>
      <dgm:spPr/>
    </dgm:pt>
    <dgm:pt modelId="{04F0C9FB-1872-FD45-919D-CD509CC7ACD2}" type="pres">
      <dgm:prSet presAssocID="{ABEBEA11-C82A-3342-8246-4713E46D067A}" presName="rootText" presStyleLbl="node2" presStyleIdx="1" presStyleCnt="9">
        <dgm:presLayoutVars>
          <dgm:chPref val="3"/>
        </dgm:presLayoutVars>
      </dgm:prSet>
      <dgm:spPr/>
    </dgm:pt>
    <dgm:pt modelId="{4D714A61-ECC9-B449-937C-47DE61936903}" type="pres">
      <dgm:prSet presAssocID="{ABEBEA11-C82A-3342-8246-4713E46D067A}" presName="rootConnector" presStyleLbl="node2" presStyleIdx="1" presStyleCnt="9"/>
      <dgm:spPr/>
    </dgm:pt>
    <dgm:pt modelId="{5525697B-7922-DC40-84C1-EBAA141A3678}" type="pres">
      <dgm:prSet presAssocID="{ABEBEA11-C82A-3342-8246-4713E46D067A}" presName="hierChild4" presStyleCnt="0"/>
      <dgm:spPr/>
    </dgm:pt>
    <dgm:pt modelId="{D11EEA38-CB94-B649-A521-E829724500A4}" type="pres">
      <dgm:prSet presAssocID="{ABEBEA11-C82A-3342-8246-4713E46D067A}" presName="hierChild5" presStyleCnt="0"/>
      <dgm:spPr/>
    </dgm:pt>
    <dgm:pt modelId="{91A6EDE1-DEC0-964A-9560-6EF604D22C5C}" type="pres">
      <dgm:prSet presAssocID="{EE9CBBF9-B25D-144C-B565-3B6AF4D70FB2}" presName="Name64" presStyleLbl="parChTrans1D2" presStyleIdx="2" presStyleCnt="9"/>
      <dgm:spPr/>
    </dgm:pt>
    <dgm:pt modelId="{FA7542C5-FB48-0D4C-9912-6E21FF376F18}" type="pres">
      <dgm:prSet presAssocID="{7A0049F3-FA04-6C4B-B33F-043E7A980B20}" presName="hierRoot2" presStyleCnt="0">
        <dgm:presLayoutVars>
          <dgm:hierBranch val="init"/>
        </dgm:presLayoutVars>
      </dgm:prSet>
      <dgm:spPr/>
    </dgm:pt>
    <dgm:pt modelId="{915724A2-BA3A-F64D-87ED-E60C5A399B9F}" type="pres">
      <dgm:prSet presAssocID="{7A0049F3-FA04-6C4B-B33F-043E7A980B20}" presName="rootComposite" presStyleCnt="0"/>
      <dgm:spPr/>
    </dgm:pt>
    <dgm:pt modelId="{6D78F15A-B86A-5D47-9B8E-74E5AABA5DEE}" type="pres">
      <dgm:prSet presAssocID="{7A0049F3-FA04-6C4B-B33F-043E7A980B20}" presName="rootText" presStyleLbl="node2" presStyleIdx="2" presStyleCnt="9">
        <dgm:presLayoutVars>
          <dgm:chPref val="3"/>
        </dgm:presLayoutVars>
      </dgm:prSet>
      <dgm:spPr/>
    </dgm:pt>
    <dgm:pt modelId="{4750112A-3894-5D41-A379-CEBF565E64F6}" type="pres">
      <dgm:prSet presAssocID="{7A0049F3-FA04-6C4B-B33F-043E7A980B20}" presName="rootConnector" presStyleLbl="node2" presStyleIdx="2" presStyleCnt="9"/>
      <dgm:spPr/>
    </dgm:pt>
    <dgm:pt modelId="{EE8B2F2C-55F3-4542-A9F5-A482B4146717}" type="pres">
      <dgm:prSet presAssocID="{7A0049F3-FA04-6C4B-B33F-043E7A980B20}" presName="hierChild4" presStyleCnt="0"/>
      <dgm:spPr/>
    </dgm:pt>
    <dgm:pt modelId="{1FE5A672-CE0F-0C4E-ACBB-FA7F3E2707B8}" type="pres">
      <dgm:prSet presAssocID="{7A0049F3-FA04-6C4B-B33F-043E7A980B20}" presName="hierChild5" presStyleCnt="0"/>
      <dgm:spPr/>
    </dgm:pt>
    <dgm:pt modelId="{699F8DD7-7177-2E45-833E-F4DBA93E05F1}" type="pres">
      <dgm:prSet presAssocID="{FF949A33-2418-CA45-B875-8755F5339D01}" presName="Name64" presStyleLbl="parChTrans1D2" presStyleIdx="3" presStyleCnt="9"/>
      <dgm:spPr/>
    </dgm:pt>
    <dgm:pt modelId="{75963F74-4672-134E-9F2C-DB06C6A5A06F}" type="pres">
      <dgm:prSet presAssocID="{D3F3420D-5D24-664E-8E66-5517D176FB1D}" presName="hierRoot2" presStyleCnt="0">
        <dgm:presLayoutVars>
          <dgm:hierBranch val="init"/>
        </dgm:presLayoutVars>
      </dgm:prSet>
      <dgm:spPr/>
    </dgm:pt>
    <dgm:pt modelId="{E38C26ED-EEEC-F44C-8DCF-4AAC0D8CCBC7}" type="pres">
      <dgm:prSet presAssocID="{D3F3420D-5D24-664E-8E66-5517D176FB1D}" presName="rootComposite" presStyleCnt="0"/>
      <dgm:spPr/>
    </dgm:pt>
    <dgm:pt modelId="{52359433-2B0C-624E-8316-58A884DF6397}" type="pres">
      <dgm:prSet presAssocID="{D3F3420D-5D24-664E-8E66-5517D176FB1D}" presName="rootText" presStyleLbl="node2" presStyleIdx="3" presStyleCnt="9">
        <dgm:presLayoutVars>
          <dgm:chPref val="3"/>
        </dgm:presLayoutVars>
      </dgm:prSet>
      <dgm:spPr/>
    </dgm:pt>
    <dgm:pt modelId="{02EA0B59-0086-E84B-8E64-ED4BC9D03C03}" type="pres">
      <dgm:prSet presAssocID="{D3F3420D-5D24-664E-8E66-5517D176FB1D}" presName="rootConnector" presStyleLbl="node2" presStyleIdx="3" presStyleCnt="9"/>
      <dgm:spPr/>
    </dgm:pt>
    <dgm:pt modelId="{CC113A83-E54F-9A4B-BBD6-9D46E4A95E48}" type="pres">
      <dgm:prSet presAssocID="{D3F3420D-5D24-664E-8E66-5517D176FB1D}" presName="hierChild4" presStyleCnt="0"/>
      <dgm:spPr/>
    </dgm:pt>
    <dgm:pt modelId="{F15A4E55-44BD-1646-B4AA-725836315AA0}" type="pres">
      <dgm:prSet presAssocID="{D3F3420D-5D24-664E-8E66-5517D176FB1D}" presName="hierChild5" presStyleCnt="0"/>
      <dgm:spPr/>
    </dgm:pt>
    <dgm:pt modelId="{1B76CE1D-1986-3C42-8928-376342AF5685}" type="pres">
      <dgm:prSet presAssocID="{3845B904-0561-0049-BF78-F2B06C3E47EB}" presName="Name64" presStyleLbl="parChTrans1D2" presStyleIdx="4" presStyleCnt="9"/>
      <dgm:spPr/>
    </dgm:pt>
    <dgm:pt modelId="{812A18E4-4F7A-FA48-8905-936ADBEB4B0A}" type="pres">
      <dgm:prSet presAssocID="{92703CDA-4C94-3E4F-8B2E-F46E14AA2FF2}" presName="hierRoot2" presStyleCnt="0">
        <dgm:presLayoutVars>
          <dgm:hierBranch val="init"/>
        </dgm:presLayoutVars>
      </dgm:prSet>
      <dgm:spPr/>
    </dgm:pt>
    <dgm:pt modelId="{4129D7E6-A527-7242-BAD0-BBCF3EE4D5CE}" type="pres">
      <dgm:prSet presAssocID="{92703CDA-4C94-3E4F-8B2E-F46E14AA2FF2}" presName="rootComposite" presStyleCnt="0"/>
      <dgm:spPr/>
    </dgm:pt>
    <dgm:pt modelId="{F0A59A47-9F2A-4346-96DA-3115F6E50019}" type="pres">
      <dgm:prSet presAssocID="{92703CDA-4C94-3E4F-8B2E-F46E14AA2FF2}" presName="rootText" presStyleLbl="node2" presStyleIdx="4" presStyleCnt="9">
        <dgm:presLayoutVars>
          <dgm:chPref val="3"/>
        </dgm:presLayoutVars>
      </dgm:prSet>
      <dgm:spPr/>
    </dgm:pt>
    <dgm:pt modelId="{3302CFCE-7FF5-5844-9AC6-B5119110B97B}" type="pres">
      <dgm:prSet presAssocID="{92703CDA-4C94-3E4F-8B2E-F46E14AA2FF2}" presName="rootConnector" presStyleLbl="node2" presStyleIdx="4" presStyleCnt="9"/>
      <dgm:spPr/>
    </dgm:pt>
    <dgm:pt modelId="{29C93E5A-9E1E-5344-BC28-49BCD0B33994}" type="pres">
      <dgm:prSet presAssocID="{92703CDA-4C94-3E4F-8B2E-F46E14AA2FF2}" presName="hierChild4" presStyleCnt="0"/>
      <dgm:spPr/>
    </dgm:pt>
    <dgm:pt modelId="{F857A609-1AA2-9A42-8680-C5B24BB720B2}" type="pres">
      <dgm:prSet presAssocID="{92703CDA-4C94-3E4F-8B2E-F46E14AA2FF2}" presName="hierChild5" presStyleCnt="0"/>
      <dgm:spPr/>
    </dgm:pt>
    <dgm:pt modelId="{A887A7AC-EDAC-2F46-93F7-155DA1233AD6}" type="pres">
      <dgm:prSet presAssocID="{E8BDF334-A533-D642-B8F1-19F376A08EF0}" presName="Name64" presStyleLbl="parChTrans1D2" presStyleIdx="5" presStyleCnt="9"/>
      <dgm:spPr/>
    </dgm:pt>
    <dgm:pt modelId="{94A7E8BA-FCE3-984A-8787-7CF1989BB45E}" type="pres">
      <dgm:prSet presAssocID="{3E83E951-8A57-1D42-8014-05C2744BFADF}" presName="hierRoot2" presStyleCnt="0">
        <dgm:presLayoutVars>
          <dgm:hierBranch val="init"/>
        </dgm:presLayoutVars>
      </dgm:prSet>
      <dgm:spPr/>
    </dgm:pt>
    <dgm:pt modelId="{39BC0B8C-E0C6-994E-A60E-4F03027DDC35}" type="pres">
      <dgm:prSet presAssocID="{3E83E951-8A57-1D42-8014-05C2744BFADF}" presName="rootComposite" presStyleCnt="0"/>
      <dgm:spPr/>
    </dgm:pt>
    <dgm:pt modelId="{B588A0C4-2648-064E-919C-A29258937C9D}" type="pres">
      <dgm:prSet presAssocID="{3E83E951-8A57-1D42-8014-05C2744BFADF}" presName="rootText" presStyleLbl="node2" presStyleIdx="5" presStyleCnt="9">
        <dgm:presLayoutVars>
          <dgm:chPref val="3"/>
        </dgm:presLayoutVars>
      </dgm:prSet>
      <dgm:spPr/>
    </dgm:pt>
    <dgm:pt modelId="{01609304-2552-ED45-9596-EF54BE26DD7E}" type="pres">
      <dgm:prSet presAssocID="{3E83E951-8A57-1D42-8014-05C2744BFADF}" presName="rootConnector" presStyleLbl="node2" presStyleIdx="5" presStyleCnt="9"/>
      <dgm:spPr/>
    </dgm:pt>
    <dgm:pt modelId="{8CA5E661-878D-3140-9EBD-069BF972977A}" type="pres">
      <dgm:prSet presAssocID="{3E83E951-8A57-1D42-8014-05C2744BFADF}" presName="hierChild4" presStyleCnt="0"/>
      <dgm:spPr/>
    </dgm:pt>
    <dgm:pt modelId="{D81923B1-B2C5-5647-B814-010A143D8B9B}" type="pres">
      <dgm:prSet presAssocID="{3E83E951-8A57-1D42-8014-05C2744BFADF}" presName="hierChild5" presStyleCnt="0"/>
      <dgm:spPr/>
    </dgm:pt>
    <dgm:pt modelId="{D318C644-F6F3-4C4E-B8D5-EB3E2BC6AED7}" type="pres">
      <dgm:prSet presAssocID="{7FC37BFE-5DE9-9C4E-AFD1-063DAFD22087}" presName="Name64" presStyleLbl="parChTrans1D2" presStyleIdx="6" presStyleCnt="9"/>
      <dgm:spPr/>
    </dgm:pt>
    <dgm:pt modelId="{9B691CDD-0DC4-4149-A7AF-B9F41961FED2}" type="pres">
      <dgm:prSet presAssocID="{9FAA9E2D-612D-5A40-9D1A-46E213180B21}" presName="hierRoot2" presStyleCnt="0">
        <dgm:presLayoutVars>
          <dgm:hierBranch val="init"/>
        </dgm:presLayoutVars>
      </dgm:prSet>
      <dgm:spPr/>
    </dgm:pt>
    <dgm:pt modelId="{4A7A8E3C-8759-2344-8F8A-18637CCBD1EB}" type="pres">
      <dgm:prSet presAssocID="{9FAA9E2D-612D-5A40-9D1A-46E213180B21}" presName="rootComposite" presStyleCnt="0"/>
      <dgm:spPr/>
    </dgm:pt>
    <dgm:pt modelId="{79CA8CBE-EF24-5548-9ED9-11684E28E9E9}" type="pres">
      <dgm:prSet presAssocID="{9FAA9E2D-612D-5A40-9D1A-46E213180B21}" presName="rootText" presStyleLbl="node2" presStyleIdx="6" presStyleCnt="9">
        <dgm:presLayoutVars>
          <dgm:chPref val="3"/>
        </dgm:presLayoutVars>
      </dgm:prSet>
      <dgm:spPr/>
    </dgm:pt>
    <dgm:pt modelId="{2541EF95-CD7D-A84E-B74C-0EE687A59494}" type="pres">
      <dgm:prSet presAssocID="{9FAA9E2D-612D-5A40-9D1A-46E213180B21}" presName="rootConnector" presStyleLbl="node2" presStyleIdx="6" presStyleCnt="9"/>
      <dgm:spPr/>
    </dgm:pt>
    <dgm:pt modelId="{18946F9F-AFDF-5D4E-A983-159E614A33A1}" type="pres">
      <dgm:prSet presAssocID="{9FAA9E2D-612D-5A40-9D1A-46E213180B21}" presName="hierChild4" presStyleCnt="0"/>
      <dgm:spPr/>
    </dgm:pt>
    <dgm:pt modelId="{F6BD34C8-4476-0849-8E73-FD62361461B9}" type="pres">
      <dgm:prSet presAssocID="{ACCE4294-DD74-DC47-BF5F-559B814E72F3}" presName="Name64" presStyleLbl="parChTrans1D3" presStyleIdx="0" presStyleCnt="2"/>
      <dgm:spPr/>
    </dgm:pt>
    <dgm:pt modelId="{925E7833-FB24-3A44-A4DD-0D72A3FA5B59}" type="pres">
      <dgm:prSet presAssocID="{489C5FA4-BB16-7F4D-B110-7977E47335B5}" presName="hierRoot2" presStyleCnt="0">
        <dgm:presLayoutVars>
          <dgm:hierBranch val="init"/>
        </dgm:presLayoutVars>
      </dgm:prSet>
      <dgm:spPr/>
    </dgm:pt>
    <dgm:pt modelId="{3E4AF3C3-833D-7947-86F1-689679F6A481}" type="pres">
      <dgm:prSet presAssocID="{489C5FA4-BB16-7F4D-B110-7977E47335B5}" presName="rootComposite" presStyleCnt="0"/>
      <dgm:spPr/>
    </dgm:pt>
    <dgm:pt modelId="{F0490598-B026-E649-861F-438716F1D831}" type="pres">
      <dgm:prSet presAssocID="{489C5FA4-BB16-7F4D-B110-7977E47335B5}" presName="rootText" presStyleLbl="node3" presStyleIdx="0" presStyleCnt="2">
        <dgm:presLayoutVars>
          <dgm:chPref val="3"/>
        </dgm:presLayoutVars>
      </dgm:prSet>
      <dgm:spPr/>
    </dgm:pt>
    <dgm:pt modelId="{1A50727A-1A53-084D-A788-A981E4ADFDA6}" type="pres">
      <dgm:prSet presAssocID="{489C5FA4-BB16-7F4D-B110-7977E47335B5}" presName="rootConnector" presStyleLbl="node3" presStyleIdx="0" presStyleCnt="2"/>
      <dgm:spPr/>
    </dgm:pt>
    <dgm:pt modelId="{994AF5E2-7750-3146-A457-B08E5314B434}" type="pres">
      <dgm:prSet presAssocID="{489C5FA4-BB16-7F4D-B110-7977E47335B5}" presName="hierChild4" presStyleCnt="0"/>
      <dgm:spPr/>
    </dgm:pt>
    <dgm:pt modelId="{EABC90C7-D7AE-A243-ADD7-A6BC906BAF03}" type="pres">
      <dgm:prSet presAssocID="{489C5FA4-BB16-7F4D-B110-7977E47335B5}" presName="hierChild5" presStyleCnt="0"/>
      <dgm:spPr/>
    </dgm:pt>
    <dgm:pt modelId="{E70A53D6-C946-F24F-837C-9831902AEC17}" type="pres">
      <dgm:prSet presAssocID="{4935866C-01D0-514D-B46F-459E4B1ACE7C}" presName="Name64" presStyleLbl="parChTrans1D3" presStyleIdx="1" presStyleCnt="2"/>
      <dgm:spPr/>
    </dgm:pt>
    <dgm:pt modelId="{20BE7BE1-990B-A245-8BDC-DA82752858D6}" type="pres">
      <dgm:prSet presAssocID="{D4F348A8-0BED-A347-A143-9BDFAD73A1FF}" presName="hierRoot2" presStyleCnt="0">
        <dgm:presLayoutVars>
          <dgm:hierBranch val="init"/>
        </dgm:presLayoutVars>
      </dgm:prSet>
      <dgm:spPr/>
    </dgm:pt>
    <dgm:pt modelId="{2C7652FB-A46A-644A-8B76-09B8DEC84CBE}" type="pres">
      <dgm:prSet presAssocID="{D4F348A8-0BED-A347-A143-9BDFAD73A1FF}" presName="rootComposite" presStyleCnt="0"/>
      <dgm:spPr/>
    </dgm:pt>
    <dgm:pt modelId="{B13F2836-7C6D-BE43-9201-7E32A5B1A68B}" type="pres">
      <dgm:prSet presAssocID="{D4F348A8-0BED-A347-A143-9BDFAD73A1FF}" presName="rootText" presStyleLbl="node3" presStyleIdx="1" presStyleCnt="2">
        <dgm:presLayoutVars>
          <dgm:chPref val="3"/>
        </dgm:presLayoutVars>
      </dgm:prSet>
      <dgm:spPr/>
    </dgm:pt>
    <dgm:pt modelId="{759B3E6D-9356-DB4C-B128-1EE633A144C3}" type="pres">
      <dgm:prSet presAssocID="{D4F348A8-0BED-A347-A143-9BDFAD73A1FF}" presName="rootConnector" presStyleLbl="node3" presStyleIdx="1" presStyleCnt="2"/>
      <dgm:spPr/>
    </dgm:pt>
    <dgm:pt modelId="{43047578-E0EF-B74B-8967-7F088BDF4149}" type="pres">
      <dgm:prSet presAssocID="{D4F348A8-0BED-A347-A143-9BDFAD73A1FF}" presName="hierChild4" presStyleCnt="0"/>
      <dgm:spPr/>
    </dgm:pt>
    <dgm:pt modelId="{2A2896E8-155D-7A46-B449-9F240A2006C9}" type="pres">
      <dgm:prSet presAssocID="{D4F348A8-0BED-A347-A143-9BDFAD73A1FF}" presName="hierChild5" presStyleCnt="0"/>
      <dgm:spPr/>
    </dgm:pt>
    <dgm:pt modelId="{7A86203B-C882-EE49-9118-6CA8003ECB36}" type="pres">
      <dgm:prSet presAssocID="{9FAA9E2D-612D-5A40-9D1A-46E213180B21}" presName="hierChild5" presStyleCnt="0"/>
      <dgm:spPr/>
    </dgm:pt>
    <dgm:pt modelId="{46416D42-0884-D447-B39A-6897E67A389B}" type="pres">
      <dgm:prSet presAssocID="{5DB6169A-EEA7-8A48-B219-4B8CC17AFE19}" presName="Name64" presStyleLbl="parChTrans1D2" presStyleIdx="7" presStyleCnt="9"/>
      <dgm:spPr/>
    </dgm:pt>
    <dgm:pt modelId="{36E9365D-187B-B444-8ADE-2AD1C4C6D7A4}" type="pres">
      <dgm:prSet presAssocID="{29D6A3C1-F671-3943-9A95-B3CBF4CE5707}" presName="hierRoot2" presStyleCnt="0">
        <dgm:presLayoutVars>
          <dgm:hierBranch val="init"/>
        </dgm:presLayoutVars>
      </dgm:prSet>
      <dgm:spPr/>
    </dgm:pt>
    <dgm:pt modelId="{FAF95924-8021-B14B-9342-2FB5364B96D9}" type="pres">
      <dgm:prSet presAssocID="{29D6A3C1-F671-3943-9A95-B3CBF4CE5707}" presName="rootComposite" presStyleCnt="0"/>
      <dgm:spPr/>
    </dgm:pt>
    <dgm:pt modelId="{79ED6464-2B13-C24F-836C-30FBBA91E97E}" type="pres">
      <dgm:prSet presAssocID="{29D6A3C1-F671-3943-9A95-B3CBF4CE5707}" presName="rootText" presStyleLbl="node2" presStyleIdx="7" presStyleCnt="9">
        <dgm:presLayoutVars>
          <dgm:chPref val="3"/>
        </dgm:presLayoutVars>
      </dgm:prSet>
      <dgm:spPr/>
    </dgm:pt>
    <dgm:pt modelId="{DBB657D1-BAE0-1A48-A375-8A7BE01C9A81}" type="pres">
      <dgm:prSet presAssocID="{29D6A3C1-F671-3943-9A95-B3CBF4CE5707}" presName="rootConnector" presStyleLbl="node2" presStyleIdx="7" presStyleCnt="9"/>
      <dgm:spPr/>
    </dgm:pt>
    <dgm:pt modelId="{9A5DB202-F7FC-6F4B-AD75-E30B225FFA21}" type="pres">
      <dgm:prSet presAssocID="{29D6A3C1-F671-3943-9A95-B3CBF4CE5707}" presName="hierChild4" presStyleCnt="0"/>
      <dgm:spPr/>
    </dgm:pt>
    <dgm:pt modelId="{3CC62885-BC88-9442-971A-28B93EDAB1FB}" type="pres">
      <dgm:prSet presAssocID="{29D6A3C1-F671-3943-9A95-B3CBF4CE5707}" presName="hierChild5" presStyleCnt="0"/>
      <dgm:spPr/>
    </dgm:pt>
    <dgm:pt modelId="{18645229-794C-004D-A1C3-80B20FE346D6}" type="pres">
      <dgm:prSet presAssocID="{852BC08E-A301-9844-B60F-3025E9932631}" presName="Name64" presStyleLbl="parChTrans1D2" presStyleIdx="8" presStyleCnt="9"/>
      <dgm:spPr/>
    </dgm:pt>
    <dgm:pt modelId="{72B6B93B-CAF4-7F40-8D36-3B630C935673}" type="pres">
      <dgm:prSet presAssocID="{3CCEBE12-34B3-8D44-BF9F-71F65C0DC031}" presName="hierRoot2" presStyleCnt="0">
        <dgm:presLayoutVars>
          <dgm:hierBranch val="init"/>
        </dgm:presLayoutVars>
      </dgm:prSet>
      <dgm:spPr/>
    </dgm:pt>
    <dgm:pt modelId="{6297D8A5-9D8F-EF4A-9460-3EBA6A5CB15A}" type="pres">
      <dgm:prSet presAssocID="{3CCEBE12-34B3-8D44-BF9F-71F65C0DC031}" presName="rootComposite" presStyleCnt="0"/>
      <dgm:spPr/>
    </dgm:pt>
    <dgm:pt modelId="{70977390-730E-F949-940A-2D0B59380857}" type="pres">
      <dgm:prSet presAssocID="{3CCEBE12-34B3-8D44-BF9F-71F65C0DC031}" presName="rootText" presStyleLbl="node2" presStyleIdx="8" presStyleCnt="9">
        <dgm:presLayoutVars>
          <dgm:chPref val="3"/>
        </dgm:presLayoutVars>
      </dgm:prSet>
      <dgm:spPr/>
    </dgm:pt>
    <dgm:pt modelId="{4DB3980C-0255-4849-9D19-CBED43BF9F43}" type="pres">
      <dgm:prSet presAssocID="{3CCEBE12-34B3-8D44-BF9F-71F65C0DC031}" presName="rootConnector" presStyleLbl="node2" presStyleIdx="8" presStyleCnt="9"/>
      <dgm:spPr/>
    </dgm:pt>
    <dgm:pt modelId="{FA6E732F-D039-C84B-B901-BD044096C9C2}" type="pres">
      <dgm:prSet presAssocID="{3CCEBE12-34B3-8D44-BF9F-71F65C0DC031}" presName="hierChild4" presStyleCnt="0"/>
      <dgm:spPr/>
    </dgm:pt>
    <dgm:pt modelId="{A72B18A0-1ABA-DE45-BFD6-16A699BBEE0A}" type="pres">
      <dgm:prSet presAssocID="{3CCEBE12-34B3-8D44-BF9F-71F65C0DC031}" presName="hierChild5" presStyleCnt="0"/>
      <dgm:spPr/>
    </dgm:pt>
    <dgm:pt modelId="{A19E0454-B00A-1C49-80CC-A8174950C984}" type="pres">
      <dgm:prSet presAssocID="{153546E0-3490-054F-849C-4D8E7F40F9AC}" presName="hierChild3" presStyleCnt="0"/>
      <dgm:spPr/>
    </dgm:pt>
  </dgm:ptLst>
  <dgm:cxnLst>
    <dgm:cxn modelId="{D41E1502-D77F-6040-B926-8B5F698387BC}" type="presOf" srcId="{D3F3420D-5D24-664E-8E66-5517D176FB1D}" destId="{02EA0B59-0086-E84B-8E64-ED4BC9D03C03}" srcOrd="1" destOrd="0" presId="urn:microsoft.com/office/officeart/2009/3/layout/HorizontalOrganizationChart"/>
    <dgm:cxn modelId="{1FF39E0E-B862-7B42-AD7E-22006F8ABBF9}" type="presOf" srcId="{7FC37BFE-5DE9-9C4E-AFD1-063DAFD22087}" destId="{D318C644-F6F3-4C4E-B8D5-EB3E2BC6AED7}" srcOrd="0" destOrd="0" presId="urn:microsoft.com/office/officeart/2009/3/layout/HorizontalOrganizationChart"/>
    <dgm:cxn modelId="{2251F212-507C-4B4D-B3B8-DE79877EC58A}" type="presOf" srcId="{827048D1-0C64-9E4A-977C-9A28CF006D20}" destId="{2EB48850-F88E-4446-A5F1-E491055A7AED}" srcOrd="0" destOrd="0" presId="urn:microsoft.com/office/officeart/2009/3/layout/HorizontalOrganizationChart"/>
    <dgm:cxn modelId="{8D0A6114-E5C6-1642-907C-9D2E0411982F}" srcId="{153546E0-3490-054F-849C-4D8E7F40F9AC}" destId="{3CCEBE12-34B3-8D44-BF9F-71F65C0DC031}" srcOrd="8" destOrd="0" parTransId="{852BC08E-A301-9844-B60F-3025E9932631}" sibTransId="{2BE93E6D-7397-6746-B225-9702B72D7594}"/>
    <dgm:cxn modelId="{14136D20-10BE-6F42-8E3C-152B24CCE218}" srcId="{9FAA9E2D-612D-5A40-9D1A-46E213180B21}" destId="{D4F348A8-0BED-A347-A143-9BDFAD73A1FF}" srcOrd="1" destOrd="0" parTransId="{4935866C-01D0-514D-B46F-459E4B1ACE7C}" sibTransId="{A50DD61E-F023-7E42-B04B-DB3F0603EA17}"/>
    <dgm:cxn modelId="{760AA024-3DB7-C143-8D72-FD7B87140DA1}" srcId="{153546E0-3490-054F-849C-4D8E7F40F9AC}" destId="{92703CDA-4C94-3E4F-8B2E-F46E14AA2FF2}" srcOrd="4" destOrd="0" parTransId="{3845B904-0561-0049-BF78-F2B06C3E47EB}" sibTransId="{D3DEC5FD-D4CB-FA46-840F-03D6974508A5}"/>
    <dgm:cxn modelId="{A8EC2F27-6BC7-A34A-B0D5-AE60457C74C5}" type="presOf" srcId="{3AFC22A0-EA30-2744-83DC-22EDEE9739FE}" destId="{3EADF818-BD1D-B049-9499-E837ABC3F620}" srcOrd="0" destOrd="0" presId="urn:microsoft.com/office/officeart/2009/3/layout/HorizontalOrganizationChart"/>
    <dgm:cxn modelId="{6CEC512A-FD67-8048-80D2-2DDDCE19DAE4}" srcId="{9FAA9E2D-612D-5A40-9D1A-46E213180B21}" destId="{489C5FA4-BB16-7F4D-B110-7977E47335B5}" srcOrd="0" destOrd="0" parTransId="{ACCE4294-DD74-DC47-BF5F-559B814E72F3}" sibTransId="{B89ABE40-F217-CB4D-A458-D2B9E0D7D852}"/>
    <dgm:cxn modelId="{D69C092D-821B-2543-919F-431E37F9724D}" srcId="{3AFC22A0-EA30-2744-83DC-22EDEE9739FE}" destId="{153546E0-3490-054F-849C-4D8E7F40F9AC}" srcOrd="0" destOrd="0" parTransId="{852264B5-88B5-E646-84CD-F4A5338E4B98}" sibTransId="{23536B86-35C5-1345-B51E-5840F1DB093C}"/>
    <dgm:cxn modelId="{2603E82F-0DFE-7343-B19D-4BC3EEBAF4B3}" type="presOf" srcId="{D3F3420D-5D24-664E-8E66-5517D176FB1D}" destId="{52359433-2B0C-624E-8316-58A884DF6397}" srcOrd="0" destOrd="0" presId="urn:microsoft.com/office/officeart/2009/3/layout/HorizontalOrganizationChart"/>
    <dgm:cxn modelId="{E75D0A30-4063-6344-8713-0971E4BC5A9B}" type="presOf" srcId="{526E8368-2F9F-074A-8A1E-FF4998D0F1C4}" destId="{693F533D-A577-C443-9BDD-EC20C54CF7CF}" srcOrd="0" destOrd="0" presId="urn:microsoft.com/office/officeart/2009/3/layout/HorizontalOrganizationChart"/>
    <dgm:cxn modelId="{3B5B9534-31D7-984E-B4F5-607A99BB984F}" type="presOf" srcId="{D4F348A8-0BED-A347-A143-9BDFAD73A1FF}" destId="{B13F2836-7C6D-BE43-9201-7E32A5B1A68B}" srcOrd="0" destOrd="0" presId="urn:microsoft.com/office/officeart/2009/3/layout/HorizontalOrganizationChart"/>
    <dgm:cxn modelId="{F1D32F36-C3F9-5642-9DA9-A87C3A1CE845}" type="presOf" srcId="{29D6A3C1-F671-3943-9A95-B3CBF4CE5707}" destId="{79ED6464-2B13-C24F-836C-30FBBA91E97E}" srcOrd="0" destOrd="0" presId="urn:microsoft.com/office/officeart/2009/3/layout/HorizontalOrganizationChart"/>
    <dgm:cxn modelId="{DFB5303F-C361-4A4C-BC8F-CBF16F4BDCCB}" type="presOf" srcId="{852BC08E-A301-9844-B60F-3025E9932631}" destId="{18645229-794C-004D-A1C3-80B20FE346D6}" srcOrd="0" destOrd="0" presId="urn:microsoft.com/office/officeart/2009/3/layout/HorizontalOrganizationChart"/>
    <dgm:cxn modelId="{89862144-CEDC-1344-A586-B4FC9B7FEB19}" type="presOf" srcId="{526E8368-2F9F-074A-8A1E-FF4998D0F1C4}" destId="{C900733E-715B-0D4B-9035-370EED05E2A6}" srcOrd="1" destOrd="0" presId="urn:microsoft.com/office/officeart/2009/3/layout/HorizontalOrganizationChart"/>
    <dgm:cxn modelId="{3B6F4A47-1C12-CF4D-A6A8-FC6B3EF23E7E}" type="presOf" srcId="{3CCEBE12-34B3-8D44-BF9F-71F65C0DC031}" destId="{4DB3980C-0255-4849-9D19-CBED43BF9F43}" srcOrd="1" destOrd="0" presId="urn:microsoft.com/office/officeart/2009/3/layout/HorizontalOrganizationChart"/>
    <dgm:cxn modelId="{741A7049-64E2-7A4A-BDBC-D4031A009C95}" type="presOf" srcId="{7A0049F3-FA04-6C4B-B33F-043E7A980B20}" destId="{4750112A-3894-5D41-A379-CEBF565E64F6}" srcOrd="1" destOrd="0" presId="urn:microsoft.com/office/officeart/2009/3/layout/HorizontalOrganizationChart"/>
    <dgm:cxn modelId="{E8DBC64A-A8C4-7040-A405-2F1069DD3B8B}" type="presOf" srcId="{3E83E951-8A57-1D42-8014-05C2744BFADF}" destId="{B588A0C4-2648-064E-919C-A29258937C9D}" srcOrd="0" destOrd="0" presId="urn:microsoft.com/office/officeart/2009/3/layout/HorizontalOrganizationChart"/>
    <dgm:cxn modelId="{E0518857-B43A-FF43-A9CA-C0DEB3787E31}" type="presOf" srcId="{3845B904-0561-0049-BF78-F2B06C3E47EB}" destId="{1B76CE1D-1986-3C42-8928-376342AF5685}" srcOrd="0" destOrd="0" presId="urn:microsoft.com/office/officeart/2009/3/layout/HorizontalOrganizationChart"/>
    <dgm:cxn modelId="{6E48A758-F987-6A40-8347-7CEDE5F02DD8}" type="presOf" srcId="{3CCEBE12-34B3-8D44-BF9F-71F65C0DC031}" destId="{70977390-730E-F949-940A-2D0B59380857}" srcOrd="0" destOrd="0" presId="urn:microsoft.com/office/officeart/2009/3/layout/HorizontalOrganizationChart"/>
    <dgm:cxn modelId="{63594D5D-8124-A34C-A3B5-56FF5886BF2B}" type="presOf" srcId="{EE9CBBF9-B25D-144C-B565-3B6AF4D70FB2}" destId="{91A6EDE1-DEC0-964A-9560-6EF604D22C5C}" srcOrd="0" destOrd="0" presId="urn:microsoft.com/office/officeart/2009/3/layout/HorizontalOrganizationChart"/>
    <dgm:cxn modelId="{26C0A46A-0653-FF4A-B4A4-8071F6132356}" type="presOf" srcId="{153546E0-3490-054F-849C-4D8E7F40F9AC}" destId="{88ABABA2-3722-EC40-B021-7572C797B7EE}" srcOrd="1" destOrd="0" presId="urn:microsoft.com/office/officeart/2009/3/layout/HorizontalOrganizationChart"/>
    <dgm:cxn modelId="{AD35476E-2AEE-CE42-A27D-6C6D95C867C4}" srcId="{153546E0-3490-054F-849C-4D8E7F40F9AC}" destId="{29D6A3C1-F671-3943-9A95-B3CBF4CE5707}" srcOrd="7" destOrd="0" parTransId="{5DB6169A-EEA7-8A48-B219-4B8CC17AFE19}" sibTransId="{9101B7F7-6049-0A46-8839-24606113BCB2}"/>
    <dgm:cxn modelId="{4A4CC191-EABE-2143-A8FF-0E0A75302B71}" type="presOf" srcId="{489C5FA4-BB16-7F4D-B110-7977E47335B5}" destId="{1A50727A-1A53-084D-A788-A981E4ADFDA6}" srcOrd="1" destOrd="0" presId="urn:microsoft.com/office/officeart/2009/3/layout/HorizontalOrganizationChart"/>
    <dgm:cxn modelId="{DEF0D594-1DA3-0946-BF31-1942CC9C524A}" type="presOf" srcId="{ACCE4294-DD74-DC47-BF5F-559B814E72F3}" destId="{F6BD34C8-4476-0849-8E73-FD62361461B9}" srcOrd="0" destOrd="0" presId="urn:microsoft.com/office/officeart/2009/3/layout/HorizontalOrganizationChart"/>
    <dgm:cxn modelId="{18079398-FA51-664F-ADC7-2F2EAE79295F}" type="presOf" srcId="{E8BDF334-A533-D642-B8F1-19F376A08EF0}" destId="{A887A7AC-EDAC-2F46-93F7-155DA1233AD6}" srcOrd="0" destOrd="0" presId="urn:microsoft.com/office/officeart/2009/3/layout/HorizontalOrganizationChart"/>
    <dgm:cxn modelId="{C4F332A0-6CEF-E14B-8390-0055B5111F86}" srcId="{153546E0-3490-054F-849C-4D8E7F40F9AC}" destId="{3E83E951-8A57-1D42-8014-05C2744BFADF}" srcOrd="5" destOrd="0" parTransId="{E8BDF334-A533-D642-B8F1-19F376A08EF0}" sibTransId="{94C35535-57D7-204D-807F-6CAB93A5C3C4}"/>
    <dgm:cxn modelId="{0BCC0FA3-2C2C-0246-9361-69F2DD770A7C}" srcId="{153546E0-3490-054F-849C-4D8E7F40F9AC}" destId="{ABEBEA11-C82A-3342-8246-4713E46D067A}" srcOrd="1" destOrd="0" parTransId="{9CC0B900-4B49-0A43-B54E-11AE06833C45}" sibTransId="{54DB5A57-8AB8-1F44-A6B1-343B45697ED8}"/>
    <dgm:cxn modelId="{04CD30A7-741F-AB42-A494-65DDCCD201BC}" srcId="{153546E0-3490-054F-849C-4D8E7F40F9AC}" destId="{526E8368-2F9F-074A-8A1E-FF4998D0F1C4}" srcOrd="0" destOrd="0" parTransId="{827048D1-0C64-9E4A-977C-9A28CF006D20}" sibTransId="{7629C966-B963-5743-8C14-E2302A6419D5}"/>
    <dgm:cxn modelId="{7974DEAE-907D-6546-B279-A42BDEC17805}" type="presOf" srcId="{D4F348A8-0BED-A347-A143-9BDFAD73A1FF}" destId="{759B3E6D-9356-DB4C-B128-1EE633A144C3}" srcOrd="1" destOrd="0" presId="urn:microsoft.com/office/officeart/2009/3/layout/HorizontalOrganizationChart"/>
    <dgm:cxn modelId="{EA0634B2-B301-3747-BE30-74EDC9DC2371}" type="presOf" srcId="{9CC0B900-4B49-0A43-B54E-11AE06833C45}" destId="{5025B89C-BFAC-1749-BA34-E9E89FC4E403}" srcOrd="0" destOrd="0" presId="urn:microsoft.com/office/officeart/2009/3/layout/HorizontalOrganizationChart"/>
    <dgm:cxn modelId="{485B52B9-1AB5-ED45-8F83-1F5A4ED60324}" type="presOf" srcId="{ABEBEA11-C82A-3342-8246-4713E46D067A}" destId="{4D714A61-ECC9-B449-937C-47DE61936903}" srcOrd="1" destOrd="0" presId="urn:microsoft.com/office/officeart/2009/3/layout/HorizontalOrganizationChart"/>
    <dgm:cxn modelId="{788A8DBB-CBB8-8B4D-B26E-400D944FCCF5}" type="presOf" srcId="{92703CDA-4C94-3E4F-8B2E-F46E14AA2FF2}" destId="{3302CFCE-7FF5-5844-9AC6-B5119110B97B}" srcOrd="1" destOrd="0" presId="urn:microsoft.com/office/officeart/2009/3/layout/HorizontalOrganizationChart"/>
    <dgm:cxn modelId="{DA4091BD-BF61-C842-AB39-0579FC7AF6AB}" type="presOf" srcId="{153546E0-3490-054F-849C-4D8E7F40F9AC}" destId="{DAF435B8-AC54-A04A-8555-5BB0F3161BCB}" srcOrd="0" destOrd="0" presId="urn:microsoft.com/office/officeart/2009/3/layout/HorizontalOrganizationChart"/>
    <dgm:cxn modelId="{E30BC1BE-35FB-DC4A-AF62-3C12A605732F}" type="presOf" srcId="{ABEBEA11-C82A-3342-8246-4713E46D067A}" destId="{04F0C9FB-1872-FD45-919D-CD509CC7ACD2}" srcOrd="0" destOrd="0" presId="urn:microsoft.com/office/officeart/2009/3/layout/HorizontalOrganizationChart"/>
    <dgm:cxn modelId="{262348C1-4BD4-EE44-99C4-4F7230574790}" type="presOf" srcId="{7A0049F3-FA04-6C4B-B33F-043E7A980B20}" destId="{6D78F15A-B86A-5D47-9B8E-74E5AABA5DEE}" srcOrd="0" destOrd="0" presId="urn:microsoft.com/office/officeart/2009/3/layout/HorizontalOrganizationChart"/>
    <dgm:cxn modelId="{D7895DC5-DA69-6244-83C0-2ED33256F387}" type="presOf" srcId="{5DB6169A-EEA7-8A48-B219-4B8CC17AFE19}" destId="{46416D42-0884-D447-B39A-6897E67A389B}" srcOrd="0" destOrd="0" presId="urn:microsoft.com/office/officeart/2009/3/layout/HorizontalOrganizationChart"/>
    <dgm:cxn modelId="{113514CC-A327-0E4E-8378-13A855B04C99}" type="presOf" srcId="{3E83E951-8A57-1D42-8014-05C2744BFADF}" destId="{01609304-2552-ED45-9596-EF54BE26DD7E}" srcOrd="1" destOrd="0" presId="urn:microsoft.com/office/officeart/2009/3/layout/HorizontalOrganizationChart"/>
    <dgm:cxn modelId="{61A458CE-3FFC-AA40-AEA8-734A331042CE}" type="presOf" srcId="{9FAA9E2D-612D-5A40-9D1A-46E213180B21}" destId="{2541EF95-CD7D-A84E-B74C-0EE687A59494}" srcOrd="1" destOrd="0" presId="urn:microsoft.com/office/officeart/2009/3/layout/HorizontalOrganizationChart"/>
    <dgm:cxn modelId="{DB1952D1-138E-CE4D-BC2F-DBCEBAF37239}" srcId="{153546E0-3490-054F-849C-4D8E7F40F9AC}" destId="{7A0049F3-FA04-6C4B-B33F-043E7A980B20}" srcOrd="2" destOrd="0" parTransId="{EE9CBBF9-B25D-144C-B565-3B6AF4D70FB2}" sibTransId="{E541CE3D-B0BE-F94C-B75B-CF3BEC7FB946}"/>
    <dgm:cxn modelId="{803FF2D9-C3AB-0F4A-9115-E4C56C4CAC0E}" type="presOf" srcId="{FF949A33-2418-CA45-B875-8755F5339D01}" destId="{699F8DD7-7177-2E45-833E-F4DBA93E05F1}" srcOrd="0" destOrd="0" presId="urn:microsoft.com/office/officeart/2009/3/layout/HorizontalOrganizationChart"/>
    <dgm:cxn modelId="{790132DF-2ECA-B349-B8FD-7BD4DE788A02}" type="presOf" srcId="{29D6A3C1-F671-3943-9A95-B3CBF4CE5707}" destId="{DBB657D1-BAE0-1A48-A375-8A7BE01C9A81}" srcOrd="1" destOrd="0" presId="urn:microsoft.com/office/officeart/2009/3/layout/HorizontalOrganizationChart"/>
    <dgm:cxn modelId="{E88717E0-CAB6-D34B-B902-084D3A84AD10}" type="presOf" srcId="{9FAA9E2D-612D-5A40-9D1A-46E213180B21}" destId="{79CA8CBE-EF24-5548-9ED9-11684E28E9E9}" srcOrd="0" destOrd="0" presId="urn:microsoft.com/office/officeart/2009/3/layout/HorizontalOrganizationChart"/>
    <dgm:cxn modelId="{4B40FBE6-E7A5-7F44-A1D5-2E0332F4CC96}" srcId="{153546E0-3490-054F-849C-4D8E7F40F9AC}" destId="{9FAA9E2D-612D-5A40-9D1A-46E213180B21}" srcOrd="6" destOrd="0" parTransId="{7FC37BFE-5DE9-9C4E-AFD1-063DAFD22087}" sibTransId="{8A2B82F5-4386-594E-A758-3DB06AF6FBDA}"/>
    <dgm:cxn modelId="{52EEE8E9-971C-0646-8FD2-EA31112478A7}" type="presOf" srcId="{489C5FA4-BB16-7F4D-B110-7977E47335B5}" destId="{F0490598-B026-E649-861F-438716F1D831}" srcOrd="0" destOrd="0" presId="urn:microsoft.com/office/officeart/2009/3/layout/HorizontalOrganizationChart"/>
    <dgm:cxn modelId="{3E2186F0-A934-1645-BBB3-052067C35433}" srcId="{153546E0-3490-054F-849C-4D8E7F40F9AC}" destId="{D3F3420D-5D24-664E-8E66-5517D176FB1D}" srcOrd="3" destOrd="0" parTransId="{FF949A33-2418-CA45-B875-8755F5339D01}" sibTransId="{CC7C3AE3-A0F4-AF4F-8C09-562962917790}"/>
    <dgm:cxn modelId="{241EE4F3-4C2B-7D43-B8BB-049685D7EE4F}" type="presOf" srcId="{92703CDA-4C94-3E4F-8B2E-F46E14AA2FF2}" destId="{F0A59A47-9F2A-4346-96DA-3115F6E50019}" srcOrd="0" destOrd="0" presId="urn:microsoft.com/office/officeart/2009/3/layout/HorizontalOrganizationChart"/>
    <dgm:cxn modelId="{0B739EFB-A6D4-6F4F-9CC0-15F996CF005A}" type="presOf" srcId="{4935866C-01D0-514D-B46F-459E4B1ACE7C}" destId="{E70A53D6-C946-F24F-837C-9831902AEC17}" srcOrd="0" destOrd="0" presId="urn:microsoft.com/office/officeart/2009/3/layout/HorizontalOrganizationChart"/>
    <dgm:cxn modelId="{4D4A06AA-9DA4-2B47-9C48-85C115D3A4C2}" type="presParOf" srcId="{3EADF818-BD1D-B049-9499-E837ABC3F620}" destId="{D6477084-FA43-4A40-8DD1-3D425BC18EA4}" srcOrd="0" destOrd="0" presId="urn:microsoft.com/office/officeart/2009/3/layout/HorizontalOrganizationChart"/>
    <dgm:cxn modelId="{51C0CF81-5B90-0348-B2D2-B21870FD50E2}" type="presParOf" srcId="{D6477084-FA43-4A40-8DD1-3D425BC18EA4}" destId="{81FD91E7-153F-E340-AFDA-227DAC33D025}" srcOrd="0" destOrd="0" presId="urn:microsoft.com/office/officeart/2009/3/layout/HorizontalOrganizationChart"/>
    <dgm:cxn modelId="{E165885C-9CEA-C345-AF6A-53671F418BD9}" type="presParOf" srcId="{81FD91E7-153F-E340-AFDA-227DAC33D025}" destId="{DAF435B8-AC54-A04A-8555-5BB0F3161BCB}" srcOrd="0" destOrd="0" presId="urn:microsoft.com/office/officeart/2009/3/layout/HorizontalOrganizationChart"/>
    <dgm:cxn modelId="{55222C85-DED5-9043-AD36-12CCD106DCB9}" type="presParOf" srcId="{81FD91E7-153F-E340-AFDA-227DAC33D025}" destId="{88ABABA2-3722-EC40-B021-7572C797B7EE}" srcOrd="1" destOrd="0" presId="urn:microsoft.com/office/officeart/2009/3/layout/HorizontalOrganizationChart"/>
    <dgm:cxn modelId="{6AD25A79-C686-5243-82C9-81CBA57D0131}" type="presParOf" srcId="{D6477084-FA43-4A40-8DD1-3D425BC18EA4}" destId="{23F6E1D9-2C0C-804A-B29E-0E4ED44BE5CE}" srcOrd="1" destOrd="0" presId="urn:microsoft.com/office/officeart/2009/3/layout/HorizontalOrganizationChart"/>
    <dgm:cxn modelId="{9BE5E0D6-1D96-0946-855B-CF38710937C4}" type="presParOf" srcId="{23F6E1D9-2C0C-804A-B29E-0E4ED44BE5CE}" destId="{2EB48850-F88E-4446-A5F1-E491055A7AED}" srcOrd="0" destOrd="0" presId="urn:microsoft.com/office/officeart/2009/3/layout/HorizontalOrganizationChart"/>
    <dgm:cxn modelId="{3DD656A9-89E4-544D-8107-8889847D77BD}" type="presParOf" srcId="{23F6E1D9-2C0C-804A-B29E-0E4ED44BE5CE}" destId="{B22F6E30-8BE1-6846-A11D-72A994426CDE}" srcOrd="1" destOrd="0" presId="urn:microsoft.com/office/officeart/2009/3/layout/HorizontalOrganizationChart"/>
    <dgm:cxn modelId="{23D56F02-1B95-2546-AFA0-B2B7D2EBC8F0}" type="presParOf" srcId="{B22F6E30-8BE1-6846-A11D-72A994426CDE}" destId="{DE30CE67-9FB4-6742-B5E3-A80D7BA2862C}" srcOrd="0" destOrd="0" presId="urn:microsoft.com/office/officeart/2009/3/layout/HorizontalOrganizationChart"/>
    <dgm:cxn modelId="{298861E6-6560-2348-9DFC-FBC79BAFA63B}" type="presParOf" srcId="{DE30CE67-9FB4-6742-B5E3-A80D7BA2862C}" destId="{693F533D-A577-C443-9BDD-EC20C54CF7CF}" srcOrd="0" destOrd="0" presId="urn:microsoft.com/office/officeart/2009/3/layout/HorizontalOrganizationChart"/>
    <dgm:cxn modelId="{72EECB9C-2CB9-064A-A492-73B97427C08E}" type="presParOf" srcId="{DE30CE67-9FB4-6742-B5E3-A80D7BA2862C}" destId="{C900733E-715B-0D4B-9035-370EED05E2A6}" srcOrd="1" destOrd="0" presId="urn:microsoft.com/office/officeart/2009/3/layout/HorizontalOrganizationChart"/>
    <dgm:cxn modelId="{1C53550D-D49B-3544-BDF9-AE2C8C7129D6}" type="presParOf" srcId="{B22F6E30-8BE1-6846-A11D-72A994426CDE}" destId="{D07FFF6B-FDD2-C343-87B1-24188A0DF897}" srcOrd="1" destOrd="0" presId="urn:microsoft.com/office/officeart/2009/3/layout/HorizontalOrganizationChart"/>
    <dgm:cxn modelId="{E30A09FC-54C6-3748-9D8C-4F16D0DFE615}" type="presParOf" srcId="{B22F6E30-8BE1-6846-A11D-72A994426CDE}" destId="{0DC65666-B14F-924E-BE18-244E4CB3C599}" srcOrd="2" destOrd="0" presId="urn:microsoft.com/office/officeart/2009/3/layout/HorizontalOrganizationChart"/>
    <dgm:cxn modelId="{3BE4C916-B8AA-7A46-9071-8CFE2741BA97}" type="presParOf" srcId="{23F6E1D9-2C0C-804A-B29E-0E4ED44BE5CE}" destId="{5025B89C-BFAC-1749-BA34-E9E89FC4E403}" srcOrd="2" destOrd="0" presId="urn:microsoft.com/office/officeart/2009/3/layout/HorizontalOrganizationChart"/>
    <dgm:cxn modelId="{A8E11547-C8F9-8B43-9915-B64315AB7850}" type="presParOf" srcId="{23F6E1D9-2C0C-804A-B29E-0E4ED44BE5CE}" destId="{85DF342A-4C72-DD4B-83E0-F392438250E6}" srcOrd="3" destOrd="0" presId="urn:microsoft.com/office/officeart/2009/3/layout/HorizontalOrganizationChart"/>
    <dgm:cxn modelId="{07D40ACB-3DE7-1E44-958E-E119BFAB799E}" type="presParOf" srcId="{85DF342A-4C72-DD4B-83E0-F392438250E6}" destId="{4BE5DCA1-D133-7C46-ABB1-0D171A537DAA}" srcOrd="0" destOrd="0" presId="urn:microsoft.com/office/officeart/2009/3/layout/HorizontalOrganizationChart"/>
    <dgm:cxn modelId="{F4DD579C-EAAA-DB49-891F-CCC3F7BF178E}" type="presParOf" srcId="{4BE5DCA1-D133-7C46-ABB1-0D171A537DAA}" destId="{04F0C9FB-1872-FD45-919D-CD509CC7ACD2}" srcOrd="0" destOrd="0" presId="urn:microsoft.com/office/officeart/2009/3/layout/HorizontalOrganizationChart"/>
    <dgm:cxn modelId="{2E582D2C-788D-A54A-A4C3-F4565D7A23BA}" type="presParOf" srcId="{4BE5DCA1-D133-7C46-ABB1-0D171A537DAA}" destId="{4D714A61-ECC9-B449-937C-47DE61936903}" srcOrd="1" destOrd="0" presId="urn:microsoft.com/office/officeart/2009/3/layout/HorizontalOrganizationChart"/>
    <dgm:cxn modelId="{7F75A9E0-C517-D24C-B332-0E74529B4199}" type="presParOf" srcId="{85DF342A-4C72-DD4B-83E0-F392438250E6}" destId="{5525697B-7922-DC40-84C1-EBAA141A3678}" srcOrd="1" destOrd="0" presId="urn:microsoft.com/office/officeart/2009/3/layout/HorizontalOrganizationChart"/>
    <dgm:cxn modelId="{19DB126A-6AE4-294B-8505-6EB973F51A8B}" type="presParOf" srcId="{85DF342A-4C72-DD4B-83E0-F392438250E6}" destId="{D11EEA38-CB94-B649-A521-E829724500A4}" srcOrd="2" destOrd="0" presId="urn:microsoft.com/office/officeart/2009/3/layout/HorizontalOrganizationChart"/>
    <dgm:cxn modelId="{03F00735-DD2D-0C40-AD0A-6A5B983920AD}" type="presParOf" srcId="{23F6E1D9-2C0C-804A-B29E-0E4ED44BE5CE}" destId="{91A6EDE1-DEC0-964A-9560-6EF604D22C5C}" srcOrd="4" destOrd="0" presId="urn:microsoft.com/office/officeart/2009/3/layout/HorizontalOrganizationChart"/>
    <dgm:cxn modelId="{729178F8-2935-B245-B973-231DAA5778D1}" type="presParOf" srcId="{23F6E1D9-2C0C-804A-B29E-0E4ED44BE5CE}" destId="{FA7542C5-FB48-0D4C-9912-6E21FF376F18}" srcOrd="5" destOrd="0" presId="urn:microsoft.com/office/officeart/2009/3/layout/HorizontalOrganizationChart"/>
    <dgm:cxn modelId="{8660F3B0-21AB-C943-AC2F-37A836E2DF48}" type="presParOf" srcId="{FA7542C5-FB48-0D4C-9912-6E21FF376F18}" destId="{915724A2-BA3A-F64D-87ED-E60C5A399B9F}" srcOrd="0" destOrd="0" presId="urn:microsoft.com/office/officeart/2009/3/layout/HorizontalOrganizationChart"/>
    <dgm:cxn modelId="{E775DE86-7173-2744-9719-B045D447565B}" type="presParOf" srcId="{915724A2-BA3A-F64D-87ED-E60C5A399B9F}" destId="{6D78F15A-B86A-5D47-9B8E-74E5AABA5DEE}" srcOrd="0" destOrd="0" presId="urn:microsoft.com/office/officeart/2009/3/layout/HorizontalOrganizationChart"/>
    <dgm:cxn modelId="{7992C0B2-61F9-6743-B8C8-A9EB33DF97C9}" type="presParOf" srcId="{915724A2-BA3A-F64D-87ED-E60C5A399B9F}" destId="{4750112A-3894-5D41-A379-CEBF565E64F6}" srcOrd="1" destOrd="0" presId="urn:microsoft.com/office/officeart/2009/3/layout/HorizontalOrganizationChart"/>
    <dgm:cxn modelId="{9972EB41-F281-5444-B715-333FFE5300B9}" type="presParOf" srcId="{FA7542C5-FB48-0D4C-9912-6E21FF376F18}" destId="{EE8B2F2C-55F3-4542-A9F5-A482B4146717}" srcOrd="1" destOrd="0" presId="urn:microsoft.com/office/officeart/2009/3/layout/HorizontalOrganizationChart"/>
    <dgm:cxn modelId="{D4C510B7-08EA-634A-9018-B728FB16B014}" type="presParOf" srcId="{FA7542C5-FB48-0D4C-9912-6E21FF376F18}" destId="{1FE5A672-CE0F-0C4E-ACBB-FA7F3E2707B8}" srcOrd="2" destOrd="0" presId="urn:microsoft.com/office/officeart/2009/3/layout/HorizontalOrganizationChart"/>
    <dgm:cxn modelId="{8FCFB676-05BE-B249-9275-1D47A89861AE}" type="presParOf" srcId="{23F6E1D9-2C0C-804A-B29E-0E4ED44BE5CE}" destId="{699F8DD7-7177-2E45-833E-F4DBA93E05F1}" srcOrd="6" destOrd="0" presId="urn:microsoft.com/office/officeart/2009/3/layout/HorizontalOrganizationChart"/>
    <dgm:cxn modelId="{C3A625DD-991B-4941-A63A-93419DC1ECB1}" type="presParOf" srcId="{23F6E1D9-2C0C-804A-B29E-0E4ED44BE5CE}" destId="{75963F74-4672-134E-9F2C-DB06C6A5A06F}" srcOrd="7" destOrd="0" presId="urn:microsoft.com/office/officeart/2009/3/layout/HorizontalOrganizationChart"/>
    <dgm:cxn modelId="{EE85A185-516E-1B41-ACA1-D7E3612F67D8}" type="presParOf" srcId="{75963F74-4672-134E-9F2C-DB06C6A5A06F}" destId="{E38C26ED-EEEC-F44C-8DCF-4AAC0D8CCBC7}" srcOrd="0" destOrd="0" presId="urn:microsoft.com/office/officeart/2009/3/layout/HorizontalOrganizationChart"/>
    <dgm:cxn modelId="{7114A137-BC0C-314B-B73D-5E6BA182666B}" type="presParOf" srcId="{E38C26ED-EEEC-F44C-8DCF-4AAC0D8CCBC7}" destId="{52359433-2B0C-624E-8316-58A884DF6397}" srcOrd="0" destOrd="0" presId="urn:microsoft.com/office/officeart/2009/3/layout/HorizontalOrganizationChart"/>
    <dgm:cxn modelId="{29808B5A-3919-C745-985F-D68CD61304AB}" type="presParOf" srcId="{E38C26ED-EEEC-F44C-8DCF-4AAC0D8CCBC7}" destId="{02EA0B59-0086-E84B-8E64-ED4BC9D03C03}" srcOrd="1" destOrd="0" presId="urn:microsoft.com/office/officeart/2009/3/layout/HorizontalOrganizationChart"/>
    <dgm:cxn modelId="{593F99DF-53A8-5C45-A507-1084BC098D4C}" type="presParOf" srcId="{75963F74-4672-134E-9F2C-DB06C6A5A06F}" destId="{CC113A83-E54F-9A4B-BBD6-9D46E4A95E48}" srcOrd="1" destOrd="0" presId="urn:microsoft.com/office/officeart/2009/3/layout/HorizontalOrganizationChart"/>
    <dgm:cxn modelId="{CE509549-4B86-A54C-AC9E-21B711EADD01}" type="presParOf" srcId="{75963F74-4672-134E-9F2C-DB06C6A5A06F}" destId="{F15A4E55-44BD-1646-B4AA-725836315AA0}" srcOrd="2" destOrd="0" presId="urn:microsoft.com/office/officeart/2009/3/layout/HorizontalOrganizationChart"/>
    <dgm:cxn modelId="{A7780615-85FF-8342-9A8A-BF116729DE1B}" type="presParOf" srcId="{23F6E1D9-2C0C-804A-B29E-0E4ED44BE5CE}" destId="{1B76CE1D-1986-3C42-8928-376342AF5685}" srcOrd="8" destOrd="0" presId="urn:microsoft.com/office/officeart/2009/3/layout/HorizontalOrganizationChart"/>
    <dgm:cxn modelId="{AA780C0D-F8A1-7B40-A101-DACDA00E598F}" type="presParOf" srcId="{23F6E1D9-2C0C-804A-B29E-0E4ED44BE5CE}" destId="{812A18E4-4F7A-FA48-8905-936ADBEB4B0A}" srcOrd="9" destOrd="0" presId="urn:microsoft.com/office/officeart/2009/3/layout/HorizontalOrganizationChart"/>
    <dgm:cxn modelId="{0771814E-69CE-8B41-9597-7FA5306D02ED}" type="presParOf" srcId="{812A18E4-4F7A-FA48-8905-936ADBEB4B0A}" destId="{4129D7E6-A527-7242-BAD0-BBCF3EE4D5CE}" srcOrd="0" destOrd="0" presId="urn:microsoft.com/office/officeart/2009/3/layout/HorizontalOrganizationChart"/>
    <dgm:cxn modelId="{C8FF1A73-0788-254A-9A79-3CD030B5A00A}" type="presParOf" srcId="{4129D7E6-A527-7242-BAD0-BBCF3EE4D5CE}" destId="{F0A59A47-9F2A-4346-96DA-3115F6E50019}" srcOrd="0" destOrd="0" presId="urn:microsoft.com/office/officeart/2009/3/layout/HorizontalOrganizationChart"/>
    <dgm:cxn modelId="{15821FB0-E3AC-394D-A6A9-8F705179353B}" type="presParOf" srcId="{4129D7E6-A527-7242-BAD0-BBCF3EE4D5CE}" destId="{3302CFCE-7FF5-5844-9AC6-B5119110B97B}" srcOrd="1" destOrd="0" presId="urn:microsoft.com/office/officeart/2009/3/layout/HorizontalOrganizationChart"/>
    <dgm:cxn modelId="{74027B86-5A95-0F4F-9F8D-7F1C4FAAB1B1}" type="presParOf" srcId="{812A18E4-4F7A-FA48-8905-936ADBEB4B0A}" destId="{29C93E5A-9E1E-5344-BC28-49BCD0B33994}" srcOrd="1" destOrd="0" presId="urn:microsoft.com/office/officeart/2009/3/layout/HorizontalOrganizationChart"/>
    <dgm:cxn modelId="{ECDD3737-2150-1B4B-B7E9-87C7738F8F6F}" type="presParOf" srcId="{812A18E4-4F7A-FA48-8905-936ADBEB4B0A}" destId="{F857A609-1AA2-9A42-8680-C5B24BB720B2}" srcOrd="2" destOrd="0" presId="urn:microsoft.com/office/officeart/2009/3/layout/HorizontalOrganizationChart"/>
    <dgm:cxn modelId="{9D4BA7A5-A05C-7E49-8608-D760FA029430}" type="presParOf" srcId="{23F6E1D9-2C0C-804A-B29E-0E4ED44BE5CE}" destId="{A887A7AC-EDAC-2F46-93F7-155DA1233AD6}" srcOrd="10" destOrd="0" presId="urn:microsoft.com/office/officeart/2009/3/layout/HorizontalOrganizationChart"/>
    <dgm:cxn modelId="{A9842748-E140-3344-90E4-A6233C027599}" type="presParOf" srcId="{23F6E1D9-2C0C-804A-B29E-0E4ED44BE5CE}" destId="{94A7E8BA-FCE3-984A-8787-7CF1989BB45E}" srcOrd="11" destOrd="0" presId="urn:microsoft.com/office/officeart/2009/3/layout/HorizontalOrganizationChart"/>
    <dgm:cxn modelId="{4EB9657E-D3D1-D844-8D4D-3FDAE8840838}" type="presParOf" srcId="{94A7E8BA-FCE3-984A-8787-7CF1989BB45E}" destId="{39BC0B8C-E0C6-994E-A60E-4F03027DDC35}" srcOrd="0" destOrd="0" presId="urn:microsoft.com/office/officeart/2009/3/layout/HorizontalOrganizationChart"/>
    <dgm:cxn modelId="{AF1B564D-AC8C-8D49-8702-1CAE9D83BA85}" type="presParOf" srcId="{39BC0B8C-E0C6-994E-A60E-4F03027DDC35}" destId="{B588A0C4-2648-064E-919C-A29258937C9D}" srcOrd="0" destOrd="0" presId="urn:microsoft.com/office/officeart/2009/3/layout/HorizontalOrganizationChart"/>
    <dgm:cxn modelId="{4EF31468-E9AA-D941-B33E-F8CB6C859C47}" type="presParOf" srcId="{39BC0B8C-E0C6-994E-A60E-4F03027DDC35}" destId="{01609304-2552-ED45-9596-EF54BE26DD7E}" srcOrd="1" destOrd="0" presId="urn:microsoft.com/office/officeart/2009/3/layout/HorizontalOrganizationChart"/>
    <dgm:cxn modelId="{0D0CEF0F-399D-F344-BF84-2410BE0B5A98}" type="presParOf" srcId="{94A7E8BA-FCE3-984A-8787-7CF1989BB45E}" destId="{8CA5E661-878D-3140-9EBD-069BF972977A}" srcOrd="1" destOrd="0" presId="urn:microsoft.com/office/officeart/2009/3/layout/HorizontalOrganizationChart"/>
    <dgm:cxn modelId="{56877C7E-E955-D144-ADF4-51DD25D59177}" type="presParOf" srcId="{94A7E8BA-FCE3-984A-8787-7CF1989BB45E}" destId="{D81923B1-B2C5-5647-B814-010A143D8B9B}" srcOrd="2" destOrd="0" presId="urn:microsoft.com/office/officeart/2009/3/layout/HorizontalOrganizationChart"/>
    <dgm:cxn modelId="{49E7EC34-F83B-2347-AFE6-39A003A55F25}" type="presParOf" srcId="{23F6E1D9-2C0C-804A-B29E-0E4ED44BE5CE}" destId="{D318C644-F6F3-4C4E-B8D5-EB3E2BC6AED7}" srcOrd="12" destOrd="0" presId="urn:microsoft.com/office/officeart/2009/3/layout/HorizontalOrganizationChart"/>
    <dgm:cxn modelId="{0CE41EEC-AFD5-9E47-B134-26C32855A75D}" type="presParOf" srcId="{23F6E1D9-2C0C-804A-B29E-0E4ED44BE5CE}" destId="{9B691CDD-0DC4-4149-A7AF-B9F41961FED2}" srcOrd="13" destOrd="0" presId="urn:microsoft.com/office/officeart/2009/3/layout/HorizontalOrganizationChart"/>
    <dgm:cxn modelId="{41EEF8FA-8DE1-E845-B41D-161F71ACE827}" type="presParOf" srcId="{9B691CDD-0DC4-4149-A7AF-B9F41961FED2}" destId="{4A7A8E3C-8759-2344-8F8A-18637CCBD1EB}" srcOrd="0" destOrd="0" presId="urn:microsoft.com/office/officeart/2009/3/layout/HorizontalOrganizationChart"/>
    <dgm:cxn modelId="{1A739CDF-964A-FF43-8081-31C829CC7746}" type="presParOf" srcId="{4A7A8E3C-8759-2344-8F8A-18637CCBD1EB}" destId="{79CA8CBE-EF24-5548-9ED9-11684E28E9E9}" srcOrd="0" destOrd="0" presId="urn:microsoft.com/office/officeart/2009/3/layout/HorizontalOrganizationChart"/>
    <dgm:cxn modelId="{ED7031C7-418A-FA46-9133-FAE9017FA3A0}" type="presParOf" srcId="{4A7A8E3C-8759-2344-8F8A-18637CCBD1EB}" destId="{2541EF95-CD7D-A84E-B74C-0EE687A59494}" srcOrd="1" destOrd="0" presId="urn:microsoft.com/office/officeart/2009/3/layout/HorizontalOrganizationChart"/>
    <dgm:cxn modelId="{54CAD2F1-390A-EF48-A173-5E10E5379EDF}" type="presParOf" srcId="{9B691CDD-0DC4-4149-A7AF-B9F41961FED2}" destId="{18946F9F-AFDF-5D4E-A983-159E614A33A1}" srcOrd="1" destOrd="0" presId="urn:microsoft.com/office/officeart/2009/3/layout/HorizontalOrganizationChart"/>
    <dgm:cxn modelId="{5A5282CA-BF2D-1A46-A059-5F9CDC816EC9}" type="presParOf" srcId="{18946F9F-AFDF-5D4E-A983-159E614A33A1}" destId="{F6BD34C8-4476-0849-8E73-FD62361461B9}" srcOrd="0" destOrd="0" presId="urn:microsoft.com/office/officeart/2009/3/layout/HorizontalOrganizationChart"/>
    <dgm:cxn modelId="{1D80A7BB-0F37-1247-A837-EA71DE4C216A}" type="presParOf" srcId="{18946F9F-AFDF-5D4E-A983-159E614A33A1}" destId="{925E7833-FB24-3A44-A4DD-0D72A3FA5B59}" srcOrd="1" destOrd="0" presId="urn:microsoft.com/office/officeart/2009/3/layout/HorizontalOrganizationChart"/>
    <dgm:cxn modelId="{7369CA6C-7981-4D47-89E3-807E828288AF}" type="presParOf" srcId="{925E7833-FB24-3A44-A4DD-0D72A3FA5B59}" destId="{3E4AF3C3-833D-7947-86F1-689679F6A481}" srcOrd="0" destOrd="0" presId="urn:microsoft.com/office/officeart/2009/3/layout/HorizontalOrganizationChart"/>
    <dgm:cxn modelId="{0873588A-1D4E-0943-9D8F-F49422650CF3}" type="presParOf" srcId="{3E4AF3C3-833D-7947-86F1-689679F6A481}" destId="{F0490598-B026-E649-861F-438716F1D831}" srcOrd="0" destOrd="0" presId="urn:microsoft.com/office/officeart/2009/3/layout/HorizontalOrganizationChart"/>
    <dgm:cxn modelId="{6288492C-788F-7647-988C-703B8C91636B}" type="presParOf" srcId="{3E4AF3C3-833D-7947-86F1-689679F6A481}" destId="{1A50727A-1A53-084D-A788-A981E4ADFDA6}" srcOrd="1" destOrd="0" presId="urn:microsoft.com/office/officeart/2009/3/layout/HorizontalOrganizationChart"/>
    <dgm:cxn modelId="{F3A9234D-D960-684C-8E22-55FE49574027}" type="presParOf" srcId="{925E7833-FB24-3A44-A4DD-0D72A3FA5B59}" destId="{994AF5E2-7750-3146-A457-B08E5314B434}" srcOrd="1" destOrd="0" presId="urn:microsoft.com/office/officeart/2009/3/layout/HorizontalOrganizationChart"/>
    <dgm:cxn modelId="{D5E33DAF-82C8-D04C-998B-B5BFDCDDABD8}" type="presParOf" srcId="{925E7833-FB24-3A44-A4DD-0D72A3FA5B59}" destId="{EABC90C7-D7AE-A243-ADD7-A6BC906BAF03}" srcOrd="2" destOrd="0" presId="urn:microsoft.com/office/officeart/2009/3/layout/HorizontalOrganizationChart"/>
    <dgm:cxn modelId="{E6109BFB-D5CF-6E47-9BEE-64EB1856D596}" type="presParOf" srcId="{18946F9F-AFDF-5D4E-A983-159E614A33A1}" destId="{E70A53D6-C946-F24F-837C-9831902AEC17}" srcOrd="2" destOrd="0" presId="urn:microsoft.com/office/officeart/2009/3/layout/HorizontalOrganizationChart"/>
    <dgm:cxn modelId="{A497A40A-84E1-2B43-A993-AC02975CD581}" type="presParOf" srcId="{18946F9F-AFDF-5D4E-A983-159E614A33A1}" destId="{20BE7BE1-990B-A245-8BDC-DA82752858D6}" srcOrd="3" destOrd="0" presId="urn:microsoft.com/office/officeart/2009/3/layout/HorizontalOrganizationChart"/>
    <dgm:cxn modelId="{C9A1041E-E9B4-4343-9898-7B2B3D50C4FA}" type="presParOf" srcId="{20BE7BE1-990B-A245-8BDC-DA82752858D6}" destId="{2C7652FB-A46A-644A-8B76-09B8DEC84CBE}" srcOrd="0" destOrd="0" presId="urn:microsoft.com/office/officeart/2009/3/layout/HorizontalOrganizationChart"/>
    <dgm:cxn modelId="{76C901C7-5523-824B-BA75-008DFAEF09FB}" type="presParOf" srcId="{2C7652FB-A46A-644A-8B76-09B8DEC84CBE}" destId="{B13F2836-7C6D-BE43-9201-7E32A5B1A68B}" srcOrd="0" destOrd="0" presId="urn:microsoft.com/office/officeart/2009/3/layout/HorizontalOrganizationChart"/>
    <dgm:cxn modelId="{45CDA348-2894-BA40-82D0-B5504D421E93}" type="presParOf" srcId="{2C7652FB-A46A-644A-8B76-09B8DEC84CBE}" destId="{759B3E6D-9356-DB4C-B128-1EE633A144C3}" srcOrd="1" destOrd="0" presId="urn:microsoft.com/office/officeart/2009/3/layout/HorizontalOrganizationChart"/>
    <dgm:cxn modelId="{393D9598-DD32-D545-8B77-A3518D98C5D9}" type="presParOf" srcId="{20BE7BE1-990B-A245-8BDC-DA82752858D6}" destId="{43047578-E0EF-B74B-8967-7F088BDF4149}" srcOrd="1" destOrd="0" presId="urn:microsoft.com/office/officeart/2009/3/layout/HorizontalOrganizationChart"/>
    <dgm:cxn modelId="{C91FEA99-E8A0-484B-A8AE-632214298B05}" type="presParOf" srcId="{20BE7BE1-990B-A245-8BDC-DA82752858D6}" destId="{2A2896E8-155D-7A46-B449-9F240A2006C9}" srcOrd="2" destOrd="0" presId="urn:microsoft.com/office/officeart/2009/3/layout/HorizontalOrganizationChart"/>
    <dgm:cxn modelId="{BCA9F6EE-E8A4-9B43-83EE-4A17C0F971B4}" type="presParOf" srcId="{9B691CDD-0DC4-4149-A7AF-B9F41961FED2}" destId="{7A86203B-C882-EE49-9118-6CA8003ECB36}" srcOrd="2" destOrd="0" presId="urn:microsoft.com/office/officeart/2009/3/layout/HorizontalOrganizationChart"/>
    <dgm:cxn modelId="{F57DABCB-3F56-0849-B028-F6C33ED57DC1}" type="presParOf" srcId="{23F6E1D9-2C0C-804A-B29E-0E4ED44BE5CE}" destId="{46416D42-0884-D447-B39A-6897E67A389B}" srcOrd="14" destOrd="0" presId="urn:microsoft.com/office/officeart/2009/3/layout/HorizontalOrganizationChart"/>
    <dgm:cxn modelId="{1D656D32-79BD-B74E-B54B-1DC2172C4E48}" type="presParOf" srcId="{23F6E1D9-2C0C-804A-B29E-0E4ED44BE5CE}" destId="{36E9365D-187B-B444-8ADE-2AD1C4C6D7A4}" srcOrd="15" destOrd="0" presId="urn:microsoft.com/office/officeart/2009/3/layout/HorizontalOrganizationChart"/>
    <dgm:cxn modelId="{E91C6BF4-79A8-4C4D-8DC6-E18D38017D12}" type="presParOf" srcId="{36E9365D-187B-B444-8ADE-2AD1C4C6D7A4}" destId="{FAF95924-8021-B14B-9342-2FB5364B96D9}" srcOrd="0" destOrd="0" presId="urn:microsoft.com/office/officeart/2009/3/layout/HorizontalOrganizationChart"/>
    <dgm:cxn modelId="{85B489D8-9BCC-3643-AD8A-F5EEB861CF5B}" type="presParOf" srcId="{FAF95924-8021-B14B-9342-2FB5364B96D9}" destId="{79ED6464-2B13-C24F-836C-30FBBA91E97E}" srcOrd="0" destOrd="0" presId="urn:microsoft.com/office/officeart/2009/3/layout/HorizontalOrganizationChart"/>
    <dgm:cxn modelId="{E8B6B76F-AB04-5A40-B4CD-D679F26F4890}" type="presParOf" srcId="{FAF95924-8021-B14B-9342-2FB5364B96D9}" destId="{DBB657D1-BAE0-1A48-A375-8A7BE01C9A81}" srcOrd="1" destOrd="0" presId="urn:microsoft.com/office/officeart/2009/3/layout/HorizontalOrganizationChart"/>
    <dgm:cxn modelId="{0013E1F2-68D7-9143-BE11-9E095A3DB284}" type="presParOf" srcId="{36E9365D-187B-B444-8ADE-2AD1C4C6D7A4}" destId="{9A5DB202-F7FC-6F4B-AD75-E30B225FFA21}" srcOrd="1" destOrd="0" presId="urn:microsoft.com/office/officeart/2009/3/layout/HorizontalOrganizationChart"/>
    <dgm:cxn modelId="{47E20C7E-9E0A-1E4C-B998-F356A32405D7}" type="presParOf" srcId="{36E9365D-187B-B444-8ADE-2AD1C4C6D7A4}" destId="{3CC62885-BC88-9442-971A-28B93EDAB1FB}" srcOrd="2" destOrd="0" presId="urn:microsoft.com/office/officeart/2009/3/layout/HorizontalOrganizationChart"/>
    <dgm:cxn modelId="{5EDB3F6F-9870-5540-98B4-5295C4E27E02}" type="presParOf" srcId="{23F6E1D9-2C0C-804A-B29E-0E4ED44BE5CE}" destId="{18645229-794C-004D-A1C3-80B20FE346D6}" srcOrd="16" destOrd="0" presId="urn:microsoft.com/office/officeart/2009/3/layout/HorizontalOrganizationChart"/>
    <dgm:cxn modelId="{2684F735-4E01-7F41-AE03-5E158374C0DF}" type="presParOf" srcId="{23F6E1D9-2C0C-804A-B29E-0E4ED44BE5CE}" destId="{72B6B93B-CAF4-7F40-8D36-3B630C935673}" srcOrd="17" destOrd="0" presId="urn:microsoft.com/office/officeart/2009/3/layout/HorizontalOrganizationChart"/>
    <dgm:cxn modelId="{23ED8FC5-90FD-164B-852C-73668BA28B4B}" type="presParOf" srcId="{72B6B93B-CAF4-7F40-8D36-3B630C935673}" destId="{6297D8A5-9D8F-EF4A-9460-3EBA6A5CB15A}" srcOrd="0" destOrd="0" presId="urn:microsoft.com/office/officeart/2009/3/layout/HorizontalOrganizationChart"/>
    <dgm:cxn modelId="{AB27A167-ACFF-8A47-896A-026B486DED3F}" type="presParOf" srcId="{6297D8A5-9D8F-EF4A-9460-3EBA6A5CB15A}" destId="{70977390-730E-F949-940A-2D0B59380857}" srcOrd="0" destOrd="0" presId="urn:microsoft.com/office/officeart/2009/3/layout/HorizontalOrganizationChart"/>
    <dgm:cxn modelId="{07F0E035-334A-DF48-BB41-C5CA9EE16F5B}" type="presParOf" srcId="{6297D8A5-9D8F-EF4A-9460-3EBA6A5CB15A}" destId="{4DB3980C-0255-4849-9D19-CBED43BF9F43}" srcOrd="1" destOrd="0" presId="urn:microsoft.com/office/officeart/2009/3/layout/HorizontalOrganizationChart"/>
    <dgm:cxn modelId="{9F58C6D3-E0E7-044A-ADEC-89D4CEC58BE5}" type="presParOf" srcId="{72B6B93B-CAF4-7F40-8D36-3B630C935673}" destId="{FA6E732F-D039-C84B-B901-BD044096C9C2}" srcOrd="1" destOrd="0" presId="urn:microsoft.com/office/officeart/2009/3/layout/HorizontalOrganizationChart"/>
    <dgm:cxn modelId="{EE164617-F9D9-A742-BF7A-CF4B49DE61F1}" type="presParOf" srcId="{72B6B93B-CAF4-7F40-8D36-3B630C935673}" destId="{A72B18A0-1ABA-DE45-BFD6-16A699BBEE0A}" srcOrd="2" destOrd="0" presId="urn:microsoft.com/office/officeart/2009/3/layout/HorizontalOrganizationChart"/>
    <dgm:cxn modelId="{6B31875B-F786-9343-BF41-82A8FC1FBDD3}" type="presParOf" srcId="{D6477084-FA43-4A40-8DD1-3D425BC18EA4}" destId="{A19E0454-B00A-1C49-80CC-A8174950C984}"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9B0BE5-F451-AE44-9B29-AE62DFDE9BAD}" type="doc">
      <dgm:prSet loTypeId="urn:microsoft.com/office/officeart/2005/8/layout/list1" loCatId="" qsTypeId="urn:microsoft.com/office/officeart/2005/8/quickstyle/simple4" qsCatId="simple" csTypeId="urn:microsoft.com/office/officeart/2005/8/colors/accent1_3" csCatId="accent1" phldr="1"/>
      <dgm:spPr/>
      <dgm:t>
        <a:bodyPr/>
        <a:lstStyle/>
        <a:p>
          <a:endParaRPr lang="en-US"/>
        </a:p>
      </dgm:t>
    </dgm:pt>
    <dgm:pt modelId="{A93A9E4C-E7D0-FD43-9FB4-8DBFA8D52D70}">
      <dgm:prSet phldrT="[Text]"/>
      <dgm:spPr/>
      <dgm:t>
        <a:bodyPr/>
        <a:lstStyle/>
        <a:p>
          <a:r>
            <a:rPr lang="en-US" b="1" dirty="0"/>
            <a:t>Centralized Oracle</a:t>
          </a:r>
        </a:p>
      </dgm:t>
    </dgm:pt>
    <dgm:pt modelId="{2A68335A-5EE8-7946-BC00-E2667CBF3CE7}" type="parTrans" cxnId="{5921D81E-C961-5041-A1DF-0F2C4F7553B6}">
      <dgm:prSet/>
      <dgm:spPr/>
      <dgm:t>
        <a:bodyPr/>
        <a:lstStyle/>
        <a:p>
          <a:endParaRPr lang="en-US" b="1"/>
        </a:p>
      </dgm:t>
    </dgm:pt>
    <dgm:pt modelId="{9B94EF06-5AEB-7C4E-95D8-9DB2D3C38CA9}" type="sibTrans" cxnId="{5921D81E-C961-5041-A1DF-0F2C4F7553B6}">
      <dgm:prSet/>
      <dgm:spPr/>
      <dgm:t>
        <a:bodyPr/>
        <a:lstStyle/>
        <a:p>
          <a:endParaRPr lang="en-US" b="1"/>
        </a:p>
      </dgm:t>
    </dgm:pt>
    <dgm:pt modelId="{E45252E5-FABB-8C40-806C-3AFF4E75FCE9}">
      <dgm:prSet phldrT="[Text]"/>
      <dgm:spPr/>
      <dgm:t>
        <a:bodyPr/>
        <a:lstStyle/>
        <a:p>
          <a:r>
            <a:rPr lang="en-US" b="1" dirty="0"/>
            <a:t>Decentralized Oracles</a:t>
          </a:r>
        </a:p>
      </dgm:t>
    </dgm:pt>
    <dgm:pt modelId="{EFF56ECC-82CF-9E48-8A6B-9F7BE1AD3166}" type="parTrans" cxnId="{64AB747B-70D3-BB4D-B4F4-9B27A1465802}">
      <dgm:prSet/>
      <dgm:spPr/>
      <dgm:t>
        <a:bodyPr/>
        <a:lstStyle/>
        <a:p>
          <a:endParaRPr lang="en-US" b="1"/>
        </a:p>
      </dgm:t>
    </dgm:pt>
    <dgm:pt modelId="{52E1C086-FA7D-2241-9528-6BB9F16171F3}" type="sibTrans" cxnId="{64AB747B-70D3-BB4D-B4F4-9B27A1465802}">
      <dgm:prSet/>
      <dgm:spPr/>
      <dgm:t>
        <a:bodyPr/>
        <a:lstStyle/>
        <a:p>
          <a:endParaRPr lang="en-US" b="1"/>
        </a:p>
      </dgm:t>
    </dgm:pt>
    <dgm:pt modelId="{14DA0B7A-897A-7C41-9759-93C7D9C8F0EA}">
      <dgm:prSet phldrT="[Text]"/>
      <dgm:spPr/>
      <dgm:t>
        <a:bodyPr/>
        <a:lstStyle/>
        <a:p>
          <a:r>
            <a:rPr lang="en-US" b="1" dirty="0"/>
            <a:t>Voting</a:t>
          </a:r>
        </a:p>
      </dgm:t>
    </dgm:pt>
    <dgm:pt modelId="{D2B86BAF-5275-4D4D-9C82-E31191138425}" type="parTrans" cxnId="{84993AB0-7075-DE4A-A5B4-9CAF94740A6F}">
      <dgm:prSet/>
      <dgm:spPr/>
      <dgm:t>
        <a:bodyPr/>
        <a:lstStyle/>
        <a:p>
          <a:endParaRPr lang="en-US" b="1"/>
        </a:p>
      </dgm:t>
    </dgm:pt>
    <dgm:pt modelId="{E0F68FFC-15D7-CF4B-8542-EE341028D7F9}" type="sibTrans" cxnId="{84993AB0-7075-DE4A-A5B4-9CAF94740A6F}">
      <dgm:prSet/>
      <dgm:spPr/>
      <dgm:t>
        <a:bodyPr/>
        <a:lstStyle/>
        <a:p>
          <a:endParaRPr lang="en-US" b="1"/>
        </a:p>
      </dgm:t>
    </dgm:pt>
    <dgm:pt modelId="{83FDFBF5-3880-C34C-9F88-A7C7CC3A1EA2}">
      <dgm:prSet phldrT="[Text]"/>
      <dgm:spPr/>
      <dgm:t>
        <a:bodyPr/>
        <a:lstStyle/>
        <a:p>
          <a:r>
            <a:rPr lang="en-US" b="1" dirty="0"/>
            <a:t>Reverse Oracle</a:t>
          </a:r>
        </a:p>
      </dgm:t>
    </dgm:pt>
    <dgm:pt modelId="{64C92EAF-A4BF-6240-8D33-6CF3A1E0E8EA}" type="parTrans" cxnId="{DBFDD6D2-463A-244E-921C-BC50EE2E21EB}">
      <dgm:prSet/>
      <dgm:spPr/>
      <dgm:t>
        <a:bodyPr/>
        <a:lstStyle/>
        <a:p>
          <a:endParaRPr lang="en-US" b="1"/>
        </a:p>
      </dgm:t>
    </dgm:pt>
    <dgm:pt modelId="{1A6786D2-A08D-E049-AFB2-E72E5DCEFF2F}" type="sibTrans" cxnId="{DBFDD6D2-463A-244E-921C-BC50EE2E21EB}">
      <dgm:prSet/>
      <dgm:spPr/>
      <dgm:t>
        <a:bodyPr/>
        <a:lstStyle/>
        <a:p>
          <a:endParaRPr lang="en-US" b="1"/>
        </a:p>
      </dgm:t>
    </dgm:pt>
    <dgm:pt modelId="{AE805E67-4EA8-E44E-977C-CE7A6905D586}">
      <dgm:prSet phldrT="[Text]"/>
      <dgm:spPr/>
      <dgm:t>
        <a:bodyPr/>
        <a:lstStyle/>
        <a:p>
          <a:r>
            <a:rPr lang="en-US" dirty="0"/>
            <a:t>Legal and smart contract pair </a:t>
          </a:r>
          <a:endParaRPr lang="en-US" b="1" dirty="0"/>
        </a:p>
      </dgm:t>
    </dgm:pt>
    <dgm:pt modelId="{F62ACB79-F0B7-564F-A02E-275C0C646988}" type="parTrans" cxnId="{F0593E88-DE20-114A-A748-1E4C4F5E9767}">
      <dgm:prSet/>
      <dgm:spPr/>
      <dgm:t>
        <a:bodyPr/>
        <a:lstStyle/>
        <a:p>
          <a:endParaRPr lang="en-US" b="1"/>
        </a:p>
      </dgm:t>
    </dgm:pt>
    <dgm:pt modelId="{20A19F98-901A-124B-B679-5A49740AA061}" type="sibTrans" cxnId="{F0593E88-DE20-114A-A748-1E4C4F5E9767}">
      <dgm:prSet/>
      <dgm:spPr/>
      <dgm:t>
        <a:bodyPr/>
        <a:lstStyle/>
        <a:p>
          <a:endParaRPr lang="en-US" b="1"/>
        </a:p>
      </dgm:t>
    </dgm:pt>
    <dgm:pt modelId="{4EE8D05E-A4E5-1243-8B9B-9983FA8372EE}">
      <dgm:prSet phldrT="[Text]"/>
      <dgm:spPr/>
      <dgm:t>
        <a:bodyPr/>
        <a:lstStyle/>
        <a:p>
          <a:r>
            <a:rPr lang="en-US" dirty="0"/>
            <a:t>Introducing external state into the blockchain environment through a centralized oracle </a:t>
          </a:r>
          <a:endParaRPr lang="en-US" b="1" dirty="0"/>
        </a:p>
      </dgm:t>
    </dgm:pt>
    <dgm:pt modelId="{79BECABF-9AD7-7540-B6C3-C11556F8E677}" type="parTrans" cxnId="{0F58922A-6BE6-8245-AB47-48401CFE1338}">
      <dgm:prSet/>
      <dgm:spPr/>
      <dgm:t>
        <a:bodyPr/>
        <a:lstStyle/>
        <a:p>
          <a:endParaRPr lang="en-US"/>
        </a:p>
      </dgm:t>
    </dgm:pt>
    <dgm:pt modelId="{97D55AD6-5E27-B74E-BBB0-80229D733427}" type="sibTrans" cxnId="{0F58922A-6BE6-8245-AB47-48401CFE1338}">
      <dgm:prSet/>
      <dgm:spPr/>
      <dgm:t>
        <a:bodyPr/>
        <a:lstStyle/>
        <a:p>
          <a:endParaRPr lang="en-US"/>
        </a:p>
      </dgm:t>
    </dgm:pt>
    <dgm:pt modelId="{3DA67FA2-A5B7-9943-848C-6964B9A4582D}">
      <dgm:prSet phldrT="[Text]"/>
      <dgm:spPr/>
      <dgm:t>
        <a:bodyPr/>
        <a:lstStyle/>
        <a:p>
          <a:r>
            <a:rPr lang="en-US" dirty="0"/>
            <a:t>Introducing external state into the blockchain environment through decentralized oracles </a:t>
          </a:r>
          <a:endParaRPr lang="en-US" b="1" dirty="0"/>
        </a:p>
      </dgm:t>
    </dgm:pt>
    <dgm:pt modelId="{CC74A22A-DD9D-E845-8FAA-88AF0EED7ED7}" type="parTrans" cxnId="{13E93042-B2D6-DC4F-AFDE-21729E440710}">
      <dgm:prSet/>
      <dgm:spPr/>
      <dgm:t>
        <a:bodyPr/>
        <a:lstStyle/>
        <a:p>
          <a:endParaRPr lang="en-US"/>
        </a:p>
      </dgm:t>
    </dgm:pt>
    <dgm:pt modelId="{679867D5-7138-3347-A798-3B53C48740FF}" type="sibTrans" cxnId="{13E93042-B2D6-DC4F-AFDE-21729E440710}">
      <dgm:prSet/>
      <dgm:spPr/>
      <dgm:t>
        <a:bodyPr/>
        <a:lstStyle/>
        <a:p>
          <a:endParaRPr lang="en-US"/>
        </a:p>
      </dgm:t>
    </dgm:pt>
    <dgm:pt modelId="{D3AEB795-FE68-E646-9D7C-9190D59BF2E6}">
      <dgm:prSet phldrT="[Text]"/>
      <dgm:spPr/>
      <dgm:t>
        <a:bodyPr/>
        <a:lstStyle/>
        <a:p>
          <a:r>
            <a:rPr lang="en-US" dirty="0"/>
            <a:t>A method for a group of blockchain users to make a collective decision </a:t>
          </a:r>
          <a:endParaRPr lang="en-US" b="1" dirty="0"/>
        </a:p>
      </dgm:t>
    </dgm:pt>
    <dgm:pt modelId="{38CBD077-309E-5545-9546-2A8C770923BB}" type="parTrans" cxnId="{E49190C2-E581-D34C-B8BE-652EB5477343}">
      <dgm:prSet/>
      <dgm:spPr/>
      <dgm:t>
        <a:bodyPr/>
        <a:lstStyle/>
        <a:p>
          <a:endParaRPr lang="en-US"/>
        </a:p>
      </dgm:t>
    </dgm:pt>
    <dgm:pt modelId="{5176627F-11F5-D04E-9490-5939105E5EB4}" type="sibTrans" cxnId="{E49190C2-E581-D34C-B8BE-652EB5477343}">
      <dgm:prSet/>
      <dgm:spPr/>
      <dgm:t>
        <a:bodyPr/>
        <a:lstStyle/>
        <a:p>
          <a:endParaRPr lang="en-US"/>
        </a:p>
      </dgm:t>
    </dgm:pt>
    <dgm:pt modelId="{EE9B5B14-4192-B544-8D06-140DBCB1760F}">
      <dgm:prSet phldrT="[Text]"/>
      <dgm:spPr/>
      <dgm:t>
        <a:bodyPr/>
        <a:lstStyle/>
        <a:p>
          <a:r>
            <a:rPr lang="en-US" dirty="0"/>
            <a:t>A method for a group of blockchain users to make a collective decision </a:t>
          </a:r>
          <a:endParaRPr lang="en-US" b="1" dirty="0"/>
        </a:p>
      </dgm:t>
    </dgm:pt>
    <dgm:pt modelId="{298DC2EF-5E4E-AB41-BA4A-4885822E4CD9}" type="parTrans" cxnId="{45DDF9A6-129C-CD40-8757-57F97090BC95}">
      <dgm:prSet/>
      <dgm:spPr/>
      <dgm:t>
        <a:bodyPr/>
        <a:lstStyle/>
        <a:p>
          <a:endParaRPr lang="en-US"/>
        </a:p>
      </dgm:t>
    </dgm:pt>
    <dgm:pt modelId="{55157C8F-4897-124A-BD73-1C627EAD8E07}" type="sibTrans" cxnId="{45DDF9A6-129C-CD40-8757-57F97090BC95}">
      <dgm:prSet/>
      <dgm:spPr/>
      <dgm:t>
        <a:bodyPr/>
        <a:lstStyle/>
        <a:p>
          <a:endParaRPr lang="en-US"/>
        </a:p>
      </dgm:t>
    </dgm:pt>
    <dgm:pt modelId="{432D8100-34C0-124F-A21D-3C60EC9490D2}">
      <dgm:prSet phldrT="[Text]"/>
      <dgm:spPr/>
      <dgm:t>
        <a:bodyPr/>
        <a:lstStyle/>
        <a:p>
          <a:r>
            <a:rPr lang="en-US" dirty="0"/>
            <a:t>A bidirectional binding between a legal agreement and the corresponding smart contract that codifies the legal agreement </a:t>
          </a:r>
          <a:endParaRPr lang="en-US" b="1" dirty="0"/>
        </a:p>
      </dgm:t>
    </dgm:pt>
    <dgm:pt modelId="{2878E7FB-3156-C94A-A868-8DED3951D37A}" type="parTrans" cxnId="{12A349A2-A1C9-6A4A-9697-95C34121F512}">
      <dgm:prSet/>
      <dgm:spPr/>
      <dgm:t>
        <a:bodyPr/>
        <a:lstStyle/>
        <a:p>
          <a:endParaRPr lang="en-US"/>
        </a:p>
      </dgm:t>
    </dgm:pt>
    <dgm:pt modelId="{BAEF5E5E-31ED-B542-80F8-75137909A283}" type="sibTrans" cxnId="{12A349A2-A1C9-6A4A-9697-95C34121F512}">
      <dgm:prSet/>
      <dgm:spPr/>
      <dgm:t>
        <a:bodyPr/>
        <a:lstStyle/>
        <a:p>
          <a:endParaRPr lang="en-US"/>
        </a:p>
      </dgm:t>
    </dgm:pt>
    <dgm:pt modelId="{E476EC1A-90F9-D34F-BC2A-4A475173752C}" type="pres">
      <dgm:prSet presAssocID="{6D9B0BE5-F451-AE44-9B29-AE62DFDE9BAD}" presName="linear" presStyleCnt="0">
        <dgm:presLayoutVars>
          <dgm:dir/>
          <dgm:animLvl val="lvl"/>
          <dgm:resizeHandles val="exact"/>
        </dgm:presLayoutVars>
      </dgm:prSet>
      <dgm:spPr/>
    </dgm:pt>
    <dgm:pt modelId="{2ECE834A-9631-2546-BFB1-CCE5B9E5A588}" type="pres">
      <dgm:prSet presAssocID="{A93A9E4C-E7D0-FD43-9FB4-8DBFA8D52D70}" presName="parentLin" presStyleCnt="0"/>
      <dgm:spPr/>
    </dgm:pt>
    <dgm:pt modelId="{4613B049-B51C-7340-82B5-EB44FE099D8B}" type="pres">
      <dgm:prSet presAssocID="{A93A9E4C-E7D0-FD43-9FB4-8DBFA8D52D70}" presName="parentLeftMargin" presStyleLbl="node1" presStyleIdx="0" presStyleCnt="5"/>
      <dgm:spPr/>
    </dgm:pt>
    <dgm:pt modelId="{D3FC7012-1DAA-DA46-ADBE-C16636B8D9DC}" type="pres">
      <dgm:prSet presAssocID="{A93A9E4C-E7D0-FD43-9FB4-8DBFA8D52D70}" presName="parentText" presStyleLbl="node1" presStyleIdx="0" presStyleCnt="5">
        <dgm:presLayoutVars>
          <dgm:chMax val="0"/>
          <dgm:bulletEnabled val="1"/>
        </dgm:presLayoutVars>
      </dgm:prSet>
      <dgm:spPr/>
    </dgm:pt>
    <dgm:pt modelId="{D0825032-4896-C941-A954-ECEB1D73C182}" type="pres">
      <dgm:prSet presAssocID="{A93A9E4C-E7D0-FD43-9FB4-8DBFA8D52D70}" presName="negativeSpace" presStyleCnt="0"/>
      <dgm:spPr/>
    </dgm:pt>
    <dgm:pt modelId="{9E2F0AF7-B0CF-DE47-9E2C-AE76E7E9519D}" type="pres">
      <dgm:prSet presAssocID="{A93A9E4C-E7D0-FD43-9FB4-8DBFA8D52D70}" presName="childText" presStyleLbl="conFgAcc1" presStyleIdx="0" presStyleCnt="5" custLinFactNeighborY="-27986">
        <dgm:presLayoutVars>
          <dgm:bulletEnabled val="1"/>
        </dgm:presLayoutVars>
      </dgm:prSet>
      <dgm:spPr/>
    </dgm:pt>
    <dgm:pt modelId="{1E896CF7-71DB-BA46-BCC8-B32C37BCC011}" type="pres">
      <dgm:prSet presAssocID="{9B94EF06-5AEB-7C4E-95D8-9DB2D3C38CA9}" presName="spaceBetweenRectangles" presStyleCnt="0"/>
      <dgm:spPr/>
    </dgm:pt>
    <dgm:pt modelId="{2F774065-091A-C342-B557-9BE67A791241}" type="pres">
      <dgm:prSet presAssocID="{E45252E5-FABB-8C40-806C-3AFF4E75FCE9}" presName="parentLin" presStyleCnt="0"/>
      <dgm:spPr/>
    </dgm:pt>
    <dgm:pt modelId="{4F42647B-5FE1-F944-B9A6-02B15E398CA6}" type="pres">
      <dgm:prSet presAssocID="{E45252E5-FABB-8C40-806C-3AFF4E75FCE9}" presName="parentLeftMargin" presStyleLbl="node1" presStyleIdx="0" presStyleCnt="5"/>
      <dgm:spPr/>
    </dgm:pt>
    <dgm:pt modelId="{24969E15-89B0-DB4E-942C-ADE1E6DD72DA}" type="pres">
      <dgm:prSet presAssocID="{E45252E5-FABB-8C40-806C-3AFF4E75FCE9}" presName="parentText" presStyleLbl="node1" presStyleIdx="1" presStyleCnt="5">
        <dgm:presLayoutVars>
          <dgm:chMax val="0"/>
          <dgm:bulletEnabled val="1"/>
        </dgm:presLayoutVars>
      </dgm:prSet>
      <dgm:spPr/>
    </dgm:pt>
    <dgm:pt modelId="{5AD1F038-EBEF-5245-8003-C66C3C8DAC3C}" type="pres">
      <dgm:prSet presAssocID="{E45252E5-FABB-8C40-806C-3AFF4E75FCE9}" presName="negativeSpace" presStyleCnt="0"/>
      <dgm:spPr/>
    </dgm:pt>
    <dgm:pt modelId="{148FE86C-F7F1-464B-9BC2-28B1D508CF71}" type="pres">
      <dgm:prSet presAssocID="{E45252E5-FABB-8C40-806C-3AFF4E75FCE9}" presName="childText" presStyleLbl="conFgAcc1" presStyleIdx="1" presStyleCnt="5">
        <dgm:presLayoutVars>
          <dgm:bulletEnabled val="1"/>
        </dgm:presLayoutVars>
      </dgm:prSet>
      <dgm:spPr/>
    </dgm:pt>
    <dgm:pt modelId="{923AB11A-1A4C-834B-B05F-23B2763C473D}" type="pres">
      <dgm:prSet presAssocID="{52E1C086-FA7D-2241-9528-6BB9F16171F3}" presName="spaceBetweenRectangles" presStyleCnt="0"/>
      <dgm:spPr/>
    </dgm:pt>
    <dgm:pt modelId="{DA09A063-9B24-C248-8788-BC99DC1183B5}" type="pres">
      <dgm:prSet presAssocID="{14DA0B7A-897A-7C41-9759-93C7D9C8F0EA}" presName="parentLin" presStyleCnt="0"/>
      <dgm:spPr/>
    </dgm:pt>
    <dgm:pt modelId="{9FD7E78C-A84A-B74A-AD8A-66884C7B0B40}" type="pres">
      <dgm:prSet presAssocID="{14DA0B7A-897A-7C41-9759-93C7D9C8F0EA}" presName="parentLeftMargin" presStyleLbl="node1" presStyleIdx="1" presStyleCnt="5"/>
      <dgm:spPr/>
    </dgm:pt>
    <dgm:pt modelId="{AA435AA0-F75A-DB47-8EBE-6CA64DE63185}" type="pres">
      <dgm:prSet presAssocID="{14DA0B7A-897A-7C41-9759-93C7D9C8F0EA}" presName="parentText" presStyleLbl="node1" presStyleIdx="2" presStyleCnt="5">
        <dgm:presLayoutVars>
          <dgm:chMax val="0"/>
          <dgm:bulletEnabled val="1"/>
        </dgm:presLayoutVars>
      </dgm:prSet>
      <dgm:spPr/>
    </dgm:pt>
    <dgm:pt modelId="{11F14FCC-515A-F048-A7E0-3610F67C7C83}" type="pres">
      <dgm:prSet presAssocID="{14DA0B7A-897A-7C41-9759-93C7D9C8F0EA}" presName="negativeSpace" presStyleCnt="0"/>
      <dgm:spPr/>
    </dgm:pt>
    <dgm:pt modelId="{3C94F0F8-7EBF-BD4E-A0AD-A901A507D912}" type="pres">
      <dgm:prSet presAssocID="{14DA0B7A-897A-7C41-9759-93C7D9C8F0EA}" presName="childText" presStyleLbl="conFgAcc1" presStyleIdx="2" presStyleCnt="5">
        <dgm:presLayoutVars>
          <dgm:bulletEnabled val="1"/>
        </dgm:presLayoutVars>
      </dgm:prSet>
      <dgm:spPr/>
    </dgm:pt>
    <dgm:pt modelId="{3BCC1E28-0F08-2747-9E78-F6549F44FA6E}" type="pres">
      <dgm:prSet presAssocID="{E0F68FFC-15D7-CF4B-8542-EE341028D7F9}" presName="spaceBetweenRectangles" presStyleCnt="0"/>
      <dgm:spPr/>
    </dgm:pt>
    <dgm:pt modelId="{471C8B6E-FB50-404F-B174-C29FC5E4EEA9}" type="pres">
      <dgm:prSet presAssocID="{83FDFBF5-3880-C34C-9F88-A7C7CC3A1EA2}" presName="parentLin" presStyleCnt="0"/>
      <dgm:spPr/>
    </dgm:pt>
    <dgm:pt modelId="{64A5510A-84FE-8249-BA76-EF103C6C9647}" type="pres">
      <dgm:prSet presAssocID="{83FDFBF5-3880-C34C-9F88-A7C7CC3A1EA2}" presName="parentLeftMargin" presStyleLbl="node1" presStyleIdx="2" presStyleCnt="5"/>
      <dgm:spPr/>
    </dgm:pt>
    <dgm:pt modelId="{0D425566-CC0E-4340-ACE4-391D78717F61}" type="pres">
      <dgm:prSet presAssocID="{83FDFBF5-3880-C34C-9F88-A7C7CC3A1EA2}" presName="parentText" presStyleLbl="node1" presStyleIdx="3" presStyleCnt="5">
        <dgm:presLayoutVars>
          <dgm:chMax val="0"/>
          <dgm:bulletEnabled val="1"/>
        </dgm:presLayoutVars>
      </dgm:prSet>
      <dgm:spPr/>
    </dgm:pt>
    <dgm:pt modelId="{75B8033C-CCF6-F242-ACF7-58DC0B591607}" type="pres">
      <dgm:prSet presAssocID="{83FDFBF5-3880-C34C-9F88-A7C7CC3A1EA2}" presName="negativeSpace" presStyleCnt="0"/>
      <dgm:spPr/>
    </dgm:pt>
    <dgm:pt modelId="{9C96D635-3AD3-1F42-AD18-0EC08EF7EBDC}" type="pres">
      <dgm:prSet presAssocID="{83FDFBF5-3880-C34C-9F88-A7C7CC3A1EA2}" presName="childText" presStyleLbl="conFgAcc1" presStyleIdx="3" presStyleCnt="5">
        <dgm:presLayoutVars>
          <dgm:bulletEnabled val="1"/>
        </dgm:presLayoutVars>
      </dgm:prSet>
      <dgm:spPr/>
    </dgm:pt>
    <dgm:pt modelId="{BF45CEAA-F6D1-514A-BEFE-B281AF5F332A}" type="pres">
      <dgm:prSet presAssocID="{1A6786D2-A08D-E049-AFB2-E72E5DCEFF2F}" presName="spaceBetweenRectangles" presStyleCnt="0"/>
      <dgm:spPr/>
    </dgm:pt>
    <dgm:pt modelId="{302445E5-B212-B74B-BC22-BBD04711E7EC}" type="pres">
      <dgm:prSet presAssocID="{AE805E67-4EA8-E44E-977C-CE7A6905D586}" presName="parentLin" presStyleCnt="0"/>
      <dgm:spPr/>
    </dgm:pt>
    <dgm:pt modelId="{937FDAAE-016D-BC4E-A685-8EEBB740AD06}" type="pres">
      <dgm:prSet presAssocID="{AE805E67-4EA8-E44E-977C-CE7A6905D586}" presName="parentLeftMargin" presStyleLbl="node1" presStyleIdx="3" presStyleCnt="5"/>
      <dgm:spPr/>
    </dgm:pt>
    <dgm:pt modelId="{7D485CAA-7719-AC4E-8C5B-2C4474330F40}" type="pres">
      <dgm:prSet presAssocID="{AE805E67-4EA8-E44E-977C-CE7A6905D586}" presName="parentText" presStyleLbl="node1" presStyleIdx="4" presStyleCnt="5">
        <dgm:presLayoutVars>
          <dgm:chMax val="0"/>
          <dgm:bulletEnabled val="1"/>
        </dgm:presLayoutVars>
      </dgm:prSet>
      <dgm:spPr/>
    </dgm:pt>
    <dgm:pt modelId="{EA2DA0A2-24D7-C641-99D9-C7944799A41E}" type="pres">
      <dgm:prSet presAssocID="{AE805E67-4EA8-E44E-977C-CE7A6905D586}" presName="negativeSpace" presStyleCnt="0"/>
      <dgm:spPr/>
    </dgm:pt>
    <dgm:pt modelId="{A87A1472-9EB7-E846-9293-8193BC393C82}" type="pres">
      <dgm:prSet presAssocID="{AE805E67-4EA8-E44E-977C-CE7A6905D586}" presName="childText" presStyleLbl="conFgAcc1" presStyleIdx="4" presStyleCnt="5">
        <dgm:presLayoutVars>
          <dgm:bulletEnabled val="1"/>
        </dgm:presLayoutVars>
      </dgm:prSet>
      <dgm:spPr/>
    </dgm:pt>
  </dgm:ptLst>
  <dgm:cxnLst>
    <dgm:cxn modelId="{B7279C10-ADE9-A541-AABC-E6B55B9A3724}" type="presOf" srcId="{AE805E67-4EA8-E44E-977C-CE7A6905D586}" destId="{937FDAAE-016D-BC4E-A685-8EEBB740AD06}" srcOrd="0" destOrd="0" presId="urn:microsoft.com/office/officeart/2005/8/layout/list1"/>
    <dgm:cxn modelId="{CA65E913-B354-C449-AE18-360DC0C3AA5A}" type="presOf" srcId="{4EE8D05E-A4E5-1243-8B9B-9983FA8372EE}" destId="{9E2F0AF7-B0CF-DE47-9E2C-AE76E7E9519D}" srcOrd="0" destOrd="0" presId="urn:microsoft.com/office/officeart/2005/8/layout/list1"/>
    <dgm:cxn modelId="{5921D81E-C961-5041-A1DF-0F2C4F7553B6}" srcId="{6D9B0BE5-F451-AE44-9B29-AE62DFDE9BAD}" destId="{A93A9E4C-E7D0-FD43-9FB4-8DBFA8D52D70}" srcOrd="0" destOrd="0" parTransId="{2A68335A-5EE8-7946-BC00-E2667CBF3CE7}" sibTransId="{9B94EF06-5AEB-7C4E-95D8-9DB2D3C38CA9}"/>
    <dgm:cxn modelId="{C7913525-5BE6-8846-B3C4-2779428C09E4}" type="presOf" srcId="{14DA0B7A-897A-7C41-9759-93C7D9C8F0EA}" destId="{9FD7E78C-A84A-B74A-AD8A-66884C7B0B40}" srcOrd="0" destOrd="0" presId="urn:microsoft.com/office/officeart/2005/8/layout/list1"/>
    <dgm:cxn modelId="{0F58922A-6BE6-8245-AB47-48401CFE1338}" srcId="{A93A9E4C-E7D0-FD43-9FB4-8DBFA8D52D70}" destId="{4EE8D05E-A4E5-1243-8B9B-9983FA8372EE}" srcOrd="0" destOrd="0" parTransId="{79BECABF-9AD7-7540-B6C3-C11556F8E677}" sibTransId="{97D55AD6-5E27-B74E-BBB0-80229D733427}"/>
    <dgm:cxn modelId="{13E93042-B2D6-DC4F-AFDE-21729E440710}" srcId="{E45252E5-FABB-8C40-806C-3AFF4E75FCE9}" destId="{3DA67FA2-A5B7-9943-848C-6964B9A4582D}" srcOrd="0" destOrd="0" parTransId="{CC74A22A-DD9D-E845-8FAA-88AF0EED7ED7}" sibTransId="{679867D5-7138-3347-A798-3B53C48740FF}"/>
    <dgm:cxn modelId="{F0458E44-8235-954E-AA14-6D1F593F5FD0}" type="presOf" srcId="{83FDFBF5-3880-C34C-9F88-A7C7CC3A1EA2}" destId="{64A5510A-84FE-8249-BA76-EF103C6C9647}" srcOrd="0" destOrd="0" presId="urn:microsoft.com/office/officeart/2005/8/layout/list1"/>
    <dgm:cxn modelId="{45E7C257-2F29-994A-9FA6-C1EA0F617394}" type="presOf" srcId="{A93A9E4C-E7D0-FD43-9FB4-8DBFA8D52D70}" destId="{D3FC7012-1DAA-DA46-ADBE-C16636B8D9DC}" srcOrd="1" destOrd="0" presId="urn:microsoft.com/office/officeart/2005/8/layout/list1"/>
    <dgm:cxn modelId="{64AB747B-70D3-BB4D-B4F4-9B27A1465802}" srcId="{6D9B0BE5-F451-AE44-9B29-AE62DFDE9BAD}" destId="{E45252E5-FABB-8C40-806C-3AFF4E75FCE9}" srcOrd="1" destOrd="0" parTransId="{EFF56ECC-82CF-9E48-8A6B-9F7BE1AD3166}" sibTransId="{52E1C086-FA7D-2241-9528-6BB9F16171F3}"/>
    <dgm:cxn modelId="{F0593E88-DE20-114A-A748-1E4C4F5E9767}" srcId="{6D9B0BE5-F451-AE44-9B29-AE62DFDE9BAD}" destId="{AE805E67-4EA8-E44E-977C-CE7A6905D586}" srcOrd="4" destOrd="0" parTransId="{F62ACB79-F0B7-564F-A02E-275C0C646988}" sibTransId="{20A19F98-901A-124B-B679-5A49740AA061}"/>
    <dgm:cxn modelId="{0A36978A-6104-C644-B840-9A33408B80B1}" type="presOf" srcId="{E45252E5-FABB-8C40-806C-3AFF4E75FCE9}" destId="{24969E15-89B0-DB4E-942C-ADE1E6DD72DA}" srcOrd="1" destOrd="0" presId="urn:microsoft.com/office/officeart/2005/8/layout/list1"/>
    <dgm:cxn modelId="{4C639490-A423-0444-8B40-675209269609}" type="presOf" srcId="{6D9B0BE5-F451-AE44-9B29-AE62DFDE9BAD}" destId="{E476EC1A-90F9-D34F-BC2A-4A475173752C}" srcOrd="0" destOrd="0" presId="urn:microsoft.com/office/officeart/2005/8/layout/list1"/>
    <dgm:cxn modelId="{3B674192-0ACE-6A4A-815A-59073DEEDE76}" type="presOf" srcId="{D3AEB795-FE68-E646-9D7C-9190D59BF2E6}" destId="{3C94F0F8-7EBF-BD4E-A0AD-A901A507D912}" srcOrd="0" destOrd="0" presId="urn:microsoft.com/office/officeart/2005/8/layout/list1"/>
    <dgm:cxn modelId="{D09E479C-FD02-8440-AF16-E828727AD487}" type="presOf" srcId="{EE9B5B14-4192-B544-8D06-140DBCB1760F}" destId="{9C96D635-3AD3-1F42-AD18-0EC08EF7EBDC}" srcOrd="0" destOrd="0" presId="urn:microsoft.com/office/officeart/2005/8/layout/list1"/>
    <dgm:cxn modelId="{12A349A2-A1C9-6A4A-9697-95C34121F512}" srcId="{AE805E67-4EA8-E44E-977C-CE7A6905D586}" destId="{432D8100-34C0-124F-A21D-3C60EC9490D2}" srcOrd="0" destOrd="0" parTransId="{2878E7FB-3156-C94A-A868-8DED3951D37A}" sibTransId="{BAEF5E5E-31ED-B542-80F8-75137909A283}"/>
    <dgm:cxn modelId="{45DDF9A6-129C-CD40-8757-57F97090BC95}" srcId="{83FDFBF5-3880-C34C-9F88-A7C7CC3A1EA2}" destId="{EE9B5B14-4192-B544-8D06-140DBCB1760F}" srcOrd="0" destOrd="0" parTransId="{298DC2EF-5E4E-AB41-BA4A-4885822E4CD9}" sibTransId="{55157C8F-4897-124A-BD73-1C627EAD8E07}"/>
    <dgm:cxn modelId="{84993AB0-7075-DE4A-A5B4-9CAF94740A6F}" srcId="{6D9B0BE5-F451-AE44-9B29-AE62DFDE9BAD}" destId="{14DA0B7A-897A-7C41-9759-93C7D9C8F0EA}" srcOrd="2" destOrd="0" parTransId="{D2B86BAF-5275-4D4D-9C82-E31191138425}" sibTransId="{E0F68FFC-15D7-CF4B-8542-EE341028D7F9}"/>
    <dgm:cxn modelId="{6067F5B1-3D2B-0740-BBC2-25250147E68B}" type="presOf" srcId="{E45252E5-FABB-8C40-806C-3AFF4E75FCE9}" destId="{4F42647B-5FE1-F944-B9A6-02B15E398CA6}" srcOrd="0" destOrd="0" presId="urn:microsoft.com/office/officeart/2005/8/layout/list1"/>
    <dgm:cxn modelId="{C2BC73B4-78C3-0B47-9ACE-43608BA2D795}" type="presOf" srcId="{83FDFBF5-3880-C34C-9F88-A7C7CC3A1EA2}" destId="{0D425566-CC0E-4340-ACE4-391D78717F61}" srcOrd="1" destOrd="0" presId="urn:microsoft.com/office/officeart/2005/8/layout/list1"/>
    <dgm:cxn modelId="{E49190C2-E581-D34C-B8BE-652EB5477343}" srcId="{14DA0B7A-897A-7C41-9759-93C7D9C8F0EA}" destId="{D3AEB795-FE68-E646-9D7C-9190D59BF2E6}" srcOrd="0" destOrd="0" parTransId="{38CBD077-309E-5545-9546-2A8C770923BB}" sibTransId="{5176627F-11F5-D04E-9490-5939105E5EB4}"/>
    <dgm:cxn modelId="{DBFDD6D2-463A-244E-921C-BC50EE2E21EB}" srcId="{6D9B0BE5-F451-AE44-9B29-AE62DFDE9BAD}" destId="{83FDFBF5-3880-C34C-9F88-A7C7CC3A1EA2}" srcOrd="3" destOrd="0" parTransId="{64C92EAF-A4BF-6240-8D33-6CF3A1E0E8EA}" sibTransId="{1A6786D2-A08D-E049-AFB2-E72E5DCEFF2F}"/>
    <dgm:cxn modelId="{4BC9ABD5-99B4-3F41-B4B8-194AA06563A9}" type="presOf" srcId="{3DA67FA2-A5B7-9943-848C-6964B9A4582D}" destId="{148FE86C-F7F1-464B-9BC2-28B1D508CF71}" srcOrd="0" destOrd="0" presId="urn:microsoft.com/office/officeart/2005/8/layout/list1"/>
    <dgm:cxn modelId="{6557CEDC-9352-8843-89C5-4D588446F344}" type="presOf" srcId="{14DA0B7A-897A-7C41-9759-93C7D9C8F0EA}" destId="{AA435AA0-F75A-DB47-8EBE-6CA64DE63185}" srcOrd="1" destOrd="0" presId="urn:microsoft.com/office/officeart/2005/8/layout/list1"/>
    <dgm:cxn modelId="{7C49D1E0-5BE5-F247-920E-1C42F281F92E}" type="presOf" srcId="{AE805E67-4EA8-E44E-977C-CE7A6905D586}" destId="{7D485CAA-7719-AC4E-8C5B-2C4474330F40}" srcOrd="1" destOrd="0" presId="urn:microsoft.com/office/officeart/2005/8/layout/list1"/>
    <dgm:cxn modelId="{A3E7DFE4-13BC-7845-A0F2-19993FD93915}" type="presOf" srcId="{432D8100-34C0-124F-A21D-3C60EC9490D2}" destId="{A87A1472-9EB7-E846-9293-8193BC393C82}" srcOrd="0" destOrd="0" presId="urn:microsoft.com/office/officeart/2005/8/layout/list1"/>
    <dgm:cxn modelId="{31ED48F3-9D23-8443-901D-9036893DEB65}" type="presOf" srcId="{A93A9E4C-E7D0-FD43-9FB4-8DBFA8D52D70}" destId="{4613B049-B51C-7340-82B5-EB44FE099D8B}" srcOrd="0" destOrd="0" presId="urn:microsoft.com/office/officeart/2005/8/layout/list1"/>
    <dgm:cxn modelId="{2DC78ED3-E422-9B48-A569-DFEF8B9F8DF1}" type="presParOf" srcId="{E476EC1A-90F9-D34F-BC2A-4A475173752C}" destId="{2ECE834A-9631-2546-BFB1-CCE5B9E5A588}" srcOrd="0" destOrd="0" presId="urn:microsoft.com/office/officeart/2005/8/layout/list1"/>
    <dgm:cxn modelId="{1E942BC2-B3D6-4042-87AA-824C937D032C}" type="presParOf" srcId="{2ECE834A-9631-2546-BFB1-CCE5B9E5A588}" destId="{4613B049-B51C-7340-82B5-EB44FE099D8B}" srcOrd="0" destOrd="0" presId="urn:microsoft.com/office/officeart/2005/8/layout/list1"/>
    <dgm:cxn modelId="{5395878D-3F5D-E742-8645-CB16B93F74A0}" type="presParOf" srcId="{2ECE834A-9631-2546-BFB1-CCE5B9E5A588}" destId="{D3FC7012-1DAA-DA46-ADBE-C16636B8D9DC}" srcOrd="1" destOrd="0" presId="urn:microsoft.com/office/officeart/2005/8/layout/list1"/>
    <dgm:cxn modelId="{5BDCCA3D-2CD5-504E-AA3E-4B986A105686}" type="presParOf" srcId="{E476EC1A-90F9-D34F-BC2A-4A475173752C}" destId="{D0825032-4896-C941-A954-ECEB1D73C182}" srcOrd="1" destOrd="0" presId="urn:microsoft.com/office/officeart/2005/8/layout/list1"/>
    <dgm:cxn modelId="{89FD116B-1CFD-5C48-9317-6AA5976ADE4A}" type="presParOf" srcId="{E476EC1A-90F9-D34F-BC2A-4A475173752C}" destId="{9E2F0AF7-B0CF-DE47-9E2C-AE76E7E9519D}" srcOrd="2" destOrd="0" presId="urn:microsoft.com/office/officeart/2005/8/layout/list1"/>
    <dgm:cxn modelId="{88E50191-F930-4F47-A6B9-5C0A8E38F4C1}" type="presParOf" srcId="{E476EC1A-90F9-D34F-BC2A-4A475173752C}" destId="{1E896CF7-71DB-BA46-BCC8-B32C37BCC011}" srcOrd="3" destOrd="0" presId="urn:microsoft.com/office/officeart/2005/8/layout/list1"/>
    <dgm:cxn modelId="{B6D6C9A7-BA09-5544-AA70-B2919A10722D}" type="presParOf" srcId="{E476EC1A-90F9-D34F-BC2A-4A475173752C}" destId="{2F774065-091A-C342-B557-9BE67A791241}" srcOrd="4" destOrd="0" presId="urn:microsoft.com/office/officeart/2005/8/layout/list1"/>
    <dgm:cxn modelId="{550A677D-C8EA-E142-8E96-50E8A5C88297}" type="presParOf" srcId="{2F774065-091A-C342-B557-9BE67A791241}" destId="{4F42647B-5FE1-F944-B9A6-02B15E398CA6}" srcOrd="0" destOrd="0" presId="urn:microsoft.com/office/officeart/2005/8/layout/list1"/>
    <dgm:cxn modelId="{5DFCA4A0-9BFD-F941-85F4-3903370AC7BB}" type="presParOf" srcId="{2F774065-091A-C342-B557-9BE67A791241}" destId="{24969E15-89B0-DB4E-942C-ADE1E6DD72DA}" srcOrd="1" destOrd="0" presId="urn:microsoft.com/office/officeart/2005/8/layout/list1"/>
    <dgm:cxn modelId="{0DD499C2-FBBB-B94A-BDFF-3C884B20662E}" type="presParOf" srcId="{E476EC1A-90F9-D34F-BC2A-4A475173752C}" destId="{5AD1F038-EBEF-5245-8003-C66C3C8DAC3C}" srcOrd="5" destOrd="0" presId="urn:microsoft.com/office/officeart/2005/8/layout/list1"/>
    <dgm:cxn modelId="{B4F36912-6009-884A-B60D-12C5033AE7DF}" type="presParOf" srcId="{E476EC1A-90F9-D34F-BC2A-4A475173752C}" destId="{148FE86C-F7F1-464B-9BC2-28B1D508CF71}" srcOrd="6" destOrd="0" presId="urn:microsoft.com/office/officeart/2005/8/layout/list1"/>
    <dgm:cxn modelId="{E8111B2C-9FF1-B148-9C7E-8832C3D88DD1}" type="presParOf" srcId="{E476EC1A-90F9-D34F-BC2A-4A475173752C}" destId="{923AB11A-1A4C-834B-B05F-23B2763C473D}" srcOrd="7" destOrd="0" presId="urn:microsoft.com/office/officeart/2005/8/layout/list1"/>
    <dgm:cxn modelId="{0DBF94E4-3C40-9344-9845-C6435F6FF221}" type="presParOf" srcId="{E476EC1A-90F9-D34F-BC2A-4A475173752C}" destId="{DA09A063-9B24-C248-8788-BC99DC1183B5}" srcOrd="8" destOrd="0" presId="urn:microsoft.com/office/officeart/2005/8/layout/list1"/>
    <dgm:cxn modelId="{CDA9BD59-0234-7142-B246-3EA4D3750A55}" type="presParOf" srcId="{DA09A063-9B24-C248-8788-BC99DC1183B5}" destId="{9FD7E78C-A84A-B74A-AD8A-66884C7B0B40}" srcOrd="0" destOrd="0" presId="urn:microsoft.com/office/officeart/2005/8/layout/list1"/>
    <dgm:cxn modelId="{C4819463-86E3-354A-982D-7E70C4DEBAF7}" type="presParOf" srcId="{DA09A063-9B24-C248-8788-BC99DC1183B5}" destId="{AA435AA0-F75A-DB47-8EBE-6CA64DE63185}" srcOrd="1" destOrd="0" presId="urn:microsoft.com/office/officeart/2005/8/layout/list1"/>
    <dgm:cxn modelId="{59541DB3-E5EB-7242-ADCA-D8ECBA7C8244}" type="presParOf" srcId="{E476EC1A-90F9-D34F-BC2A-4A475173752C}" destId="{11F14FCC-515A-F048-A7E0-3610F67C7C83}" srcOrd="9" destOrd="0" presId="urn:microsoft.com/office/officeart/2005/8/layout/list1"/>
    <dgm:cxn modelId="{308033D3-2A29-1D43-B1B5-EBEBE331099D}" type="presParOf" srcId="{E476EC1A-90F9-D34F-BC2A-4A475173752C}" destId="{3C94F0F8-7EBF-BD4E-A0AD-A901A507D912}" srcOrd="10" destOrd="0" presId="urn:microsoft.com/office/officeart/2005/8/layout/list1"/>
    <dgm:cxn modelId="{53D7584F-9228-734F-9A63-6E742DCBC5EA}" type="presParOf" srcId="{E476EC1A-90F9-D34F-BC2A-4A475173752C}" destId="{3BCC1E28-0F08-2747-9E78-F6549F44FA6E}" srcOrd="11" destOrd="0" presId="urn:microsoft.com/office/officeart/2005/8/layout/list1"/>
    <dgm:cxn modelId="{4126F8CD-5453-1146-ACF5-B29F28FCCF26}" type="presParOf" srcId="{E476EC1A-90F9-D34F-BC2A-4A475173752C}" destId="{471C8B6E-FB50-404F-B174-C29FC5E4EEA9}" srcOrd="12" destOrd="0" presId="urn:microsoft.com/office/officeart/2005/8/layout/list1"/>
    <dgm:cxn modelId="{A94533F1-7283-D24F-94B5-19C90D432E63}" type="presParOf" srcId="{471C8B6E-FB50-404F-B174-C29FC5E4EEA9}" destId="{64A5510A-84FE-8249-BA76-EF103C6C9647}" srcOrd="0" destOrd="0" presId="urn:microsoft.com/office/officeart/2005/8/layout/list1"/>
    <dgm:cxn modelId="{CDC716A0-A9C3-C741-9DD9-116C4569CF79}" type="presParOf" srcId="{471C8B6E-FB50-404F-B174-C29FC5E4EEA9}" destId="{0D425566-CC0E-4340-ACE4-391D78717F61}" srcOrd="1" destOrd="0" presId="urn:microsoft.com/office/officeart/2005/8/layout/list1"/>
    <dgm:cxn modelId="{EEAA70D2-1CFA-B242-9FC7-E2188A78D291}" type="presParOf" srcId="{E476EC1A-90F9-D34F-BC2A-4A475173752C}" destId="{75B8033C-CCF6-F242-ACF7-58DC0B591607}" srcOrd="13" destOrd="0" presId="urn:microsoft.com/office/officeart/2005/8/layout/list1"/>
    <dgm:cxn modelId="{B676D590-EB0E-6749-A16B-88F296E21117}" type="presParOf" srcId="{E476EC1A-90F9-D34F-BC2A-4A475173752C}" destId="{9C96D635-3AD3-1F42-AD18-0EC08EF7EBDC}" srcOrd="14" destOrd="0" presId="urn:microsoft.com/office/officeart/2005/8/layout/list1"/>
    <dgm:cxn modelId="{3AE033C9-1694-3940-99E8-6010BFF7F16F}" type="presParOf" srcId="{E476EC1A-90F9-D34F-BC2A-4A475173752C}" destId="{BF45CEAA-F6D1-514A-BEFE-B281AF5F332A}" srcOrd="15" destOrd="0" presId="urn:microsoft.com/office/officeart/2005/8/layout/list1"/>
    <dgm:cxn modelId="{F8B4A3B5-21AA-554D-BBBC-5C239E00D124}" type="presParOf" srcId="{E476EC1A-90F9-D34F-BC2A-4A475173752C}" destId="{302445E5-B212-B74B-BC22-BBD04711E7EC}" srcOrd="16" destOrd="0" presId="urn:microsoft.com/office/officeart/2005/8/layout/list1"/>
    <dgm:cxn modelId="{674F2B08-181E-8A40-AC82-21CB48F8F83D}" type="presParOf" srcId="{302445E5-B212-B74B-BC22-BBD04711E7EC}" destId="{937FDAAE-016D-BC4E-A685-8EEBB740AD06}" srcOrd="0" destOrd="0" presId="urn:microsoft.com/office/officeart/2005/8/layout/list1"/>
    <dgm:cxn modelId="{93B22B74-6C31-624D-B4D6-BA76C60CA4F1}" type="presParOf" srcId="{302445E5-B212-B74B-BC22-BBD04711E7EC}" destId="{7D485CAA-7719-AC4E-8C5B-2C4474330F40}" srcOrd="1" destOrd="0" presId="urn:microsoft.com/office/officeart/2005/8/layout/list1"/>
    <dgm:cxn modelId="{6A395A68-32EF-1344-BC24-BF4907A9C11A}" type="presParOf" srcId="{E476EC1A-90F9-D34F-BC2A-4A475173752C}" destId="{EA2DA0A2-24D7-C641-99D9-C7944799A41E}" srcOrd="17" destOrd="0" presId="urn:microsoft.com/office/officeart/2005/8/layout/list1"/>
    <dgm:cxn modelId="{B59D7A1D-3BEB-5A41-B898-36393A07C8D6}" type="presParOf" srcId="{E476EC1A-90F9-D34F-BC2A-4A475173752C}" destId="{A87A1472-9EB7-E846-9293-8193BC393C82}"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9B0BE5-F451-AE44-9B29-AE62DFDE9BAD}" type="doc">
      <dgm:prSet loTypeId="urn:microsoft.com/office/officeart/2005/8/layout/list1" loCatId="" qsTypeId="urn:microsoft.com/office/officeart/2005/8/quickstyle/simple4" qsCatId="simple" csTypeId="urn:microsoft.com/office/officeart/2005/8/colors/accent1_4" csCatId="accent1" phldr="1"/>
      <dgm:spPr/>
      <dgm:t>
        <a:bodyPr/>
        <a:lstStyle/>
        <a:p>
          <a:endParaRPr lang="en-US"/>
        </a:p>
      </dgm:t>
    </dgm:pt>
    <dgm:pt modelId="{A93A9E4C-E7D0-FD43-9FB4-8DBFA8D52D70}">
      <dgm:prSet phldrT="[Text]"/>
      <dgm:spPr/>
      <dgm:t>
        <a:bodyPr/>
        <a:lstStyle/>
        <a:p>
          <a:r>
            <a:rPr lang="en-US" b="1" dirty="0"/>
            <a:t>Encrypting On-chain Data</a:t>
          </a:r>
        </a:p>
      </dgm:t>
    </dgm:pt>
    <dgm:pt modelId="{2A68335A-5EE8-7946-BC00-E2667CBF3CE7}" type="parTrans" cxnId="{5921D81E-C961-5041-A1DF-0F2C4F7553B6}">
      <dgm:prSet/>
      <dgm:spPr/>
      <dgm:t>
        <a:bodyPr/>
        <a:lstStyle/>
        <a:p>
          <a:endParaRPr lang="en-US" b="1"/>
        </a:p>
      </dgm:t>
    </dgm:pt>
    <dgm:pt modelId="{9B94EF06-5AEB-7C4E-95D8-9DB2D3C38CA9}" type="sibTrans" cxnId="{5921D81E-C961-5041-A1DF-0F2C4F7553B6}">
      <dgm:prSet/>
      <dgm:spPr/>
      <dgm:t>
        <a:bodyPr/>
        <a:lstStyle/>
        <a:p>
          <a:endParaRPr lang="en-US" b="1"/>
        </a:p>
      </dgm:t>
    </dgm:pt>
    <dgm:pt modelId="{E45252E5-FABB-8C40-806C-3AFF4E75FCE9}">
      <dgm:prSet phldrT="[Text]"/>
      <dgm:spPr/>
      <dgm:t>
        <a:bodyPr/>
        <a:lstStyle/>
        <a:p>
          <a:r>
            <a:rPr lang="en-US" b="1" dirty="0"/>
            <a:t>Tokenisation </a:t>
          </a:r>
        </a:p>
      </dgm:t>
    </dgm:pt>
    <dgm:pt modelId="{EFF56ECC-82CF-9E48-8A6B-9F7BE1AD3166}" type="parTrans" cxnId="{64AB747B-70D3-BB4D-B4F4-9B27A1465802}">
      <dgm:prSet/>
      <dgm:spPr/>
      <dgm:t>
        <a:bodyPr/>
        <a:lstStyle/>
        <a:p>
          <a:endParaRPr lang="en-US" b="1"/>
        </a:p>
      </dgm:t>
    </dgm:pt>
    <dgm:pt modelId="{52E1C086-FA7D-2241-9528-6BB9F16171F3}" type="sibTrans" cxnId="{64AB747B-70D3-BB4D-B4F4-9B27A1465802}">
      <dgm:prSet/>
      <dgm:spPr/>
      <dgm:t>
        <a:bodyPr/>
        <a:lstStyle/>
        <a:p>
          <a:endParaRPr lang="en-US" b="1"/>
        </a:p>
      </dgm:t>
    </dgm:pt>
    <dgm:pt modelId="{14DA0B7A-897A-7C41-9759-93C7D9C8F0EA}">
      <dgm:prSet phldrT="[Text]"/>
      <dgm:spPr/>
      <dgm:t>
        <a:bodyPr/>
        <a:lstStyle/>
        <a:p>
          <a:r>
            <a:rPr lang="en-US" b="1" dirty="0"/>
            <a:t>Off-chain Data Storage</a:t>
          </a:r>
        </a:p>
      </dgm:t>
    </dgm:pt>
    <dgm:pt modelId="{D2B86BAF-5275-4D4D-9C82-E31191138425}" type="parTrans" cxnId="{84993AB0-7075-DE4A-A5B4-9CAF94740A6F}">
      <dgm:prSet/>
      <dgm:spPr/>
      <dgm:t>
        <a:bodyPr/>
        <a:lstStyle/>
        <a:p>
          <a:endParaRPr lang="en-US" b="1"/>
        </a:p>
      </dgm:t>
    </dgm:pt>
    <dgm:pt modelId="{E0F68FFC-15D7-CF4B-8542-EE341028D7F9}" type="sibTrans" cxnId="{84993AB0-7075-DE4A-A5B4-9CAF94740A6F}">
      <dgm:prSet/>
      <dgm:spPr/>
      <dgm:t>
        <a:bodyPr/>
        <a:lstStyle/>
        <a:p>
          <a:endParaRPr lang="en-US" b="1"/>
        </a:p>
      </dgm:t>
    </dgm:pt>
    <dgm:pt modelId="{83FDFBF5-3880-C34C-9F88-A7C7CC3A1EA2}">
      <dgm:prSet phldrT="[Text]"/>
      <dgm:spPr/>
      <dgm:t>
        <a:bodyPr/>
        <a:lstStyle/>
        <a:p>
          <a:r>
            <a:rPr lang="en-US" b="1" dirty="0"/>
            <a:t>State Channel</a:t>
          </a:r>
        </a:p>
      </dgm:t>
    </dgm:pt>
    <dgm:pt modelId="{64C92EAF-A4BF-6240-8D33-6CF3A1E0E8EA}" type="parTrans" cxnId="{DBFDD6D2-463A-244E-921C-BC50EE2E21EB}">
      <dgm:prSet/>
      <dgm:spPr/>
      <dgm:t>
        <a:bodyPr/>
        <a:lstStyle/>
        <a:p>
          <a:endParaRPr lang="en-US" b="1"/>
        </a:p>
      </dgm:t>
    </dgm:pt>
    <dgm:pt modelId="{1A6786D2-A08D-E049-AFB2-E72E5DCEFF2F}" type="sibTrans" cxnId="{DBFDD6D2-463A-244E-921C-BC50EE2E21EB}">
      <dgm:prSet/>
      <dgm:spPr/>
      <dgm:t>
        <a:bodyPr/>
        <a:lstStyle/>
        <a:p>
          <a:endParaRPr lang="en-US" b="1"/>
        </a:p>
      </dgm:t>
    </dgm:pt>
    <dgm:pt modelId="{4EE8D05E-A4E5-1243-8B9B-9983FA8372EE}">
      <dgm:prSet phldrT="[Text]"/>
      <dgm:spPr/>
      <dgm:t>
        <a:bodyPr/>
        <a:lstStyle/>
        <a:p>
          <a:r>
            <a:rPr lang="en-US" dirty="0"/>
            <a:t>Ensuring confidentiality of the data stored on blockchain by encrypting it </a:t>
          </a:r>
          <a:endParaRPr lang="en-US" b="1" dirty="0"/>
        </a:p>
      </dgm:t>
    </dgm:pt>
    <dgm:pt modelId="{79BECABF-9AD7-7540-B6C3-C11556F8E677}" type="parTrans" cxnId="{0F58922A-6BE6-8245-AB47-48401CFE1338}">
      <dgm:prSet/>
      <dgm:spPr/>
      <dgm:t>
        <a:bodyPr/>
        <a:lstStyle/>
        <a:p>
          <a:endParaRPr lang="en-US"/>
        </a:p>
      </dgm:t>
    </dgm:pt>
    <dgm:pt modelId="{97D55AD6-5E27-B74E-BBB0-80229D733427}" type="sibTrans" cxnId="{0F58922A-6BE6-8245-AB47-48401CFE1338}">
      <dgm:prSet/>
      <dgm:spPr/>
      <dgm:t>
        <a:bodyPr/>
        <a:lstStyle/>
        <a:p>
          <a:endParaRPr lang="en-US"/>
        </a:p>
      </dgm:t>
    </dgm:pt>
    <dgm:pt modelId="{3DA67FA2-A5B7-9943-848C-6964B9A4582D}">
      <dgm:prSet phldrT="[Text]"/>
      <dgm:spPr/>
      <dgm:t>
        <a:bodyPr/>
        <a:lstStyle/>
        <a:p>
          <a:r>
            <a:rPr lang="en-US" dirty="0"/>
            <a:t>Using tokens on blockchain to represent transferable digital or physical assets or services </a:t>
          </a:r>
          <a:endParaRPr lang="en-US" b="1" dirty="0"/>
        </a:p>
      </dgm:t>
    </dgm:pt>
    <dgm:pt modelId="{CC74A22A-DD9D-E845-8FAA-88AF0EED7ED7}" type="parTrans" cxnId="{13E93042-B2D6-DC4F-AFDE-21729E440710}">
      <dgm:prSet/>
      <dgm:spPr/>
      <dgm:t>
        <a:bodyPr/>
        <a:lstStyle/>
        <a:p>
          <a:endParaRPr lang="en-US"/>
        </a:p>
      </dgm:t>
    </dgm:pt>
    <dgm:pt modelId="{679867D5-7138-3347-A798-3B53C48740FF}" type="sibTrans" cxnId="{13E93042-B2D6-DC4F-AFDE-21729E440710}">
      <dgm:prSet/>
      <dgm:spPr/>
      <dgm:t>
        <a:bodyPr/>
        <a:lstStyle/>
        <a:p>
          <a:endParaRPr lang="en-US"/>
        </a:p>
      </dgm:t>
    </dgm:pt>
    <dgm:pt modelId="{D3AEB795-FE68-E646-9D7C-9190D59BF2E6}">
      <dgm:prSet phldrT="[Text]"/>
      <dgm:spPr/>
      <dgm:t>
        <a:bodyPr/>
        <a:lstStyle/>
        <a:p>
          <a:r>
            <a:rPr lang="en-US" dirty="0"/>
            <a:t>Using hashing to ensure the integrity of arbitrarily large datasets which may not fit directly on the blockchain </a:t>
          </a:r>
          <a:endParaRPr lang="en-US" b="1" dirty="0"/>
        </a:p>
      </dgm:t>
    </dgm:pt>
    <dgm:pt modelId="{38CBD077-309E-5545-9546-2A8C770923BB}" type="parTrans" cxnId="{E49190C2-E581-D34C-B8BE-652EB5477343}">
      <dgm:prSet/>
      <dgm:spPr/>
      <dgm:t>
        <a:bodyPr/>
        <a:lstStyle/>
        <a:p>
          <a:endParaRPr lang="en-US"/>
        </a:p>
      </dgm:t>
    </dgm:pt>
    <dgm:pt modelId="{5176627F-11F5-D04E-9490-5939105E5EB4}" type="sibTrans" cxnId="{E49190C2-E581-D34C-B8BE-652EB5477343}">
      <dgm:prSet/>
      <dgm:spPr/>
      <dgm:t>
        <a:bodyPr/>
        <a:lstStyle/>
        <a:p>
          <a:endParaRPr lang="en-US"/>
        </a:p>
      </dgm:t>
    </dgm:pt>
    <dgm:pt modelId="{EE9B5B14-4192-B544-8D06-140DBCB1760F}">
      <dgm:prSet phldrT="[Text]"/>
      <dgm:spPr/>
      <dgm:t>
        <a:bodyPr/>
        <a:lstStyle/>
        <a:p>
          <a:r>
            <a:rPr lang="en-US" dirty="0"/>
            <a:t>Transactions that are too small in value or that require much shorter latency, are performed off-chain with periodic recording of net transaction settlements on-chain </a:t>
          </a:r>
          <a:endParaRPr lang="en-US" b="1" dirty="0"/>
        </a:p>
      </dgm:t>
    </dgm:pt>
    <dgm:pt modelId="{298DC2EF-5E4E-AB41-BA4A-4885822E4CD9}" type="parTrans" cxnId="{45DDF9A6-129C-CD40-8757-57F97090BC95}">
      <dgm:prSet/>
      <dgm:spPr/>
      <dgm:t>
        <a:bodyPr/>
        <a:lstStyle/>
        <a:p>
          <a:endParaRPr lang="en-US"/>
        </a:p>
      </dgm:t>
    </dgm:pt>
    <dgm:pt modelId="{55157C8F-4897-124A-BD73-1C627EAD8E07}" type="sibTrans" cxnId="{45DDF9A6-129C-CD40-8757-57F97090BC95}">
      <dgm:prSet/>
      <dgm:spPr/>
      <dgm:t>
        <a:bodyPr/>
        <a:lstStyle/>
        <a:p>
          <a:endParaRPr lang="en-US"/>
        </a:p>
      </dgm:t>
    </dgm:pt>
    <dgm:pt modelId="{E476EC1A-90F9-D34F-BC2A-4A475173752C}" type="pres">
      <dgm:prSet presAssocID="{6D9B0BE5-F451-AE44-9B29-AE62DFDE9BAD}" presName="linear" presStyleCnt="0">
        <dgm:presLayoutVars>
          <dgm:dir/>
          <dgm:animLvl val="lvl"/>
          <dgm:resizeHandles val="exact"/>
        </dgm:presLayoutVars>
      </dgm:prSet>
      <dgm:spPr/>
    </dgm:pt>
    <dgm:pt modelId="{2ECE834A-9631-2546-BFB1-CCE5B9E5A588}" type="pres">
      <dgm:prSet presAssocID="{A93A9E4C-E7D0-FD43-9FB4-8DBFA8D52D70}" presName="parentLin" presStyleCnt="0"/>
      <dgm:spPr/>
    </dgm:pt>
    <dgm:pt modelId="{4613B049-B51C-7340-82B5-EB44FE099D8B}" type="pres">
      <dgm:prSet presAssocID="{A93A9E4C-E7D0-FD43-9FB4-8DBFA8D52D70}" presName="parentLeftMargin" presStyleLbl="node1" presStyleIdx="0" presStyleCnt="4"/>
      <dgm:spPr/>
    </dgm:pt>
    <dgm:pt modelId="{D3FC7012-1DAA-DA46-ADBE-C16636B8D9DC}" type="pres">
      <dgm:prSet presAssocID="{A93A9E4C-E7D0-FD43-9FB4-8DBFA8D52D70}" presName="parentText" presStyleLbl="node1" presStyleIdx="0" presStyleCnt="4">
        <dgm:presLayoutVars>
          <dgm:chMax val="0"/>
          <dgm:bulletEnabled val="1"/>
        </dgm:presLayoutVars>
      </dgm:prSet>
      <dgm:spPr/>
    </dgm:pt>
    <dgm:pt modelId="{D0825032-4896-C941-A954-ECEB1D73C182}" type="pres">
      <dgm:prSet presAssocID="{A93A9E4C-E7D0-FD43-9FB4-8DBFA8D52D70}" presName="negativeSpace" presStyleCnt="0"/>
      <dgm:spPr/>
    </dgm:pt>
    <dgm:pt modelId="{9E2F0AF7-B0CF-DE47-9E2C-AE76E7E9519D}" type="pres">
      <dgm:prSet presAssocID="{A93A9E4C-E7D0-FD43-9FB4-8DBFA8D52D70}" presName="childText" presStyleLbl="conFgAcc1" presStyleIdx="0" presStyleCnt="4">
        <dgm:presLayoutVars>
          <dgm:bulletEnabled val="1"/>
        </dgm:presLayoutVars>
      </dgm:prSet>
      <dgm:spPr/>
    </dgm:pt>
    <dgm:pt modelId="{1E896CF7-71DB-BA46-BCC8-B32C37BCC011}" type="pres">
      <dgm:prSet presAssocID="{9B94EF06-5AEB-7C4E-95D8-9DB2D3C38CA9}" presName="spaceBetweenRectangles" presStyleCnt="0"/>
      <dgm:spPr/>
    </dgm:pt>
    <dgm:pt modelId="{2F774065-091A-C342-B557-9BE67A791241}" type="pres">
      <dgm:prSet presAssocID="{E45252E5-FABB-8C40-806C-3AFF4E75FCE9}" presName="parentLin" presStyleCnt="0"/>
      <dgm:spPr/>
    </dgm:pt>
    <dgm:pt modelId="{4F42647B-5FE1-F944-B9A6-02B15E398CA6}" type="pres">
      <dgm:prSet presAssocID="{E45252E5-FABB-8C40-806C-3AFF4E75FCE9}" presName="parentLeftMargin" presStyleLbl="node1" presStyleIdx="0" presStyleCnt="4"/>
      <dgm:spPr/>
    </dgm:pt>
    <dgm:pt modelId="{24969E15-89B0-DB4E-942C-ADE1E6DD72DA}" type="pres">
      <dgm:prSet presAssocID="{E45252E5-FABB-8C40-806C-3AFF4E75FCE9}" presName="parentText" presStyleLbl="node1" presStyleIdx="1" presStyleCnt="4">
        <dgm:presLayoutVars>
          <dgm:chMax val="0"/>
          <dgm:bulletEnabled val="1"/>
        </dgm:presLayoutVars>
      </dgm:prSet>
      <dgm:spPr/>
    </dgm:pt>
    <dgm:pt modelId="{5AD1F038-EBEF-5245-8003-C66C3C8DAC3C}" type="pres">
      <dgm:prSet presAssocID="{E45252E5-FABB-8C40-806C-3AFF4E75FCE9}" presName="negativeSpace" presStyleCnt="0"/>
      <dgm:spPr/>
    </dgm:pt>
    <dgm:pt modelId="{148FE86C-F7F1-464B-9BC2-28B1D508CF71}" type="pres">
      <dgm:prSet presAssocID="{E45252E5-FABB-8C40-806C-3AFF4E75FCE9}" presName="childText" presStyleLbl="conFgAcc1" presStyleIdx="1" presStyleCnt="4">
        <dgm:presLayoutVars>
          <dgm:bulletEnabled val="1"/>
        </dgm:presLayoutVars>
      </dgm:prSet>
      <dgm:spPr/>
    </dgm:pt>
    <dgm:pt modelId="{923AB11A-1A4C-834B-B05F-23B2763C473D}" type="pres">
      <dgm:prSet presAssocID="{52E1C086-FA7D-2241-9528-6BB9F16171F3}" presName="spaceBetweenRectangles" presStyleCnt="0"/>
      <dgm:spPr/>
    </dgm:pt>
    <dgm:pt modelId="{DA09A063-9B24-C248-8788-BC99DC1183B5}" type="pres">
      <dgm:prSet presAssocID="{14DA0B7A-897A-7C41-9759-93C7D9C8F0EA}" presName="parentLin" presStyleCnt="0"/>
      <dgm:spPr/>
    </dgm:pt>
    <dgm:pt modelId="{9FD7E78C-A84A-B74A-AD8A-66884C7B0B40}" type="pres">
      <dgm:prSet presAssocID="{14DA0B7A-897A-7C41-9759-93C7D9C8F0EA}" presName="parentLeftMargin" presStyleLbl="node1" presStyleIdx="1" presStyleCnt="4"/>
      <dgm:spPr/>
    </dgm:pt>
    <dgm:pt modelId="{AA435AA0-F75A-DB47-8EBE-6CA64DE63185}" type="pres">
      <dgm:prSet presAssocID="{14DA0B7A-897A-7C41-9759-93C7D9C8F0EA}" presName="parentText" presStyleLbl="node1" presStyleIdx="2" presStyleCnt="4">
        <dgm:presLayoutVars>
          <dgm:chMax val="0"/>
          <dgm:bulletEnabled val="1"/>
        </dgm:presLayoutVars>
      </dgm:prSet>
      <dgm:spPr/>
    </dgm:pt>
    <dgm:pt modelId="{11F14FCC-515A-F048-A7E0-3610F67C7C83}" type="pres">
      <dgm:prSet presAssocID="{14DA0B7A-897A-7C41-9759-93C7D9C8F0EA}" presName="negativeSpace" presStyleCnt="0"/>
      <dgm:spPr/>
    </dgm:pt>
    <dgm:pt modelId="{3C94F0F8-7EBF-BD4E-A0AD-A901A507D912}" type="pres">
      <dgm:prSet presAssocID="{14DA0B7A-897A-7C41-9759-93C7D9C8F0EA}" presName="childText" presStyleLbl="conFgAcc1" presStyleIdx="2" presStyleCnt="4">
        <dgm:presLayoutVars>
          <dgm:bulletEnabled val="1"/>
        </dgm:presLayoutVars>
      </dgm:prSet>
      <dgm:spPr/>
    </dgm:pt>
    <dgm:pt modelId="{3BCC1E28-0F08-2747-9E78-F6549F44FA6E}" type="pres">
      <dgm:prSet presAssocID="{E0F68FFC-15D7-CF4B-8542-EE341028D7F9}" presName="spaceBetweenRectangles" presStyleCnt="0"/>
      <dgm:spPr/>
    </dgm:pt>
    <dgm:pt modelId="{471C8B6E-FB50-404F-B174-C29FC5E4EEA9}" type="pres">
      <dgm:prSet presAssocID="{83FDFBF5-3880-C34C-9F88-A7C7CC3A1EA2}" presName="parentLin" presStyleCnt="0"/>
      <dgm:spPr/>
    </dgm:pt>
    <dgm:pt modelId="{64A5510A-84FE-8249-BA76-EF103C6C9647}" type="pres">
      <dgm:prSet presAssocID="{83FDFBF5-3880-C34C-9F88-A7C7CC3A1EA2}" presName="parentLeftMargin" presStyleLbl="node1" presStyleIdx="2" presStyleCnt="4"/>
      <dgm:spPr/>
    </dgm:pt>
    <dgm:pt modelId="{0D425566-CC0E-4340-ACE4-391D78717F61}" type="pres">
      <dgm:prSet presAssocID="{83FDFBF5-3880-C34C-9F88-A7C7CC3A1EA2}" presName="parentText" presStyleLbl="node1" presStyleIdx="3" presStyleCnt="4">
        <dgm:presLayoutVars>
          <dgm:chMax val="0"/>
          <dgm:bulletEnabled val="1"/>
        </dgm:presLayoutVars>
      </dgm:prSet>
      <dgm:spPr/>
    </dgm:pt>
    <dgm:pt modelId="{75B8033C-CCF6-F242-ACF7-58DC0B591607}" type="pres">
      <dgm:prSet presAssocID="{83FDFBF5-3880-C34C-9F88-A7C7CC3A1EA2}" presName="negativeSpace" presStyleCnt="0"/>
      <dgm:spPr/>
    </dgm:pt>
    <dgm:pt modelId="{9C96D635-3AD3-1F42-AD18-0EC08EF7EBDC}" type="pres">
      <dgm:prSet presAssocID="{83FDFBF5-3880-C34C-9F88-A7C7CC3A1EA2}" presName="childText" presStyleLbl="conFgAcc1" presStyleIdx="3" presStyleCnt="4">
        <dgm:presLayoutVars>
          <dgm:bulletEnabled val="1"/>
        </dgm:presLayoutVars>
      </dgm:prSet>
      <dgm:spPr/>
    </dgm:pt>
  </dgm:ptLst>
  <dgm:cxnLst>
    <dgm:cxn modelId="{A636E603-AB04-B940-A2F9-7DC71236B4F0}" type="presOf" srcId="{83FDFBF5-3880-C34C-9F88-A7C7CC3A1EA2}" destId="{64A5510A-84FE-8249-BA76-EF103C6C9647}" srcOrd="0" destOrd="0" presId="urn:microsoft.com/office/officeart/2005/8/layout/list1"/>
    <dgm:cxn modelId="{5921D81E-C961-5041-A1DF-0F2C4F7553B6}" srcId="{6D9B0BE5-F451-AE44-9B29-AE62DFDE9BAD}" destId="{A93A9E4C-E7D0-FD43-9FB4-8DBFA8D52D70}" srcOrd="0" destOrd="0" parTransId="{2A68335A-5EE8-7946-BC00-E2667CBF3CE7}" sibTransId="{9B94EF06-5AEB-7C4E-95D8-9DB2D3C38CA9}"/>
    <dgm:cxn modelId="{124BCF24-5065-7741-B5DB-4362CDEE3733}" type="presOf" srcId="{83FDFBF5-3880-C34C-9F88-A7C7CC3A1EA2}" destId="{0D425566-CC0E-4340-ACE4-391D78717F61}" srcOrd="1" destOrd="0" presId="urn:microsoft.com/office/officeart/2005/8/layout/list1"/>
    <dgm:cxn modelId="{0F58922A-6BE6-8245-AB47-48401CFE1338}" srcId="{A93A9E4C-E7D0-FD43-9FB4-8DBFA8D52D70}" destId="{4EE8D05E-A4E5-1243-8B9B-9983FA8372EE}" srcOrd="0" destOrd="0" parTransId="{79BECABF-9AD7-7540-B6C3-C11556F8E677}" sibTransId="{97D55AD6-5E27-B74E-BBB0-80229D733427}"/>
    <dgm:cxn modelId="{DD43C92F-91A2-A246-B04A-DFFC5C13FABA}" type="presOf" srcId="{E45252E5-FABB-8C40-806C-3AFF4E75FCE9}" destId="{4F42647B-5FE1-F944-B9A6-02B15E398CA6}" srcOrd="0" destOrd="0" presId="urn:microsoft.com/office/officeart/2005/8/layout/list1"/>
    <dgm:cxn modelId="{13E93042-B2D6-DC4F-AFDE-21729E440710}" srcId="{E45252E5-FABB-8C40-806C-3AFF4E75FCE9}" destId="{3DA67FA2-A5B7-9943-848C-6964B9A4582D}" srcOrd="0" destOrd="0" parTransId="{CC74A22A-DD9D-E845-8FAA-88AF0EED7ED7}" sibTransId="{679867D5-7138-3347-A798-3B53C48740FF}"/>
    <dgm:cxn modelId="{40DFBA58-CC9F-0E49-A7EE-805C13C60905}" type="presOf" srcId="{A93A9E4C-E7D0-FD43-9FB4-8DBFA8D52D70}" destId="{D3FC7012-1DAA-DA46-ADBE-C16636B8D9DC}" srcOrd="1" destOrd="0" presId="urn:microsoft.com/office/officeart/2005/8/layout/list1"/>
    <dgm:cxn modelId="{48EB9E5B-1DB1-124E-A151-CB0EAAEFBFB1}" type="presOf" srcId="{3DA67FA2-A5B7-9943-848C-6964B9A4582D}" destId="{148FE86C-F7F1-464B-9BC2-28B1D508CF71}" srcOrd="0" destOrd="0" presId="urn:microsoft.com/office/officeart/2005/8/layout/list1"/>
    <dgm:cxn modelId="{AC0AD463-6CB1-3846-B8EC-93D42B13761A}" type="presOf" srcId="{A93A9E4C-E7D0-FD43-9FB4-8DBFA8D52D70}" destId="{4613B049-B51C-7340-82B5-EB44FE099D8B}" srcOrd="0" destOrd="0" presId="urn:microsoft.com/office/officeart/2005/8/layout/list1"/>
    <dgm:cxn modelId="{889AC664-734D-9245-8628-5B19534F0E82}" type="presOf" srcId="{14DA0B7A-897A-7C41-9759-93C7D9C8F0EA}" destId="{9FD7E78C-A84A-B74A-AD8A-66884C7B0B40}" srcOrd="0" destOrd="0" presId="urn:microsoft.com/office/officeart/2005/8/layout/list1"/>
    <dgm:cxn modelId="{A4D2776E-6352-E749-99DB-C50BB47FD53E}" type="presOf" srcId="{D3AEB795-FE68-E646-9D7C-9190D59BF2E6}" destId="{3C94F0F8-7EBF-BD4E-A0AD-A901A507D912}" srcOrd="0" destOrd="0" presId="urn:microsoft.com/office/officeart/2005/8/layout/list1"/>
    <dgm:cxn modelId="{1B69CB72-BDA5-D746-AA37-5E83545C898B}" type="presOf" srcId="{14DA0B7A-897A-7C41-9759-93C7D9C8F0EA}" destId="{AA435AA0-F75A-DB47-8EBE-6CA64DE63185}" srcOrd="1" destOrd="0" presId="urn:microsoft.com/office/officeart/2005/8/layout/list1"/>
    <dgm:cxn modelId="{64AB747B-70D3-BB4D-B4F4-9B27A1465802}" srcId="{6D9B0BE5-F451-AE44-9B29-AE62DFDE9BAD}" destId="{E45252E5-FABB-8C40-806C-3AFF4E75FCE9}" srcOrd="1" destOrd="0" parTransId="{EFF56ECC-82CF-9E48-8A6B-9F7BE1AD3166}" sibTransId="{52E1C086-FA7D-2241-9528-6BB9F16171F3}"/>
    <dgm:cxn modelId="{2471CE8D-5B0D-6E4C-96DB-FF4F3DECF525}" type="presOf" srcId="{EE9B5B14-4192-B544-8D06-140DBCB1760F}" destId="{9C96D635-3AD3-1F42-AD18-0EC08EF7EBDC}" srcOrd="0" destOrd="0" presId="urn:microsoft.com/office/officeart/2005/8/layout/list1"/>
    <dgm:cxn modelId="{45DDF9A6-129C-CD40-8757-57F97090BC95}" srcId="{83FDFBF5-3880-C34C-9F88-A7C7CC3A1EA2}" destId="{EE9B5B14-4192-B544-8D06-140DBCB1760F}" srcOrd="0" destOrd="0" parTransId="{298DC2EF-5E4E-AB41-BA4A-4885822E4CD9}" sibTransId="{55157C8F-4897-124A-BD73-1C627EAD8E07}"/>
    <dgm:cxn modelId="{58F911B0-920A-AD43-B119-DD23E9C5CA14}" type="presOf" srcId="{E45252E5-FABB-8C40-806C-3AFF4E75FCE9}" destId="{24969E15-89B0-DB4E-942C-ADE1E6DD72DA}" srcOrd="1" destOrd="0" presId="urn:microsoft.com/office/officeart/2005/8/layout/list1"/>
    <dgm:cxn modelId="{84993AB0-7075-DE4A-A5B4-9CAF94740A6F}" srcId="{6D9B0BE5-F451-AE44-9B29-AE62DFDE9BAD}" destId="{14DA0B7A-897A-7C41-9759-93C7D9C8F0EA}" srcOrd="2" destOrd="0" parTransId="{D2B86BAF-5275-4D4D-9C82-E31191138425}" sibTransId="{E0F68FFC-15D7-CF4B-8542-EE341028D7F9}"/>
    <dgm:cxn modelId="{E49190C2-E581-D34C-B8BE-652EB5477343}" srcId="{14DA0B7A-897A-7C41-9759-93C7D9C8F0EA}" destId="{D3AEB795-FE68-E646-9D7C-9190D59BF2E6}" srcOrd="0" destOrd="0" parTransId="{38CBD077-309E-5545-9546-2A8C770923BB}" sibTransId="{5176627F-11F5-D04E-9490-5939105E5EB4}"/>
    <dgm:cxn modelId="{DBFDD6D2-463A-244E-921C-BC50EE2E21EB}" srcId="{6D9B0BE5-F451-AE44-9B29-AE62DFDE9BAD}" destId="{83FDFBF5-3880-C34C-9F88-A7C7CC3A1EA2}" srcOrd="3" destOrd="0" parTransId="{64C92EAF-A4BF-6240-8D33-6CF3A1E0E8EA}" sibTransId="{1A6786D2-A08D-E049-AFB2-E72E5DCEFF2F}"/>
    <dgm:cxn modelId="{8DA87FEB-688A-DF49-AB44-AA7984F4D04C}" type="presOf" srcId="{6D9B0BE5-F451-AE44-9B29-AE62DFDE9BAD}" destId="{E476EC1A-90F9-D34F-BC2A-4A475173752C}" srcOrd="0" destOrd="0" presId="urn:microsoft.com/office/officeart/2005/8/layout/list1"/>
    <dgm:cxn modelId="{DAB317F4-A25B-D944-946D-D73E6198D209}" type="presOf" srcId="{4EE8D05E-A4E5-1243-8B9B-9983FA8372EE}" destId="{9E2F0AF7-B0CF-DE47-9E2C-AE76E7E9519D}" srcOrd="0" destOrd="0" presId="urn:microsoft.com/office/officeart/2005/8/layout/list1"/>
    <dgm:cxn modelId="{68343283-B9A7-4648-A809-A838CA966221}" type="presParOf" srcId="{E476EC1A-90F9-D34F-BC2A-4A475173752C}" destId="{2ECE834A-9631-2546-BFB1-CCE5B9E5A588}" srcOrd="0" destOrd="0" presId="urn:microsoft.com/office/officeart/2005/8/layout/list1"/>
    <dgm:cxn modelId="{1B4E9595-3C38-EA42-B50D-3265DA51883C}" type="presParOf" srcId="{2ECE834A-9631-2546-BFB1-CCE5B9E5A588}" destId="{4613B049-B51C-7340-82B5-EB44FE099D8B}" srcOrd="0" destOrd="0" presId="urn:microsoft.com/office/officeart/2005/8/layout/list1"/>
    <dgm:cxn modelId="{1ED37226-D4C4-594A-A707-FAB231D961C9}" type="presParOf" srcId="{2ECE834A-9631-2546-BFB1-CCE5B9E5A588}" destId="{D3FC7012-1DAA-DA46-ADBE-C16636B8D9DC}" srcOrd="1" destOrd="0" presId="urn:microsoft.com/office/officeart/2005/8/layout/list1"/>
    <dgm:cxn modelId="{84011473-CF5B-F34C-9141-52D87BBCECA1}" type="presParOf" srcId="{E476EC1A-90F9-D34F-BC2A-4A475173752C}" destId="{D0825032-4896-C941-A954-ECEB1D73C182}" srcOrd="1" destOrd="0" presId="urn:microsoft.com/office/officeart/2005/8/layout/list1"/>
    <dgm:cxn modelId="{E3190C84-598A-8B47-8B47-6813C0B8A7FE}" type="presParOf" srcId="{E476EC1A-90F9-D34F-BC2A-4A475173752C}" destId="{9E2F0AF7-B0CF-DE47-9E2C-AE76E7E9519D}" srcOrd="2" destOrd="0" presId="urn:microsoft.com/office/officeart/2005/8/layout/list1"/>
    <dgm:cxn modelId="{A5B3001E-D800-964B-8960-89D210E97EC7}" type="presParOf" srcId="{E476EC1A-90F9-D34F-BC2A-4A475173752C}" destId="{1E896CF7-71DB-BA46-BCC8-B32C37BCC011}" srcOrd="3" destOrd="0" presId="urn:microsoft.com/office/officeart/2005/8/layout/list1"/>
    <dgm:cxn modelId="{2A4AC3F8-5BE4-9E41-BDD9-13F615D57BE4}" type="presParOf" srcId="{E476EC1A-90F9-D34F-BC2A-4A475173752C}" destId="{2F774065-091A-C342-B557-9BE67A791241}" srcOrd="4" destOrd="0" presId="urn:microsoft.com/office/officeart/2005/8/layout/list1"/>
    <dgm:cxn modelId="{E6F10F64-8D03-374A-B911-E558C99B6137}" type="presParOf" srcId="{2F774065-091A-C342-B557-9BE67A791241}" destId="{4F42647B-5FE1-F944-B9A6-02B15E398CA6}" srcOrd="0" destOrd="0" presId="urn:microsoft.com/office/officeart/2005/8/layout/list1"/>
    <dgm:cxn modelId="{2DB065CE-3648-474E-8BCC-CDCB3969F81E}" type="presParOf" srcId="{2F774065-091A-C342-B557-9BE67A791241}" destId="{24969E15-89B0-DB4E-942C-ADE1E6DD72DA}" srcOrd="1" destOrd="0" presId="urn:microsoft.com/office/officeart/2005/8/layout/list1"/>
    <dgm:cxn modelId="{A91D23DD-97DF-5C41-A9A7-B054FF457ABF}" type="presParOf" srcId="{E476EC1A-90F9-D34F-BC2A-4A475173752C}" destId="{5AD1F038-EBEF-5245-8003-C66C3C8DAC3C}" srcOrd="5" destOrd="0" presId="urn:microsoft.com/office/officeart/2005/8/layout/list1"/>
    <dgm:cxn modelId="{970CC481-61D5-4A4C-9BAF-8FD0A0BB9C6F}" type="presParOf" srcId="{E476EC1A-90F9-D34F-BC2A-4A475173752C}" destId="{148FE86C-F7F1-464B-9BC2-28B1D508CF71}" srcOrd="6" destOrd="0" presId="urn:microsoft.com/office/officeart/2005/8/layout/list1"/>
    <dgm:cxn modelId="{F8DB2089-BA05-0B4F-9C49-D7849F4BC910}" type="presParOf" srcId="{E476EC1A-90F9-D34F-BC2A-4A475173752C}" destId="{923AB11A-1A4C-834B-B05F-23B2763C473D}" srcOrd="7" destOrd="0" presId="urn:microsoft.com/office/officeart/2005/8/layout/list1"/>
    <dgm:cxn modelId="{5B1C7851-4696-BF4F-B33B-132101AD588F}" type="presParOf" srcId="{E476EC1A-90F9-D34F-BC2A-4A475173752C}" destId="{DA09A063-9B24-C248-8788-BC99DC1183B5}" srcOrd="8" destOrd="0" presId="urn:microsoft.com/office/officeart/2005/8/layout/list1"/>
    <dgm:cxn modelId="{D6D226CF-DD4A-EE46-B481-E5BCCCDE5963}" type="presParOf" srcId="{DA09A063-9B24-C248-8788-BC99DC1183B5}" destId="{9FD7E78C-A84A-B74A-AD8A-66884C7B0B40}" srcOrd="0" destOrd="0" presId="urn:microsoft.com/office/officeart/2005/8/layout/list1"/>
    <dgm:cxn modelId="{BD0C872A-7C99-BD4F-8D6A-E0C14F75D535}" type="presParOf" srcId="{DA09A063-9B24-C248-8788-BC99DC1183B5}" destId="{AA435AA0-F75A-DB47-8EBE-6CA64DE63185}" srcOrd="1" destOrd="0" presId="urn:microsoft.com/office/officeart/2005/8/layout/list1"/>
    <dgm:cxn modelId="{E3625C6A-C45D-F148-8291-080C0C59E7B2}" type="presParOf" srcId="{E476EC1A-90F9-D34F-BC2A-4A475173752C}" destId="{11F14FCC-515A-F048-A7E0-3610F67C7C83}" srcOrd="9" destOrd="0" presId="urn:microsoft.com/office/officeart/2005/8/layout/list1"/>
    <dgm:cxn modelId="{31045042-ACB0-364F-8234-97403E5038ED}" type="presParOf" srcId="{E476EC1A-90F9-D34F-BC2A-4A475173752C}" destId="{3C94F0F8-7EBF-BD4E-A0AD-A901A507D912}" srcOrd="10" destOrd="0" presId="urn:microsoft.com/office/officeart/2005/8/layout/list1"/>
    <dgm:cxn modelId="{36AA503F-359C-0049-B7D3-5B08624E36D9}" type="presParOf" srcId="{E476EC1A-90F9-D34F-BC2A-4A475173752C}" destId="{3BCC1E28-0F08-2747-9E78-F6549F44FA6E}" srcOrd="11" destOrd="0" presId="urn:microsoft.com/office/officeart/2005/8/layout/list1"/>
    <dgm:cxn modelId="{B6A75384-AFFE-1D44-AFA9-9690FB624C3C}" type="presParOf" srcId="{E476EC1A-90F9-D34F-BC2A-4A475173752C}" destId="{471C8B6E-FB50-404F-B174-C29FC5E4EEA9}" srcOrd="12" destOrd="0" presId="urn:microsoft.com/office/officeart/2005/8/layout/list1"/>
    <dgm:cxn modelId="{6A02653B-4F6B-8645-A59E-D7A1464EA3EB}" type="presParOf" srcId="{471C8B6E-FB50-404F-B174-C29FC5E4EEA9}" destId="{64A5510A-84FE-8249-BA76-EF103C6C9647}" srcOrd="0" destOrd="0" presId="urn:microsoft.com/office/officeart/2005/8/layout/list1"/>
    <dgm:cxn modelId="{4B6BF9B5-F38D-C749-A1B6-8C4F73AEC5EC}" type="presParOf" srcId="{471C8B6E-FB50-404F-B174-C29FC5E4EEA9}" destId="{0D425566-CC0E-4340-ACE4-391D78717F61}" srcOrd="1" destOrd="0" presId="urn:microsoft.com/office/officeart/2005/8/layout/list1"/>
    <dgm:cxn modelId="{0FC4C103-8C71-F148-9814-6B1BAF36FE7D}" type="presParOf" srcId="{E476EC1A-90F9-D34F-BC2A-4A475173752C}" destId="{75B8033C-CCF6-F242-ACF7-58DC0B591607}" srcOrd="13" destOrd="0" presId="urn:microsoft.com/office/officeart/2005/8/layout/list1"/>
    <dgm:cxn modelId="{19252C84-BA1B-3240-9E17-3951544781F3}" type="presParOf" srcId="{E476EC1A-90F9-D34F-BC2A-4A475173752C}" destId="{9C96D635-3AD3-1F42-AD18-0EC08EF7EBDC}" srcOrd="14"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9B0BE5-F451-AE44-9B29-AE62DFDE9BAD}" type="doc">
      <dgm:prSet loTypeId="urn:microsoft.com/office/officeart/2005/8/layout/list1" loCatId="" qsTypeId="urn:microsoft.com/office/officeart/2005/8/quickstyle/simple4" qsCatId="simple" csTypeId="urn:microsoft.com/office/officeart/2005/8/colors/accent1_5" csCatId="accent1" phldr="1"/>
      <dgm:spPr/>
      <dgm:t>
        <a:bodyPr/>
        <a:lstStyle/>
        <a:p>
          <a:endParaRPr lang="en-US"/>
        </a:p>
      </dgm:t>
    </dgm:pt>
    <dgm:pt modelId="{A93A9E4C-E7D0-FD43-9FB4-8DBFA8D52D70}">
      <dgm:prSet phldrT="[Text]"/>
      <dgm:spPr/>
      <dgm:t>
        <a:bodyPr/>
        <a:lstStyle/>
        <a:p>
          <a:r>
            <a:rPr lang="en-US" b="1" dirty="0"/>
            <a:t>Multiple Authorization</a:t>
          </a:r>
        </a:p>
      </dgm:t>
    </dgm:pt>
    <dgm:pt modelId="{2A68335A-5EE8-7946-BC00-E2667CBF3CE7}" type="parTrans" cxnId="{5921D81E-C961-5041-A1DF-0F2C4F7553B6}">
      <dgm:prSet/>
      <dgm:spPr/>
      <dgm:t>
        <a:bodyPr/>
        <a:lstStyle/>
        <a:p>
          <a:endParaRPr lang="en-US" b="1"/>
        </a:p>
      </dgm:t>
    </dgm:pt>
    <dgm:pt modelId="{9B94EF06-5AEB-7C4E-95D8-9DB2D3C38CA9}" type="sibTrans" cxnId="{5921D81E-C961-5041-A1DF-0F2C4F7553B6}">
      <dgm:prSet/>
      <dgm:spPr/>
      <dgm:t>
        <a:bodyPr/>
        <a:lstStyle/>
        <a:p>
          <a:endParaRPr lang="en-US" b="1"/>
        </a:p>
      </dgm:t>
    </dgm:pt>
    <dgm:pt modelId="{E45252E5-FABB-8C40-806C-3AFF4E75FCE9}">
      <dgm:prSet phldrT="[Text]"/>
      <dgm:spPr/>
      <dgm:t>
        <a:bodyPr/>
        <a:lstStyle/>
        <a:p>
          <a:r>
            <a:rPr lang="en-US" b="1" dirty="0"/>
            <a:t>Dynamic authorization </a:t>
          </a:r>
        </a:p>
      </dgm:t>
    </dgm:pt>
    <dgm:pt modelId="{EFF56ECC-82CF-9E48-8A6B-9F7BE1AD3166}" type="parTrans" cxnId="{64AB747B-70D3-BB4D-B4F4-9B27A1465802}">
      <dgm:prSet/>
      <dgm:spPr/>
      <dgm:t>
        <a:bodyPr/>
        <a:lstStyle/>
        <a:p>
          <a:endParaRPr lang="en-US" b="1"/>
        </a:p>
      </dgm:t>
    </dgm:pt>
    <dgm:pt modelId="{52E1C086-FA7D-2241-9528-6BB9F16171F3}" type="sibTrans" cxnId="{64AB747B-70D3-BB4D-B4F4-9B27A1465802}">
      <dgm:prSet/>
      <dgm:spPr/>
      <dgm:t>
        <a:bodyPr/>
        <a:lstStyle/>
        <a:p>
          <a:endParaRPr lang="en-US" b="1"/>
        </a:p>
      </dgm:t>
    </dgm:pt>
    <dgm:pt modelId="{14DA0B7A-897A-7C41-9759-93C7D9C8F0EA}">
      <dgm:prSet phldrT="[Text]"/>
      <dgm:spPr/>
      <dgm:t>
        <a:bodyPr/>
        <a:lstStyle/>
        <a:p>
          <a:r>
            <a:rPr lang="en-US" b="1" dirty="0"/>
            <a:t>X-Confirmation</a:t>
          </a:r>
        </a:p>
      </dgm:t>
    </dgm:pt>
    <dgm:pt modelId="{D2B86BAF-5275-4D4D-9C82-E31191138425}" type="parTrans" cxnId="{84993AB0-7075-DE4A-A5B4-9CAF94740A6F}">
      <dgm:prSet/>
      <dgm:spPr/>
      <dgm:t>
        <a:bodyPr/>
        <a:lstStyle/>
        <a:p>
          <a:endParaRPr lang="en-US" b="1"/>
        </a:p>
      </dgm:t>
    </dgm:pt>
    <dgm:pt modelId="{E0F68FFC-15D7-CF4B-8542-EE341028D7F9}" type="sibTrans" cxnId="{84993AB0-7075-DE4A-A5B4-9CAF94740A6F}">
      <dgm:prSet/>
      <dgm:spPr/>
      <dgm:t>
        <a:bodyPr/>
        <a:lstStyle/>
        <a:p>
          <a:endParaRPr lang="en-US" b="1"/>
        </a:p>
      </dgm:t>
    </dgm:pt>
    <dgm:pt modelId="{83FDFBF5-3880-C34C-9F88-A7C7CC3A1EA2}">
      <dgm:prSet phldrT="[Text]"/>
      <dgm:spPr/>
      <dgm:t>
        <a:bodyPr/>
        <a:lstStyle/>
        <a:p>
          <a:r>
            <a:rPr lang="en-US" b="1" dirty="0"/>
            <a:t>Security Deposit</a:t>
          </a:r>
        </a:p>
      </dgm:t>
    </dgm:pt>
    <dgm:pt modelId="{64C92EAF-A4BF-6240-8D33-6CF3A1E0E8EA}" type="parTrans" cxnId="{DBFDD6D2-463A-244E-921C-BC50EE2E21EB}">
      <dgm:prSet/>
      <dgm:spPr/>
      <dgm:t>
        <a:bodyPr/>
        <a:lstStyle/>
        <a:p>
          <a:endParaRPr lang="en-US" b="1"/>
        </a:p>
      </dgm:t>
    </dgm:pt>
    <dgm:pt modelId="{1A6786D2-A08D-E049-AFB2-E72E5DCEFF2F}" type="sibTrans" cxnId="{DBFDD6D2-463A-244E-921C-BC50EE2E21EB}">
      <dgm:prSet/>
      <dgm:spPr/>
      <dgm:t>
        <a:bodyPr/>
        <a:lstStyle/>
        <a:p>
          <a:endParaRPr lang="en-US" b="1"/>
        </a:p>
      </dgm:t>
    </dgm:pt>
    <dgm:pt modelId="{4EE8D05E-A4E5-1243-8B9B-9983FA8372EE}">
      <dgm:prSet phldrT="[Text]"/>
      <dgm:spPr/>
      <dgm:t>
        <a:bodyPr/>
        <a:lstStyle/>
        <a:p>
          <a:r>
            <a:rPr lang="en-US" dirty="0"/>
            <a:t>Transactions are required to be authorized by a subset of the pre-defined addresses </a:t>
          </a:r>
          <a:endParaRPr lang="en-US" b="1" dirty="0"/>
        </a:p>
      </dgm:t>
    </dgm:pt>
    <dgm:pt modelId="{79BECABF-9AD7-7540-B6C3-C11556F8E677}" type="parTrans" cxnId="{0F58922A-6BE6-8245-AB47-48401CFE1338}">
      <dgm:prSet/>
      <dgm:spPr/>
      <dgm:t>
        <a:bodyPr/>
        <a:lstStyle/>
        <a:p>
          <a:endParaRPr lang="en-US"/>
        </a:p>
      </dgm:t>
    </dgm:pt>
    <dgm:pt modelId="{97D55AD6-5E27-B74E-BBB0-80229D733427}" type="sibTrans" cxnId="{0F58922A-6BE6-8245-AB47-48401CFE1338}">
      <dgm:prSet/>
      <dgm:spPr/>
      <dgm:t>
        <a:bodyPr/>
        <a:lstStyle/>
        <a:p>
          <a:endParaRPr lang="en-US"/>
        </a:p>
      </dgm:t>
    </dgm:pt>
    <dgm:pt modelId="{3DA67FA2-A5B7-9943-848C-6964B9A4582D}">
      <dgm:prSet phldrT="[Text]"/>
      <dgm:spPr/>
      <dgm:t>
        <a:bodyPr/>
        <a:lstStyle/>
        <a:p>
          <a:r>
            <a:rPr lang="en-US" dirty="0"/>
            <a:t>Using a hash created off-chain to dynamically bind authority for a transaction </a:t>
          </a:r>
          <a:endParaRPr lang="en-US" b="1" dirty="0"/>
        </a:p>
      </dgm:t>
    </dgm:pt>
    <dgm:pt modelId="{CC74A22A-DD9D-E845-8FAA-88AF0EED7ED7}" type="parTrans" cxnId="{13E93042-B2D6-DC4F-AFDE-21729E440710}">
      <dgm:prSet/>
      <dgm:spPr/>
      <dgm:t>
        <a:bodyPr/>
        <a:lstStyle/>
        <a:p>
          <a:endParaRPr lang="en-US"/>
        </a:p>
      </dgm:t>
    </dgm:pt>
    <dgm:pt modelId="{679867D5-7138-3347-A798-3B53C48740FF}" type="sibTrans" cxnId="{13E93042-B2D6-DC4F-AFDE-21729E440710}">
      <dgm:prSet/>
      <dgm:spPr/>
      <dgm:t>
        <a:bodyPr/>
        <a:lstStyle/>
        <a:p>
          <a:endParaRPr lang="en-US"/>
        </a:p>
      </dgm:t>
    </dgm:pt>
    <dgm:pt modelId="{D3AEB795-FE68-E646-9D7C-9190D59BF2E6}">
      <dgm:prSet phldrT="[Text]"/>
      <dgm:spPr/>
      <dgm:t>
        <a:bodyPr/>
        <a:lstStyle/>
        <a:p>
          <a:r>
            <a:rPr lang="en-US" dirty="0"/>
            <a:t>Waiting for enough number of blocks as confirmation to ensure that a transaction added into blockchain is immutable with high probability </a:t>
          </a:r>
          <a:endParaRPr lang="en-US" b="1" dirty="0"/>
        </a:p>
      </dgm:t>
    </dgm:pt>
    <dgm:pt modelId="{38CBD077-309E-5545-9546-2A8C770923BB}" type="parTrans" cxnId="{E49190C2-E581-D34C-B8BE-652EB5477343}">
      <dgm:prSet/>
      <dgm:spPr/>
      <dgm:t>
        <a:bodyPr/>
        <a:lstStyle/>
        <a:p>
          <a:endParaRPr lang="en-US"/>
        </a:p>
      </dgm:t>
    </dgm:pt>
    <dgm:pt modelId="{5176627F-11F5-D04E-9490-5939105E5EB4}" type="sibTrans" cxnId="{E49190C2-E581-D34C-B8BE-652EB5477343}">
      <dgm:prSet/>
      <dgm:spPr/>
      <dgm:t>
        <a:bodyPr/>
        <a:lstStyle/>
        <a:p>
          <a:endParaRPr lang="en-US"/>
        </a:p>
      </dgm:t>
    </dgm:pt>
    <dgm:pt modelId="{EE9B5B14-4192-B544-8D06-140DBCB1760F}">
      <dgm:prSet phldrT="[Text]"/>
      <dgm:spPr/>
      <dgm:t>
        <a:bodyPr/>
        <a:lstStyle/>
        <a:p>
          <a:r>
            <a:rPr lang="en-US" dirty="0"/>
            <a:t>A deposit from a user, which will be paid back to the user for her honesty or given to others to compensate them for the dishonesty of the user </a:t>
          </a:r>
          <a:endParaRPr lang="en-US" b="1" dirty="0"/>
        </a:p>
      </dgm:t>
    </dgm:pt>
    <dgm:pt modelId="{298DC2EF-5E4E-AB41-BA4A-4885822E4CD9}" type="parTrans" cxnId="{45DDF9A6-129C-CD40-8757-57F97090BC95}">
      <dgm:prSet/>
      <dgm:spPr/>
      <dgm:t>
        <a:bodyPr/>
        <a:lstStyle/>
        <a:p>
          <a:endParaRPr lang="en-US"/>
        </a:p>
      </dgm:t>
    </dgm:pt>
    <dgm:pt modelId="{55157C8F-4897-124A-BD73-1C627EAD8E07}" type="sibTrans" cxnId="{45DDF9A6-129C-CD40-8757-57F97090BC95}">
      <dgm:prSet/>
      <dgm:spPr/>
      <dgm:t>
        <a:bodyPr/>
        <a:lstStyle/>
        <a:p>
          <a:endParaRPr lang="en-US"/>
        </a:p>
      </dgm:t>
    </dgm:pt>
    <dgm:pt modelId="{E476EC1A-90F9-D34F-BC2A-4A475173752C}" type="pres">
      <dgm:prSet presAssocID="{6D9B0BE5-F451-AE44-9B29-AE62DFDE9BAD}" presName="linear" presStyleCnt="0">
        <dgm:presLayoutVars>
          <dgm:dir/>
          <dgm:animLvl val="lvl"/>
          <dgm:resizeHandles val="exact"/>
        </dgm:presLayoutVars>
      </dgm:prSet>
      <dgm:spPr/>
    </dgm:pt>
    <dgm:pt modelId="{2ECE834A-9631-2546-BFB1-CCE5B9E5A588}" type="pres">
      <dgm:prSet presAssocID="{A93A9E4C-E7D0-FD43-9FB4-8DBFA8D52D70}" presName="parentLin" presStyleCnt="0"/>
      <dgm:spPr/>
    </dgm:pt>
    <dgm:pt modelId="{4613B049-B51C-7340-82B5-EB44FE099D8B}" type="pres">
      <dgm:prSet presAssocID="{A93A9E4C-E7D0-FD43-9FB4-8DBFA8D52D70}" presName="parentLeftMargin" presStyleLbl="node1" presStyleIdx="0" presStyleCnt="4"/>
      <dgm:spPr/>
    </dgm:pt>
    <dgm:pt modelId="{D3FC7012-1DAA-DA46-ADBE-C16636B8D9DC}" type="pres">
      <dgm:prSet presAssocID="{A93A9E4C-E7D0-FD43-9FB4-8DBFA8D52D70}" presName="parentText" presStyleLbl="node1" presStyleIdx="0" presStyleCnt="4">
        <dgm:presLayoutVars>
          <dgm:chMax val="0"/>
          <dgm:bulletEnabled val="1"/>
        </dgm:presLayoutVars>
      </dgm:prSet>
      <dgm:spPr/>
    </dgm:pt>
    <dgm:pt modelId="{D0825032-4896-C941-A954-ECEB1D73C182}" type="pres">
      <dgm:prSet presAssocID="{A93A9E4C-E7D0-FD43-9FB4-8DBFA8D52D70}" presName="negativeSpace" presStyleCnt="0"/>
      <dgm:spPr/>
    </dgm:pt>
    <dgm:pt modelId="{9E2F0AF7-B0CF-DE47-9E2C-AE76E7E9519D}" type="pres">
      <dgm:prSet presAssocID="{A93A9E4C-E7D0-FD43-9FB4-8DBFA8D52D70}" presName="childText" presStyleLbl="conFgAcc1" presStyleIdx="0" presStyleCnt="4">
        <dgm:presLayoutVars>
          <dgm:bulletEnabled val="1"/>
        </dgm:presLayoutVars>
      </dgm:prSet>
      <dgm:spPr/>
    </dgm:pt>
    <dgm:pt modelId="{1E896CF7-71DB-BA46-BCC8-B32C37BCC011}" type="pres">
      <dgm:prSet presAssocID="{9B94EF06-5AEB-7C4E-95D8-9DB2D3C38CA9}" presName="spaceBetweenRectangles" presStyleCnt="0"/>
      <dgm:spPr/>
    </dgm:pt>
    <dgm:pt modelId="{2F774065-091A-C342-B557-9BE67A791241}" type="pres">
      <dgm:prSet presAssocID="{E45252E5-FABB-8C40-806C-3AFF4E75FCE9}" presName="parentLin" presStyleCnt="0"/>
      <dgm:spPr/>
    </dgm:pt>
    <dgm:pt modelId="{4F42647B-5FE1-F944-B9A6-02B15E398CA6}" type="pres">
      <dgm:prSet presAssocID="{E45252E5-FABB-8C40-806C-3AFF4E75FCE9}" presName="parentLeftMargin" presStyleLbl="node1" presStyleIdx="0" presStyleCnt="4"/>
      <dgm:spPr/>
    </dgm:pt>
    <dgm:pt modelId="{24969E15-89B0-DB4E-942C-ADE1E6DD72DA}" type="pres">
      <dgm:prSet presAssocID="{E45252E5-FABB-8C40-806C-3AFF4E75FCE9}" presName="parentText" presStyleLbl="node1" presStyleIdx="1" presStyleCnt="4">
        <dgm:presLayoutVars>
          <dgm:chMax val="0"/>
          <dgm:bulletEnabled val="1"/>
        </dgm:presLayoutVars>
      </dgm:prSet>
      <dgm:spPr/>
    </dgm:pt>
    <dgm:pt modelId="{5AD1F038-EBEF-5245-8003-C66C3C8DAC3C}" type="pres">
      <dgm:prSet presAssocID="{E45252E5-FABB-8C40-806C-3AFF4E75FCE9}" presName="negativeSpace" presStyleCnt="0"/>
      <dgm:spPr/>
    </dgm:pt>
    <dgm:pt modelId="{148FE86C-F7F1-464B-9BC2-28B1D508CF71}" type="pres">
      <dgm:prSet presAssocID="{E45252E5-FABB-8C40-806C-3AFF4E75FCE9}" presName="childText" presStyleLbl="conFgAcc1" presStyleIdx="1" presStyleCnt="4">
        <dgm:presLayoutVars>
          <dgm:bulletEnabled val="1"/>
        </dgm:presLayoutVars>
      </dgm:prSet>
      <dgm:spPr/>
    </dgm:pt>
    <dgm:pt modelId="{923AB11A-1A4C-834B-B05F-23B2763C473D}" type="pres">
      <dgm:prSet presAssocID="{52E1C086-FA7D-2241-9528-6BB9F16171F3}" presName="spaceBetweenRectangles" presStyleCnt="0"/>
      <dgm:spPr/>
    </dgm:pt>
    <dgm:pt modelId="{DA09A063-9B24-C248-8788-BC99DC1183B5}" type="pres">
      <dgm:prSet presAssocID="{14DA0B7A-897A-7C41-9759-93C7D9C8F0EA}" presName="parentLin" presStyleCnt="0"/>
      <dgm:spPr/>
    </dgm:pt>
    <dgm:pt modelId="{9FD7E78C-A84A-B74A-AD8A-66884C7B0B40}" type="pres">
      <dgm:prSet presAssocID="{14DA0B7A-897A-7C41-9759-93C7D9C8F0EA}" presName="parentLeftMargin" presStyleLbl="node1" presStyleIdx="1" presStyleCnt="4"/>
      <dgm:spPr/>
    </dgm:pt>
    <dgm:pt modelId="{AA435AA0-F75A-DB47-8EBE-6CA64DE63185}" type="pres">
      <dgm:prSet presAssocID="{14DA0B7A-897A-7C41-9759-93C7D9C8F0EA}" presName="parentText" presStyleLbl="node1" presStyleIdx="2" presStyleCnt="4">
        <dgm:presLayoutVars>
          <dgm:chMax val="0"/>
          <dgm:bulletEnabled val="1"/>
        </dgm:presLayoutVars>
      </dgm:prSet>
      <dgm:spPr/>
    </dgm:pt>
    <dgm:pt modelId="{11F14FCC-515A-F048-A7E0-3610F67C7C83}" type="pres">
      <dgm:prSet presAssocID="{14DA0B7A-897A-7C41-9759-93C7D9C8F0EA}" presName="negativeSpace" presStyleCnt="0"/>
      <dgm:spPr/>
    </dgm:pt>
    <dgm:pt modelId="{3C94F0F8-7EBF-BD4E-A0AD-A901A507D912}" type="pres">
      <dgm:prSet presAssocID="{14DA0B7A-897A-7C41-9759-93C7D9C8F0EA}" presName="childText" presStyleLbl="conFgAcc1" presStyleIdx="2" presStyleCnt="4">
        <dgm:presLayoutVars>
          <dgm:bulletEnabled val="1"/>
        </dgm:presLayoutVars>
      </dgm:prSet>
      <dgm:spPr/>
    </dgm:pt>
    <dgm:pt modelId="{3BCC1E28-0F08-2747-9E78-F6549F44FA6E}" type="pres">
      <dgm:prSet presAssocID="{E0F68FFC-15D7-CF4B-8542-EE341028D7F9}" presName="spaceBetweenRectangles" presStyleCnt="0"/>
      <dgm:spPr/>
    </dgm:pt>
    <dgm:pt modelId="{471C8B6E-FB50-404F-B174-C29FC5E4EEA9}" type="pres">
      <dgm:prSet presAssocID="{83FDFBF5-3880-C34C-9F88-A7C7CC3A1EA2}" presName="parentLin" presStyleCnt="0"/>
      <dgm:spPr/>
    </dgm:pt>
    <dgm:pt modelId="{64A5510A-84FE-8249-BA76-EF103C6C9647}" type="pres">
      <dgm:prSet presAssocID="{83FDFBF5-3880-C34C-9F88-A7C7CC3A1EA2}" presName="parentLeftMargin" presStyleLbl="node1" presStyleIdx="2" presStyleCnt="4"/>
      <dgm:spPr/>
    </dgm:pt>
    <dgm:pt modelId="{0D425566-CC0E-4340-ACE4-391D78717F61}" type="pres">
      <dgm:prSet presAssocID="{83FDFBF5-3880-C34C-9F88-A7C7CC3A1EA2}" presName="parentText" presStyleLbl="node1" presStyleIdx="3" presStyleCnt="4">
        <dgm:presLayoutVars>
          <dgm:chMax val="0"/>
          <dgm:bulletEnabled val="1"/>
        </dgm:presLayoutVars>
      </dgm:prSet>
      <dgm:spPr/>
    </dgm:pt>
    <dgm:pt modelId="{75B8033C-CCF6-F242-ACF7-58DC0B591607}" type="pres">
      <dgm:prSet presAssocID="{83FDFBF5-3880-C34C-9F88-A7C7CC3A1EA2}" presName="negativeSpace" presStyleCnt="0"/>
      <dgm:spPr/>
    </dgm:pt>
    <dgm:pt modelId="{9C96D635-3AD3-1F42-AD18-0EC08EF7EBDC}" type="pres">
      <dgm:prSet presAssocID="{83FDFBF5-3880-C34C-9F88-A7C7CC3A1EA2}" presName="childText" presStyleLbl="conFgAcc1" presStyleIdx="3" presStyleCnt="4">
        <dgm:presLayoutVars>
          <dgm:bulletEnabled val="1"/>
        </dgm:presLayoutVars>
      </dgm:prSet>
      <dgm:spPr/>
    </dgm:pt>
  </dgm:ptLst>
  <dgm:cxnLst>
    <dgm:cxn modelId="{D77A3A05-6BB3-DC49-B45C-5A3B3165BBAF}" type="presOf" srcId="{14DA0B7A-897A-7C41-9759-93C7D9C8F0EA}" destId="{AA435AA0-F75A-DB47-8EBE-6CA64DE63185}" srcOrd="1" destOrd="0" presId="urn:microsoft.com/office/officeart/2005/8/layout/list1"/>
    <dgm:cxn modelId="{3FF02310-7208-D847-A6E7-AC75380CFF94}" type="presOf" srcId="{6D9B0BE5-F451-AE44-9B29-AE62DFDE9BAD}" destId="{E476EC1A-90F9-D34F-BC2A-4A475173752C}" srcOrd="0" destOrd="0" presId="urn:microsoft.com/office/officeart/2005/8/layout/list1"/>
    <dgm:cxn modelId="{5921D81E-C961-5041-A1DF-0F2C4F7553B6}" srcId="{6D9B0BE5-F451-AE44-9B29-AE62DFDE9BAD}" destId="{A93A9E4C-E7D0-FD43-9FB4-8DBFA8D52D70}" srcOrd="0" destOrd="0" parTransId="{2A68335A-5EE8-7946-BC00-E2667CBF3CE7}" sibTransId="{9B94EF06-5AEB-7C4E-95D8-9DB2D3C38CA9}"/>
    <dgm:cxn modelId="{8973A822-1F3D-1F43-AE3D-B1346FD56BF9}" type="presOf" srcId="{E45252E5-FABB-8C40-806C-3AFF4E75FCE9}" destId="{24969E15-89B0-DB4E-942C-ADE1E6DD72DA}" srcOrd="1" destOrd="0" presId="urn:microsoft.com/office/officeart/2005/8/layout/list1"/>
    <dgm:cxn modelId="{0F58922A-6BE6-8245-AB47-48401CFE1338}" srcId="{A93A9E4C-E7D0-FD43-9FB4-8DBFA8D52D70}" destId="{4EE8D05E-A4E5-1243-8B9B-9983FA8372EE}" srcOrd="0" destOrd="0" parTransId="{79BECABF-9AD7-7540-B6C3-C11556F8E677}" sibTransId="{97D55AD6-5E27-B74E-BBB0-80229D733427}"/>
    <dgm:cxn modelId="{15766C3A-02A5-6543-8645-8F318BFD374D}" type="presOf" srcId="{EE9B5B14-4192-B544-8D06-140DBCB1760F}" destId="{9C96D635-3AD3-1F42-AD18-0EC08EF7EBDC}" srcOrd="0" destOrd="0" presId="urn:microsoft.com/office/officeart/2005/8/layout/list1"/>
    <dgm:cxn modelId="{007E9D40-B082-B241-A94C-62A7F9D7F67B}" type="presOf" srcId="{14DA0B7A-897A-7C41-9759-93C7D9C8F0EA}" destId="{9FD7E78C-A84A-B74A-AD8A-66884C7B0B40}" srcOrd="0" destOrd="0" presId="urn:microsoft.com/office/officeart/2005/8/layout/list1"/>
    <dgm:cxn modelId="{13E93042-B2D6-DC4F-AFDE-21729E440710}" srcId="{E45252E5-FABB-8C40-806C-3AFF4E75FCE9}" destId="{3DA67FA2-A5B7-9943-848C-6964B9A4582D}" srcOrd="0" destOrd="0" parTransId="{CC74A22A-DD9D-E845-8FAA-88AF0EED7ED7}" sibTransId="{679867D5-7138-3347-A798-3B53C48740FF}"/>
    <dgm:cxn modelId="{6FCE1257-724E-7741-82FE-D3CFE0091896}" type="presOf" srcId="{A93A9E4C-E7D0-FD43-9FB4-8DBFA8D52D70}" destId="{D3FC7012-1DAA-DA46-ADBE-C16636B8D9DC}" srcOrd="1" destOrd="0" presId="urn:microsoft.com/office/officeart/2005/8/layout/list1"/>
    <dgm:cxn modelId="{64AB747B-70D3-BB4D-B4F4-9B27A1465802}" srcId="{6D9B0BE5-F451-AE44-9B29-AE62DFDE9BAD}" destId="{E45252E5-FABB-8C40-806C-3AFF4E75FCE9}" srcOrd="1" destOrd="0" parTransId="{EFF56ECC-82CF-9E48-8A6B-9F7BE1AD3166}" sibTransId="{52E1C086-FA7D-2241-9528-6BB9F16171F3}"/>
    <dgm:cxn modelId="{502B8D8C-4456-0B40-A268-04701D859568}" type="presOf" srcId="{3DA67FA2-A5B7-9943-848C-6964B9A4582D}" destId="{148FE86C-F7F1-464B-9BC2-28B1D508CF71}" srcOrd="0" destOrd="0" presId="urn:microsoft.com/office/officeart/2005/8/layout/list1"/>
    <dgm:cxn modelId="{445D2C97-1DCE-E948-B979-8B32D0E738DF}" type="presOf" srcId="{83FDFBF5-3880-C34C-9F88-A7C7CC3A1EA2}" destId="{0D425566-CC0E-4340-ACE4-391D78717F61}" srcOrd="1" destOrd="0" presId="urn:microsoft.com/office/officeart/2005/8/layout/list1"/>
    <dgm:cxn modelId="{59533998-750F-8841-8291-67AECDE0B127}" type="presOf" srcId="{4EE8D05E-A4E5-1243-8B9B-9983FA8372EE}" destId="{9E2F0AF7-B0CF-DE47-9E2C-AE76E7E9519D}" srcOrd="0" destOrd="0" presId="urn:microsoft.com/office/officeart/2005/8/layout/list1"/>
    <dgm:cxn modelId="{45DDF9A6-129C-CD40-8757-57F97090BC95}" srcId="{83FDFBF5-3880-C34C-9F88-A7C7CC3A1EA2}" destId="{EE9B5B14-4192-B544-8D06-140DBCB1760F}" srcOrd="0" destOrd="0" parTransId="{298DC2EF-5E4E-AB41-BA4A-4885822E4CD9}" sibTransId="{55157C8F-4897-124A-BD73-1C627EAD8E07}"/>
    <dgm:cxn modelId="{84993AB0-7075-DE4A-A5B4-9CAF94740A6F}" srcId="{6D9B0BE5-F451-AE44-9B29-AE62DFDE9BAD}" destId="{14DA0B7A-897A-7C41-9759-93C7D9C8F0EA}" srcOrd="2" destOrd="0" parTransId="{D2B86BAF-5275-4D4D-9C82-E31191138425}" sibTransId="{E0F68FFC-15D7-CF4B-8542-EE341028D7F9}"/>
    <dgm:cxn modelId="{E49190C2-E581-D34C-B8BE-652EB5477343}" srcId="{14DA0B7A-897A-7C41-9759-93C7D9C8F0EA}" destId="{D3AEB795-FE68-E646-9D7C-9190D59BF2E6}" srcOrd="0" destOrd="0" parTransId="{38CBD077-309E-5545-9546-2A8C770923BB}" sibTransId="{5176627F-11F5-D04E-9490-5939105E5EB4}"/>
    <dgm:cxn modelId="{FC5E5CC5-8273-C448-9BB5-AD07E42B97EB}" type="presOf" srcId="{D3AEB795-FE68-E646-9D7C-9190D59BF2E6}" destId="{3C94F0F8-7EBF-BD4E-A0AD-A901A507D912}" srcOrd="0" destOrd="0" presId="urn:microsoft.com/office/officeart/2005/8/layout/list1"/>
    <dgm:cxn modelId="{9D422AD1-C451-0645-AF2F-15B5BA637E48}" type="presOf" srcId="{A93A9E4C-E7D0-FD43-9FB4-8DBFA8D52D70}" destId="{4613B049-B51C-7340-82B5-EB44FE099D8B}" srcOrd="0" destOrd="0" presId="urn:microsoft.com/office/officeart/2005/8/layout/list1"/>
    <dgm:cxn modelId="{DBFDD6D2-463A-244E-921C-BC50EE2E21EB}" srcId="{6D9B0BE5-F451-AE44-9B29-AE62DFDE9BAD}" destId="{83FDFBF5-3880-C34C-9F88-A7C7CC3A1EA2}" srcOrd="3" destOrd="0" parTransId="{64C92EAF-A4BF-6240-8D33-6CF3A1E0E8EA}" sibTransId="{1A6786D2-A08D-E049-AFB2-E72E5DCEFF2F}"/>
    <dgm:cxn modelId="{9811EFE3-66B1-034F-9A05-CFD714F75923}" type="presOf" srcId="{83FDFBF5-3880-C34C-9F88-A7C7CC3A1EA2}" destId="{64A5510A-84FE-8249-BA76-EF103C6C9647}" srcOrd="0" destOrd="0" presId="urn:microsoft.com/office/officeart/2005/8/layout/list1"/>
    <dgm:cxn modelId="{873A76F4-B162-A44C-8F16-78340E68E0B5}" type="presOf" srcId="{E45252E5-FABB-8C40-806C-3AFF4E75FCE9}" destId="{4F42647B-5FE1-F944-B9A6-02B15E398CA6}" srcOrd="0" destOrd="0" presId="urn:microsoft.com/office/officeart/2005/8/layout/list1"/>
    <dgm:cxn modelId="{067566F8-82B7-BD41-83A7-60E0645FBEC9}" type="presParOf" srcId="{E476EC1A-90F9-D34F-BC2A-4A475173752C}" destId="{2ECE834A-9631-2546-BFB1-CCE5B9E5A588}" srcOrd="0" destOrd="0" presId="urn:microsoft.com/office/officeart/2005/8/layout/list1"/>
    <dgm:cxn modelId="{6CB7783F-C02E-734D-8E1A-5F62E35DE92D}" type="presParOf" srcId="{2ECE834A-9631-2546-BFB1-CCE5B9E5A588}" destId="{4613B049-B51C-7340-82B5-EB44FE099D8B}" srcOrd="0" destOrd="0" presId="urn:microsoft.com/office/officeart/2005/8/layout/list1"/>
    <dgm:cxn modelId="{15C0D42C-F222-E74D-8D6B-C40E3A672CC4}" type="presParOf" srcId="{2ECE834A-9631-2546-BFB1-CCE5B9E5A588}" destId="{D3FC7012-1DAA-DA46-ADBE-C16636B8D9DC}" srcOrd="1" destOrd="0" presId="urn:microsoft.com/office/officeart/2005/8/layout/list1"/>
    <dgm:cxn modelId="{A695FD97-A3B0-164E-8B10-8D2C3ED34639}" type="presParOf" srcId="{E476EC1A-90F9-D34F-BC2A-4A475173752C}" destId="{D0825032-4896-C941-A954-ECEB1D73C182}" srcOrd="1" destOrd="0" presId="urn:microsoft.com/office/officeart/2005/8/layout/list1"/>
    <dgm:cxn modelId="{2F187DD5-F92C-9B4E-B440-8259E7970F6F}" type="presParOf" srcId="{E476EC1A-90F9-D34F-BC2A-4A475173752C}" destId="{9E2F0AF7-B0CF-DE47-9E2C-AE76E7E9519D}" srcOrd="2" destOrd="0" presId="urn:microsoft.com/office/officeart/2005/8/layout/list1"/>
    <dgm:cxn modelId="{4AFCD482-4798-9F4F-88B5-E7D33F036FF7}" type="presParOf" srcId="{E476EC1A-90F9-D34F-BC2A-4A475173752C}" destId="{1E896CF7-71DB-BA46-BCC8-B32C37BCC011}" srcOrd="3" destOrd="0" presId="urn:microsoft.com/office/officeart/2005/8/layout/list1"/>
    <dgm:cxn modelId="{0E3CD579-DD3F-914B-81F4-45BB60BD726E}" type="presParOf" srcId="{E476EC1A-90F9-D34F-BC2A-4A475173752C}" destId="{2F774065-091A-C342-B557-9BE67A791241}" srcOrd="4" destOrd="0" presId="urn:microsoft.com/office/officeart/2005/8/layout/list1"/>
    <dgm:cxn modelId="{E6118215-A4B3-FB48-A256-508FFBD0231F}" type="presParOf" srcId="{2F774065-091A-C342-B557-9BE67A791241}" destId="{4F42647B-5FE1-F944-B9A6-02B15E398CA6}" srcOrd="0" destOrd="0" presId="urn:microsoft.com/office/officeart/2005/8/layout/list1"/>
    <dgm:cxn modelId="{0CB0E319-7311-EF49-B0D5-C075EDD490F2}" type="presParOf" srcId="{2F774065-091A-C342-B557-9BE67A791241}" destId="{24969E15-89B0-DB4E-942C-ADE1E6DD72DA}" srcOrd="1" destOrd="0" presId="urn:microsoft.com/office/officeart/2005/8/layout/list1"/>
    <dgm:cxn modelId="{B0107F77-E72B-5C4D-9349-D6D57CB48E73}" type="presParOf" srcId="{E476EC1A-90F9-D34F-BC2A-4A475173752C}" destId="{5AD1F038-EBEF-5245-8003-C66C3C8DAC3C}" srcOrd="5" destOrd="0" presId="urn:microsoft.com/office/officeart/2005/8/layout/list1"/>
    <dgm:cxn modelId="{857E0AEC-E0B5-F34C-AAE1-071C6BF5E711}" type="presParOf" srcId="{E476EC1A-90F9-D34F-BC2A-4A475173752C}" destId="{148FE86C-F7F1-464B-9BC2-28B1D508CF71}" srcOrd="6" destOrd="0" presId="urn:microsoft.com/office/officeart/2005/8/layout/list1"/>
    <dgm:cxn modelId="{ED4E7F27-5E0C-5740-B80E-A897997F2416}" type="presParOf" srcId="{E476EC1A-90F9-D34F-BC2A-4A475173752C}" destId="{923AB11A-1A4C-834B-B05F-23B2763C473D}" srcOrd="7" destOrd="0" presId="urn:microsoft.com/office/officeart/2005/8/layout/list1"/>
    <dgm:cxn modelId="{86AAB4E9-E9AB-6545-8EDF-E052CDBF035D}" type="presParOf" srcId="{E476EC1A-90F9-D34F-BC2A-4A475173752C}" destId="{DA09A063-9B24-C248-8788-BC99DC1183B5}" srcOrd="8" destOrd="0" presId="urn:microsoft.com/office/officeart/2005/8/layout/list1"/>
    <dgm:cxn modelId="{F5C5E404-8156-C848-8945-A61D88F75773}" type="presParOf" srcId="{DA09A063-9B24-C248-8788-BC99DC1183B5}" destId="{9FD7E78C-A84A-B74A-AD8A-66884C7B0B40}" srcOrd="0" destOrd="0" presId="urn:microsoft.com/office/officeart/2005/8/layout/list1"/>
    <dgm:cxn modelId="{BFE05C78-ECC2-4941-AE9E-540416A4F0A8}" type="presParOf" srcId="{DA09A063-9B24-C248-8788-BC99DC1183B5}" destId="{AA435AA0-F75A-DB47-8EBE-6CA64DE63185}" srcOrd="1" destOrd="0" presId="urn:microsoft.com/office/officeart/2005/8/layout/list1"/>
    <dgm:cxn modelId="{E39FB70E-35DD-C140-9522-4D85F7CDBC0A}" type="presParOf" srcId="{E476EC1A-90F9-D34F-BC2A-4A475173752C}" destId="{11F14FCC-515A-F048-A7E0-3610F67C7C83}" srcOrd="9" destOrd="0" presId="urn:microsoft.com/office/officeart/2005/8/layout/list1"/>
    <dgm:cxn modelId="{98715356-10CF-434B-9606-603680F30240}" type="presParOf" srcId="{E476EC1A-90F9-D34F-BC2A-4A475173752C}" destId="{3C94F0F8-7EBF-BD4E-A0AD-A901A507D912}" srcOrd="10" destOrd="0" presId="urn:microsoft.com/office/officeart/2005/8/layout/list1"/>
    <dgm:cxn modelId="{B6F92AC9-C0F0-3549-8214-190E33942111}" type="presParOf" srcId="{E476EC1A-90F9-D34F-BC2A-4A475173752C}" destId="{3BCC1E28-0F08-2747-9E78-F6549F44FA6E}" srcOrd="11" destOrd="0" presId="urn:microsoft.com/office/officeart/2005/8/layout/list1"/>
    <dgm:cxn modelId="{A090BA4D-7886-0A44-B757-90C40AA1E2EF}" type="presParOf" srcId="{E476EC1A-90F9-D34F-BC2A-4A475173752C}" destId="{471C8B6E-FB50-404F-B174-C29FC5E4EEA9}" srcOrd="12" destOrd="0" presId="urn:microsoft.com/office/officeart/2005/8/layout/list1"/>
    <dgm:cxn modelId="{01E21933-71CA-7D46-B8DE-BEB8254ED055}" type="presParOf" srcId="{471C8B6E-FB50-404F-B174-C29FC5E4EEA9}" destId="{64A5510A-84FE-8249-BA76-EF103C6C9647}" srcOrd="0" destOrd="0" presId="urn:microsoft.com/office/officeart/2005/8/layout/list1"/>
    <dgm:cxn modelId="{B9E07213-2E3A-A545-A493-3D62853D02B6}" type="presParOf" srcId="{471C8B6E-FB50-404F-B174-C29FC5E4EEA9}" destId="{0D425566-CC0E-4340-ACE4-391D78717F61}" srcOrd="1" destOrd="0" presId="urn:microsoft.com/office/officeart/2005/8/layout/list1"/>
    <dgm:cxn modelId="{5D1D055C-B526-084C-8062-7FD72215125A}" type="presParOf" srcId="{E476EC1A-90F9-D34F-BC2A-4A475173752C}" destId="{75B8033C-CCF6-F242-ACF7-58DC0B591607}" srcOrd="13" destOrd="0" presId="urn:microsoft.com/office/officeart/2005/8/layout/list1"/>
    <dgm:cxn modelId="{3C171E2B-478B-494A-81DB-049B1D3AD253}" type="presParOf" srcId="{E476EC1A-90F9-D34F-BC2A-4A475173752C}" destId="{9C96D635-3AD3-1F42-AD18-0EC08EF7EBDC}" srcOrd="14" destOrd="0" presId="urn:microsoft.com/office/officeart/2005/8/layout/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9B0BE5-F451-AE44-9B29-AE62DFDE9BAD}" type="doc">
      <dgm:prSet loTypeId="urn:microsoft.com/office/officeart/2005/8/layout/list1" loCatId="" qsTypeId="urn:microsoft.com/office/officeart/2005/8/quickstyle/simple4" qsCatId="simple" csTypeId="urn:microsoft.com/office/officeart/2005/8/colors/accent1_4" csCatId="accent1" phldr="1"/>
      <dgm:spPr/>
      <dgm:t>
        <a:bodyPr/>
        <a:lstStyle/>
        <a:p>
          <a:endParaRPr lang="en-US"/>
        </a:p>
      </dgm:t>
    </dgm:pt>
    <dgm:pt modelId="{A93A9E4C-E7D0-FD43-9FB4-8DBFA8D52D70}">
      <dgm:prSet phldrT="[Text]"/>
      <dgm:spPr/>
      <dgm:t>
        <a:bodyPr/>
        <a:lstStyle/>
        <a:p>
          <a:r>
            <a:rPr lang="en-US" b="1" dirty="0"/>
            <a:t>Contract Registry</a:t>
          </a:r>
        </a:p>
      </dgm:t>
    </dgm:pt>
    <dgm:pt modelId="{2A68335A-5EE8-7946-BC00-E2667CBF3CE7}" type="parTrans" cxnId="{5921D81E-C961-5041-A1DF-0F2C4F7553B6}">
      <dgm:prSet/>
      <dgm:spPr/>
      <dgm:t>
        <a:bodyPr/>
        <a:lstStyle/>
        <a:p>
          <a:endParaRPr lang="en-US" b="1"/>
        </a:p>
      </dgm:t>
    </dgm:pt>
    <dgm:pt modelId="{9B94EF06-5AEB-7C4E-95D8-9DB2D3C38CA9}" type="sibTrans" cxnId="{5921D81E-C961-5041-A1DF-0F2C4F7553B6}">
      <dgm:prSet/>
      <dgm:spPr/>
      <dgm:t>
        <a:bodyPr/>
        <a:lstStyle/>
        <a:p>
          <a:endParaRPr lang="en-US" b="1"/>
        </a:p>
      </dgm:t>
    </dgm:pt>
    <dgm:pt modelId="{E45252E5-FABB-8C40-806C-3AFF4E75FCE9}">
      <dgm:prSet phldrT="[Text]"/>
      <dgm:spPr/>
      <dgm:t>
        <a:bodyPr/>
        <a:lstStyle/>
        <a:p>
          <a:r>
            <a:rPr lang="en-US" b="1" dirty="0"/>
            <a:t>Embedded Permission</a:t>
          </a:r>
        </a:p>
      </dgm:t>
    </dgm:pt>
    <dgm:pt modelId="{EFF56ECC-82CF-9E48-8A6B-9F7BE1AD3166}" type="parTrans" cxnId="{64AB747B-70D3-BB4D-B4F4-9B27A1465802}">
      <dgm:prSet/>
      <dgm:spPr/>
      <dgm:t>
        <a:bodyPr/>
        <a:lstStyle/>
        <a:p>
          <a:endParaRPr lang="en-US" b="1"/>
        </a:p>
      </dgm:t>
    </dgm:pt>
    <dgm:pt modelId="{52E1C086-FA7D-2241-9528-6BB9F16171F3}" type="sibTrans" cxnId="{64AB747B-70D3-BB4D-B4F4-9B27A1465802}">
      <dgm:prSet/>
      <dgm:spPr/>
      <dgm:t>
        <a:bodyPr/>
        <a:lstStyle/>
        <a:p>
          <a:endParaRPr lang="en-US" b="1"/>
        </a:p>
      </dgm:t>
    </dgm:pt>
    <dgm:pt modelId="{14DA0B7A-897A-7C41-9759-93C7D9C8F0EA}">
      <dgm:prSet phldrT="[Text]"/>
      <dgm:spPr/>
      <dgm:t>
        <a:bodyPr/>
        <a:lstStyle/>
        <a:p>
          <a:r>
            <a:rPr lang="en-US" b="1" dirty="0"/>
            <a:t>Data Contract</a:t>
          </a:r>
        </a:p>
      </dgm:t>
    </dgm:pt>
    <dgm:pt modelId="{D2B86BAF-5275-4D4D-9C82-E31191138425}" type="parTrans" cxnId="{84993AB0-7075-DE4A-A5B4-9CAF94740A6F}">
      <dgm:prSet/>
      <dgm:spPr/>
      <dgm:t>
        <a:bodyPr/>
        <a:lstStyle/>
        <a:p>
          <a:endParaRPr lang="en-US" b="1"/>
        </a:p>
      </dgm:t>
    </dgm:pt>
    <dgm:pt modelId="{E0F68FFC-15D7-CF4B-8542-EE341028D7F9}" type="sibTrans" cxnId="{84993AB0-7075-DE4A-A5B4-9CAF94740A6F}">
      <dgm:prSet/>
      <dgm:spPr/>
      <dgm:t>
        <a:bodyPr/>
        <a:lstStyle/>
        <a:p>
          <a:endParaRPr lang="en-US" b="1"/>
        </a:p>
      </dgm:t>
    </dgm:pt>
    <dgm:pt modelId="{83FDFBF5-3880-C34C-9F88-A7C7CC3A1EA2}">
      <dgm:prSet phldrT="[Text]"/>
      <dgm:spPr/>
      <dgm:t>
        <a:bodyPr/>
        <a:lstStyle/>
        <a:p>
          <a:r>
            <a:rPr lang="en-US" b="1" dirty="0"/>
            <a:t>Factory Contract</a:t>
          </a:r>
        </a:p>
      </dgm:t>
    </dgm:pt>
    <dgm:pt modelId="{64C92EAF-A4BF-6240-8D33-6CF3A1E0E8EA}" type="parTrans" cxnId="{DBFDD6D2-463A-244E-921C-BC50EE2E21EB}">
      <dgm:prSet/>
      <dgm:spPr/>
      <dgm:t>
        <a:bodyPr/>
        <a:lstStyle/>
        <a:p>
          <a:endParaRPr lang="en-US" b="1"/>
        </a:p>
      </dgm:t>
    </dgm:pt>
    <dgm:pt modelId="{1A6786D2-A08D-E049-AFB2-E72E5DCEFF2F}" type="sibTrans" cxnId="{DBFDD6D2-463A-244E-921C-BC50EE2E21EB}">
      <dgm:prSet/>
      <dgm:spPr/>
      <dgm:t>
        <a:bodyPr/>
        <a:lstStyle/>
        <a:p>
          <a:endParaRPr lang="en-US" b="1"/>
        </a:p>
      </dgm:t>
    </dgm:pt>
    <dgm:pt modelId="{AE805E67-4EA8-E44E-977C-CE7A6905D586}">
      <dgm:prSet phldrT="[Text]"/>
      <dgm:spPr/>
      <dgm:t>
        <a:bodyPr/>
        <a:lstStyle/>
        <a:p>
          <a:r>
            <a:rPr lang="en-US" dirty="0"/>
            <a:t>Incentive Execution</a:t>
          </a:r>
          <a:endParaRPr lang="en-US" b="1" dirty="0"/>
        </a:p>
      </dgm:t>
    </dgm:pt>
    <dgm:pt modelId="{F62ACB79-F0B7-564F-A02E-275C0C646988}" type="parTrans" cxnId="{F0593E88-DE20-114A-A748-1E4C4F5E9767}">
      <dgm:prSet/>
      <dgm:spPr/>
      <dgm:t>
        <a:bodyPr/>
        <a:lstStyle/>
        <a:p>
          <a:endParaRPr lang="en-US" b="1"/>
        </a:p>
      </dgm:t>
    </dgm:pt>
    <dgm:pt modelId="{20A19F98-901A-124B-B679-5A49740AA061}" type="sibTrans" cxnId="{F0593E88-DE20-114A-A748-1E4C4F5E9767}">
      <dgm:prSet/>
      <dgm:spPr/>
      <dgm:t>
        <a:bodyPr/>
        <a:lstStyle/>
        <a:p>
          <a:endParaRPr lang="en-US" b="1"/>
        </a:p>
      </dgm:t>
    </dgm:pt>
    <dgm:pt modelId="{4EE8D05E-A4E5-1243-8B9B-9983FA8372EE}">
      <dgm:prSet phldrT="[Text]"/>
      <dgm:spPr/>
      <dgm:t>
        <a:bodyPr/>
        <a:lstStyle/>
        <a:p>
          <a:r>
            <a:rPr lang="en-US" dirty="0"/>
            <a:t>The address, and the version of the smart contract is stored in a contract registry</a:t>
          </a:r>
          <a:endParaRPr lang="en-US" b="1" dirty="0"/>
        </a:p>
      </dgm:t>
    </dgm:pt>
    <dgm:pt modelId="{79BECABF-9AD7-7540-B6C3-C11556F8E677}" type="parTrans" cxnId="{0F58922A-6BE6-8245-AB47-48401CFE1338}">
      <dgm:prSet/>
      <dgm:spPr/>
      <dgm:t>
        <a:bodyPr/>
        <a:lstStyle/>
        <a:p>
          <a:endParaRPr lang="en-US"/>
        </a:p>
      </dgm:t>
    </dgm:pt>
    <dgm:pt modelId="{97D55AD6-5E27-B74E-BBB0-80229D733427}" type="sibTrans" cxnId="{0F58922A-6BE6-8245-AB47-48401CFE1338}">
      <dgm:prSet/>
      <dgm:spPr/>
      <dgm:t>
        <a:bodyPr/>
        <a:lstStyle/>
        <a:p>
          <a:endParaRPr lang="en-US"/>
        </a:p>
      </dgm:t>
    </dgm:pt>
    <dgm:pt modelId="{3DA67FA2-A5B7-9943-848C-6964B9A4582D}">
      <dgm:prSet phldrT="[Text]"/>
      <dgm:spPr/>
      <dgm:t>
        <a:bodyPr/>
        <a:lstStyle/>
        <a:p>
          <a:r>
            <a:rPr lang="en-US" dirty="0"/>
            <a:t>Embedded permission control is used to restrict access to the invocation of the functions defined in the smart contracts </a:t>
          </a:r>
          <a:endParaRPr lang="en-US" b="1" dirty="0"/>
        </a:p>
      </dgm:t>
    </dgm:pt>
    <dgm:pt modelId="{CC74A22A-DD9D-E845-8FAA-88AF0EED7ED7}" type="parTrans" cxnId="{13E93042-B2D6-DC4F-AFDE-21729E440710}">
      <dgm:prSet/>
      <dgm:spPr/>
      <dgm:t>
        <a:bodyPr/>
        <a:lstStyle/>
        <a:p>
          <a:endParaRPr lang="en-US"/>
        </a:p>
      </dgm:t>
    </dgm:pt>
    <dgm:pt modelId="{679867D5-7138-3347-A798-3B53C48740FF}" type="sibTrans" cxnId="{13E93042-B2D6-DC4F-AFDE-21729E440710}">
      <dgm:prSet/>
      <dgm:spPr/>
      <dgm:t>
        <a:bodyPr/>
        <a:lstStyle/>
        <a:p>
          <a:endParaRPr lang="en-US"/>
        </a:p>
      </dgm:t>
    </dgm:pt>
    <dgm:pt modelId="{D3AEB795-FE68-E646-9D7C-9190D59BF2E6}">
      <dgm:prSet phldrT="[Text]"/>
      <dgm:spPr/>
      <dgm:t>
        <a:bodyPr/>
        <a:lstStyle/>
        <a:p>
          <a:r>
            <a:rPr lang="en-US" dirty="0"/>
            <a:t>Storing data in a separate smart contract</a:t>
          </a:r>
          <a:endParaRPr lang="en-US" b="1" dirty="0"/>
        </a:p>
      </dgm:t>
    </dgm:pt>
    <dgm:pt modelId="{38CBD077-309E-5545-9546-2A8C770923BB}" type="parTrans" cxnId="{E49190C2-E581-D34C-B8BE-652EB5477343}">
      <dgm:prSet/>
      <dgm:spPr/>
      <dgm:t>
        <a:bodyPr/>
        <a:lstStyle/>
        <a:p>
          <a:endParaRPr lang="en-US"/>
        </a:p>
      </dgm:t>
    </dgm:pt>
    <dgm:pt modelId="{5176627F-11F5-D04E-9490-5939105E5EB4}" type="sibTrans" cxnId="{E49190C2-E581-D34C-B8BE-652EB5477343}">
      <dgm:prSet/>
      <dgm:spPr/>
      <dgm:t>
        <a:bodyPr/>
        <a:lstStyle/>
        <a:p>
          <a:endParaRPr lang="en-US"/>
        </a:p>
      </dgm:t>
    </dgm:pt>
    <dgm:pt modelId="{EE9B5B14-4192-B544-8D06-140DBCB1760F}">
      <dgm:prSet phldrT="[Text]"/>
      <dgm:spPr/>
      <dgm:t>
        <a:bodyPr/>
        <a:lstStyle/>
        <a:p>
          <a:r>
            <a:rPr lang="en-US" dirty="0"/>
            <a:t>An on-chain template contract used as a factory that generates contract instances from the template</a:t>
          </a:r>
          <a:endParaRPr lang="en-US" b="1" dirty="0"/>
        </a:p>
      </dgm:t>
    </dgm:pt>
    <dgm:pt modelId="{298DC2EF-5E4E-AB41-BA4A-4885822E4CD9}" type="parTrans" cxnId="{45DDF9A6-129C-CD40-8757-57F97090BC95}">
      <dgm:prSet/>
      <dgm:spPr/>
      <dgm:t>
        <a:bodyPr/>
        <a:lstStyle/>
        <a:p>
          <a:endParaRPr lang="en-US"/>
        </a:p>
      </dgm:t>
    </dgm:pt>
    <dgm:pt modelId="{55157C8F-4897-124A-BD73-1C627EAD8E07}" type="sibTrans" cxnId="{45DDF9A6-129C-CD40-8757-57F97090BC95}">
      <dgm:prSet/>
      <dgm:spPr/>
      <dgm:t>
        <a:bodyPr/>
        <a:lstStyle/>
        <a:p>
          <a:endParaRPr lang="en-US"/>
        </a:p>
      </dgm:t>
    </dgm:pt>
    <dgm:pt modelId="{432D8100-34C0-124F-A21D-3C60EC9490D2}">
      <dgm:prSet phldrT="[Text]"/>
      <dgm:spPr/>
      <dgm:t>
        <a:bodyPr/>
        <a:lstStyle/>
        <a:p>
          <a:r>
            <a:rPr lang="en-US" dirty="0"/>
            <a:t>A reward to the caller of a contract function for invocation</a:t>
          </a:r>
          <a:endParaRPr lang="en-US" b="1" dirty="0"/>
        </a:p>
      </dgm:t>
    </dgm:pt>
    <dgm:pt modelId="{2878E7FB-3156-C94A-A868-8DED3951D37A}" type="parTrans" cxnId="{12A349A2-A1C9-6A4A-9697-95C34121F512}">
      <dgm:prSet/>
      <dgm:spPr/>
      <dgm:t>
        <a:bodyPr/>
        <a:lstStyle/>
        <a:p>
          <a:endParaRPr lang="en-US"/>
        </a:p>
      </dgm:t>
    </dgm:pt>
    <dgm:pt modelId="{BAEF5E5E-31ED-B542-80F8-75137909A283}" type="sibTrans" cxnId="{12A349A2-A1C9-6A4A-9697-95C34121F512}">
      <dgm:prSet/>
      <dgm:spPr/>
      <dgm:t>
        <a:bodyPr/>
        <a:lstStyle/>
        <a:p>
          <a:endParaRPr lang="en-US"/>
        </a:p>
      </dgm:t>
    </dgm:pt>
    <dgm:pt modelId="{E476EC1A-90F9-D34F-BC2A-4A475173752C}" type="pres">
      <dgm:prSet presAssocID="{6D9B0BE5-F451-AE44-9B29-AE62DFDE9BAD}" presName="linear" presStyleCnt="0">
        <dgm:presLayoutVars>
          <dgm:dir/>
          <dgm:animLvl val="lvl"/>
          <dgm:resizeHandles val="exact"/>
        </dgm:presLayoutVars>
      </dgm:prSet>
      <dgm:spPr/>
    </dgm:pt>
    <dgm:pt modelId="{2ECE834A-9631-2546-BFB1-CCE5B9E5A588}" type="pres">
      <dgm:prSet presAssocID="{A93A9E4C-E7D0-FD43-9FB4-8DBFA8D52D70}" presName="parentLin" presStyleCnt="0"/>
      <dgm:spPr/>
    </dgm:pt>
    <dgm:pt modelId="{4613B049-B51C-7340-82B5-EB44FE099D8B}" type="pres">
      <dgm:prSet presAssocID="{A93A9E4C-E7D0-FD43-9FB4-8DBFA8D52D70}" presName="parentLeftMargin" presStyleLbl="node1" presStyleIdx="0" presStyleCnt="5"/>
      <dgm:spPr/>
    </dgm:pt>
    <dgm:pt modelId="{D3FC7012-1DAA-DA46-ADBE-C16636B8D9DC}" type="pres">
      <dgm:prSet presAssocID="{A93A9E4C-E7D0-FD43-9FB4-8DBFA8D52D70}" presName="parentText" presStyleLbl="node1" presStyleIdx="0" presStyleCnt="5">
        <dgm:presLayoutVars>
          <dgm:chMax val="0"/>
          <dgm:bulletEnabled val="1"/>
        </dgm:presLayoutVars>
      </dgm:prSet>
      <dgm:spPr/>
    </dgm:pt>
    <dgm:pt modelId="{D0825032-4896-C941-A954-ECEB1D73C182}" type="pres">
      <dgm:prSet presAssocID="{A93A9E4C-E7D0-FD43-9FB4-8DBFA8D52D70}" presName="negativeSpace" presStyleCnt="0"/>
      <dgm:spPr/>
    </dgm:pt>
    <dgm:pt modelId="{9E2F0AF7-B0CF-DE47-9E2C-AE76E7E9519D}" type="pres">
      <dgm:prSet presAssocID="{A93A9E4C-E7D0-FD43-9FB4-8DBFA8D52D70}" presName="childText" presStyleLbl="conFgAcc1" presStyleIdx="0" presStyleCnt="5">
        <dgm:presLayoutVars>
          <dgm:bulletEnabled val="1"/>
        </dgm:presLayoutVars>
      </dgm:prSet>
      <dgm:spPr/>
    </dgm:pt>
    <dgm:pt modelId="{1E896CF7-71DB-BA46-BCC8-B32C37BCC011}" type="pres">
      <dgm:prSet presAssocID="{9B94EF06-5AEB-7C4E-95D8-9DB2D3C38CA9}" presName="spaceBetweenRectangles" presStyleCnt="0"/>
      <dgm:spPr/>
    </dgm:pt>
    <dgm:pt modelId="{2F774065-091A-C342-B557-9BE67A791241}" type="pres">
      <dgm:prSet presAssocID="{E45252E5-FABB-8C40-806C-3AFF4E75FCE9}" presName="parentLin" presStyleCnt="0"/>
      <dgm:spPr/>
    </dgm:pt>
    <dgm:pt modelId="{4F42647B-5FE1-F944-B9A6-02B15E398CA6}" type="pres">
      <dgm:prSet presAssocID="{E45252E5-FABB-8C40-806C-3AFF4E75FCE9}" presName="parentLeftMargin" presStyleLbl="node1" presStyleIdx="0" presStyleCnt="5"/>
      <dgm:spPr/>
    </dgm:pt>
    <dgm:pt modelId="{24969E15-89B0-DB4E-942C-ADE1E6DD72DA}" type="pres">
      <dgm:prSet presAssocID="{E45252E5-FABB-8C40-806C-3AFF4E75FCE9}" presName="parentText" presStyleLbl="node1" presStyleIdx="1" presStyleCnt="5">
        <dgm:presLayoutVars>
          <dgm:chMax val="0"/>
          <dgm:bulletEnabled val="1"/>
        </dgm:presLayoutVars>
      </dgm:prSet>
      <dgm:spPr/>
    </dgm:pt>
    <dgm:pt modelId="{5AD1F038-EBEF-5245-8003-C66C3C8DAC3C}" type="pres">
      <dgm:prSet presAssocID="{E45252E5-FABB-8C40-806C-3AFF4E75FCE9}" presName="negativeSpace" presStyleCnt="0"/>
      <dgm:spPr/>
    </dgm:pt>
    <dgm:pt modelId="{148FE86C-F7F1-464B-9BC2-28B1D508CF71}" type="pres">
      <dgm:prSet presAssocID="{E45252E5-FABB-8C40-806C-3AFF4E75FCE9}" presName="childText" presStyleLbl="conFgAcc1" presStyleIdx="1" presStyleCnt="5">
        <dgm:presLayoutVars>
          <dgm:bulletEnabled val="1"/>
        </dgm:presLayoutVars>
      </dgm:prSet>
      <dgm:spPr/>
    </dgm:pt>
    <dgm:pt modelId="{923AB11A-1A4C-834B-B05F-23B2763C473D}" type="pres">
      <dgm:prSet presAssocID="{52E1C086-FA7D-2241-9528-6BB9F16171F3}" presName="spaceBetweenRectangles" presStyleCnt="0"/>
      <dgm:spPr/>
    </dgm:pt>
    <dgm:pt modelId="{DA09A063-9B24-C248-8788-BC99DC1183B5}" type="pres">
      <dgm:prSet presAssocID="{14DA0B7A-897A-7C41-9759-93C7D9C8F0EA}" presName="parentLin" presStyleCnt="0"/>
      <dgm:spPr/>
    </dgm:pt>
    <dgm:pt modelId="{9FD7E78C-A84A-B74A-AD8A-66884C7B0B40}" type="pres">
      <dgm:prSet presAssocID="{14DA0B7A-897A-7C41-9759-93C7D9C8F0EA}" presName="parentLeftMargin" presStyleLbl="node1" presStyleIdx="1" presStyleCnt="5"/>
      <dgm:spPr/>
    </dgm:pt>
    <dgm:pt modelId="{AA435AA0-F75A-DB47-8EBE-6CA64DE63185}" type="pres">
      <dgm:prSet presAssocID="{14DA0B7A-897A-7C41-9759-93C7D9C8F0EA}" presName="parentText" presStyleLbl="node1" presStyleIdx="2" presStyleCnt="5">
        <dgm:presLayoutVars>
          <dgm:chMax val="0"/>
          <dgm:bulletEnabled val="1"/>
        </dgm:presLayoutVars>
      </dgm:prSet>
      <dgm:spPr/>
    </dgm:pt>
    <dgm:pt modelId="{11F14FCC-515A-F048-A7E0-3610F67C7C83}" type="pres">
      <dgm:prSet presAssocID="{14DA0B7A-897A-7C41-9759-93C7D9C8F0EA}" presName="negativeSpace" presStyleCnt="0"/>
      <dgm:spPr/>
    </dgm:pt>
    <dgm:pt modelId="{3C94F0F8-7EBF-BD4E-A0AD-A901A507D912}" type="pres">
      <dgm:prSet presAssocID="{14DA0B7A-897A-7C41-9759-93C7D9C8F0EA}" presName="childText" presStyleLbl="conFgAcc1" presStyleIdx="2" presStyleCnt="5">
        <dgm:presLayoutVars>
          <dgm:bulletEnabled val="1"/>
        </dgm:presLayoutVars>
      </dgm:prSet>
      <dgm:spPr/>
    </dgm:pt>
    <dgm:pt modelId="{3BCC1E28-0F08-2747-9E78-F6549F44FA6E}" type="pres">
      <dgm:prSet presAssocID="{E0F68FFC-15D7-CF4B-8542-EE341028D7F9}" presName="spaceBetweenRectangles" presStyleCnt="0"/>
      <dgm:spPr/>
    </dgm:pt>
    <dgm:pt modelId="{471C8B6E-FB50-404F-B174-C29FC5E4EEA9}" type="pres">
      <dgm:prSet presAssocID="{83FDFBF5-3880-C34C-9F88-A7C7CC3A1EA2}" presName="parentLin" presStyleCnt="0"/>
      <dgm:spPr/>
    </dgm:pt>
    <dgm:pt modelId="{64A5510A-84FE-8249-BA76-EF103C6C9647}" type="pres">
      <dgm:prSet presAssocID="{83FDFBF5-3880-C34C-9F88-A7C7CC3A1EA2}" presName="parentLeftMargin" presStyleLbl="node1" presStyleIdx="2" presStyleCnt="5"/>
      <dgm:spPr/>
    </dgm:pt>
    <dgm:pt modelId="{0D425566-CC0E-4340-ACE4-391D78717F61}" type="pres">
      <dgm:prSet presAssocID="{83FDFBF5-3880-C34C-9F88-A7C7CC3A1EA2}" presName="parentText" presStyleLbl="node1" presStyleIdx="3" presStyleCnt="5">
        <dgm:presLayoutVars>
          <dgm:chMax val="0"/>
          <dgm:bulletEnabled val="1"/>
        </dgm:presLayoutVars>
      </dgm:prSet>
      <dgm:spPr/>
    </dgm:pt>
    <dgm:pt modelId="{75B8033C-CCF6-F242-ACF7-58DC0B591607}" type="pres">
      <dgm:prSet presAssocID="{83FDFBF5-3880-C34C-9F88-A7C7CC3A1EA2}" presName="negativeSpace" presStyleCnt="0"/>
      <dgm:spPr/>
    </dgm:pt>
    <dgm:pt modelId="{9C96D635-3AD3-1F42-AD18-0EC08EF7EBDC}" type="pres">
      <dgm:prSet presAssocID="{83FDFBF5-3880-C34C-9F88-A7C7CC3A1EA2}" presName="childText" presStyleLbl="conFgAcc1" presStyleIdx="3" presStyleCnt="5">
        <dgm:presLayoutVars>
          <dgm:bulletEnabled val="1"/>
        </dgm:presLayoutVars>
      </dgm:prSet>
      <dgm:spPr/>
    </dgm:pt>
    <dgm:pt modelId="{BF45CEAA-F6D1-514A-BEFE-B281AF5F332A}" type="pres">
      <dgm:prSet presAssocID="{1A6786D2-A08D-E049-AFB2-E72E5DCEFF2F}" presName="spaceBetweenRectangles" presStyleCnt="0"/>
      <dgm:spPr/>
    </dgm:pt>
    <dgm:pt modelId="{302445E5-B212-B74B-BC22-BBD04711E7EC}" type="pres">
      <dgm:prSet presAssocID="{AE805E67-4EA8-E44E-977C-CE7A6905D586}" presName="parentLin" presStyleCnt="0"/>
      <dgm:spPr/>
    </dgm:pt>
    <dgm:pt modelId="{937FDAAE-016D-BC4E-A685-8EEBB740AD06}" type="pres">
      <dgm:prSet presAssocID="{AE805E67-4EA8-E44E-977C-CE7A6905D586}" presName="parentLeftMargin" presStyleLbl="node1" presStyleIdx="3" presStyleCnt="5"/>
      <dgm:spPr/>
    </dgm:pt>
    <dgm:pt modelId="{7D485CAA-7719-AC4E-8C5B-2C4474330F40}" type="pres">
      <dgm:prSet presAssocID="{AE805E67-4EA8-E44E-977C-CE7A6905D586}" presName="parentText" presStyleLbl="node1" presStyleIdx="4" presStyleCnt="5">
        <dgm:presLayoutVars>
          <dgm:chMax val="0"/>
          <dgm:bulletEnabled val="1"/>
        </dgm:presLayoutVars>
      </dgm:prSet>
      <dgm:spPr/>
    </dgm:pt>
    <dgm:pt modelId="{EA2DA0A2-24D7-C641-99D9-C7944799A41E}" type="pres">
      <dgm:prSet presAssocID="{AE805E67-4EA8-E44E-977C-CE7A6905D586}" presName="negativeSpace" presStyleCnt="0"/>
      <dgm:spPr/>
    </dgm:pt>
    <dgm:pt modelId="{A87A1472-9EB7-E846-9293-8193BC393C82}" type="pres">
      <dgm:prSet presAssocID="{AE805E67-4EA8-E44E-977C-CE7A6905D586}" presName="childText" presStyleLbl="conFgAcc1" presStyleIdx="4" presStyleCnt="5">
        <dgm:presLayoutVars>
          <dgm:bulletEnabled val="1"/>
        </dgm:presLayoutVars>
      </dgm:prSet>
      <dgm:spPr/>
    </dgm:pt>
  </dgm:ptLst>
  <dgm:cxnLst>
    <dgm:cxn modelId="{E7AF570F-7743-084D-A4C6-03946B79666D}" type="presOf" srcId="{E45252E5-FABB-8C40-806C-3AFF4E75FCE9}" destId="{24969E15-89B0-DB4E-942C-ADE1E6DD72DA}" srcOrd="1" destOrd="0" presId="urn:microsoft.com/office/officeart/2005/8/layout/list1"/>
    <dgm:cxn modelId="{B2C36A1C-98BB-7349-AF63-BBF4D3A96919}" type="presOf" srcId="{E45252E5-FABB-8C40-806C-3AFF4E75FCE9}" destId="{4F42647B-5FE1-F944-B9A6-02B15E398CA6}" srcOrd="0" destOrd="0" presId="urn:microsoft.com/office/officeart/2005/8/layout/list1"/>
    <dgm:cxn modelId="{EFDAB21D-16B5-8C4A-8E91-49A399599D2F}" type="presOf" srcId="{6D9B0BE5-F451-AE44-9B29-AE62DFDE9BAD}" destId="{E476EC1A-90F9-D34F-BC2A-4A475173752C}" srcOrd="0" destOrd="0" presId="urn:microsoft.com/office/officeart/2005/8/layout/list1"/>
    <dgm:cxn modelId="{5921D81E-C961-5041-A1DF-0F2C4F7553B6}" srcId="{6D9B0BE5-F451-AE44-9B29-AE62DFDE9BAD}" destId="{A93A9E4C-E7D0-FD43-9FB4-8DBFA8D52D70}" srcOrd="0" destOrd="0" parTransId="{2A68335A-5EE8-7946-BC00-E2667CBF3CE7}" sibTransId="{9B94EF06-5AEB-7C4E-95D8-9DB2D3C38CA9}"/>
    <dgm:cxn modelId="{76359A21-015D-9442-9B65-DD5DD698358D}" type="presOf" srcId="{EE9B5B14-4192-B544-8D06-140DBCB1760F}" destId="{9C96D635-3AD3-1F42-AD18-0EC08EF7EBDC}" srcOrd="0" destOrd="0" presId="urn:microsoft.com/office/officeart/2005/8/layout/list1"/>
    <dgm:cxn modelId="{14238125-D511-E447-BD84-9C8E1D97DCB6}" type="presOf" srcId="{AE805E67-4EA8-E44E-977C-CE7A6905D586}" destId="{7D485CAA-7719-AC4E-8C5B-2C4474330F40}" srcOrd="1" destOrd="0" presId="urn:microsoft.com/office/officeart/2005/8/layout/list1"/>
    <dgm:cxn modelId="{432C4D27-CAD7-C745-84F0-A63895B3A2D1}" type="presOf" srcId="{14DA0B7A-897A-7C41-9759-93C7D9C8F0EA}" destId="{AA435AA0-F75A-DB47-8EBE-6CA64DE63185}" srcOrd="1" destOrd="0" presId="urn:microsoft.com/office/officeart/2005/8/layout/list1"/>
    <dgm:cxn modelId="{0C3DDE28-921C-6742-A8A9-23F69E4B84AF}" type="presOf" srcId="{83FDFBF5-3880-C34C-9F88-A7C7CC3A1EA2}" destId="{64A5510A-84FE-8249-BA76-EF103C6C9647}" srcOrd="0" destOrd="0" presId="urn:microsoft.com/office/officeart/2005/8/layout/list1"/>
    <dgm:cxn modelId="{0F58922A-6BE6-8245-AB47-48401CFE1338}" srcId="{A93A9E4C-E7D0-FD43-9FB4-8DBFA8D52D70}" destId="{4EE8D05E-A4E5-1243-8B9B-9983FA8372EE}" srcOrd="0" destOrd="0" parTransId="{79BECABF-9AD7-7540-B6C3-C11556F8E677}" sibTransId="{97D55AD6-5E27-B74E-BBB0-80229D733427}"/>
    <dgm:cxn modelId="{45491C3C-415F-C944-BDD6-C6AAA0DABBA1}" type="presOf" srcId="{432D8100-34C0-124F-A21D-3C60EC9490D2}" destId="{A87A1472-9EB7-E846-9293-8193BC393C82}" srcOrd="0" destOrd="0" presId="urn:microsoft.com/office/officeart/2005/8/layout/list1"/>
    <dgm:cxn modelId="{65CB343F-7DD9-674C-BB3F-E9E9E18F896D}" type="presOf" srcId="{4EE8D05E-A4E5-1243-8B9B-9983FA8372EE}" destId="{9E2F0AF7-B0CF-DE47-9E2C-AE76E7E9519D}" srcOrd="0" destOrd="0" presId="urn:microsoft.com/office/officeart/2005/8/layout/list1"/>
    <dgm:cxn modelId="{13E93042-B2D6-DC4F-AFDE-21729E440710}" srcId="{E45252E5-FABB-8C40-806C-3AFF4E75FCE9}" destId="{3DA67FA2-A5B7-9943-848C-6964B9A4582D}" srcOrd="0" destOrd="0" parTransId="{CC74A22A-DD9D-E845-8FAA-88AF0EED7ED7}" sibTransId="{679867D5-7138-3347-A798-3B53C48740FF}"/>
    <dgm:cxn modelId="{07349645-FFF4-7D45-9C85-B35FD931BE90}" type="presOf" srcId="{A93A9E4C-E7D0-FD43-9FB4-8DBFA8D52D70}" destId="{D3FC7012-1DAA-DA46-ADBE-C16636B8D9DC}" srcOrd="1" destOrd="0" presId="urn:microsoft.com/office/officeart/2005/8/layout/list1"/>
    <dgm:cxn modelId="{64AB747B-70D3-BB4D-B4F4-9B27A1465802}" srcId="{6D9B0BE5-F451-AE44-9B29-AE62DFDE9BAD}" destId="{E45252E5-FABB-8C40-806C-3AFF4E75FCE9}" srcOrd="1" destOrd="0" parTransId="{EFF56ECC-82CF-9E48-8A6B-9F7BE1AD3166}" sibTransId="{52E1C086-FA7D-2241-9528-6BB9F16171F3}"/>
    <dgm:cxn modelId="{37A99F7E-F79A-E041-9D66-057E5B5F1123}" type="presOf" srcId="{AE805E67-4EA8-E44E-977C-CE7A6905D586}" destId="{937FDAAE-016D-BC4E-A685-8EEBB740AD06}" srcOrd="0" destOrd="0" presId="urn:microsoft.com/office/officeart/2005/8/layout/list1"/>
    <dgm:cxn modelId="{2D1BE383-32E5-944F-9DBC-43242E504728}" type="presOf" srcId="{3DA67FA2-A5B7-9943-848C-6964B9A4582D}" destId="{148FE86C-F7F1-464B-9BC2-28B1D508CF71}" srcOrd="0" destOrd="0" presId="urn:microsoft.com/office/officeart/2005/8/layout/list1"/>
    <dgm:cxn modelId="{F0593E88-DE20-114A-A748-1E4C4F5E9767}" srcId="{6D9B0BE5-F451-AE44-9B29-AE62DFDE9BAD}" destId="{AE805E67-4EA8-E44E-977C-CE7A6905D586}" srcOrd="4" destOrd="0" parTransId="{F62ACB79-F0B7-564F-A02E-275C0C646988}" sibTransId="{20A19F98-901A-124B-B679-5A49740AA061}"/>
    <dgm:cxn modelId="{3EFB1B95-BA81-7D47-8846-18B76C97964C}" type="presOf" srcId="{A93A9E4C-E7D0-FD43-9FB4-8DBFA8D52D70}" destId="{4613B049-B51C-7340-82B5-EB44FE099D8B}" srcOrd="0" destOrd="0" presId="urn:microsoft.com/office/officeart/2005/8/layout/list1"/>
    <dgm:cxn modelId="{89450CA1-C46A-A344-9450-6A98D6B5260D}" type="presOf" srcId="{D3AEB795-FE68-E646-9D7C-9190D59BF2E6}" destId="{3C94F0F8-7EBF-BD4E-A0AD-A901A507D912}" srcOrd="0" destOrd="0" presId="urn:microsoft.com/office/officeart/2005/8/layout/list1"/>
    <dgm:cxn modelId="{12A349A2-A1C9-6A4A-9697-95C34121F512}" srcId="{AE805E67-4EA8-E44E-977C-CE7A6905D586}" destId="{432D8100-34C0-124F-A21D-3C60EC9490D2}" srcOrd="0" destOrd="0" parTransId="{2878E7FB-3156-C94A-A868-8DED3951D37A}" sibTransId="{BAEF5E5E-31ED-B542-80F8-75137909A283}"/>
    <dgm:cxn modelId="{45DDF9A6-129C-CD40-8757-57F97090BC95}" srcId="{83FDFBF5-3880-C34C-9F88-A7C7CC3A1EA2}" destId="{EE9B5B14-4192-B544-8D06-140DBCB1760F}" srcOrd="0" destOrd="0" parTransId="{298DC2EF-5E4E-AB41-BA4A-4885822E4CD9}" sibTransId="{55157C8F-4897-124A-BD73-1C627EAD8E07}"/>
    <dgm:cxn modelId="{84993AB0-7075-DE4A-A5B4-9CAF94740A6F}" srcId="{6D9B0BE5-F451-AE44-9B29-AE62DFDE9BAD}" destId="{14DA0B7A-897A-7C41-9759-93C7D9C8F0EA}" srcOrd="2" destOrd="0" parTransId="{D2B86BAF-5275-4D4D-9C82-E31191138425}" sibTransId="{E0F68FFC-15D7-CF4B-8542-EE341028D7F9}"/>
    <dgm:cxn modelId="{E49190C2-E581-D34C-B8BE-652EB5477343}" srcId="{14DA0B7A-897A-7C41-9759-93C7D9C8F0EA}" destId="{D3AEB795-FE68-E646-9D7C-9190D59BF2E6}" srcOrd="0" destOrd="0" parTransId="{38CBD077-309E-5545-9546-2A8C770923BB}" sibTransId="{5176627F-11F5-D04E-9490-5939105E5EB4}"/>
    <dgm:cxn modelId="{DBFDD6D2-463A-244E-921C-BC50EE2E21EB}" srcId="{6D9B0BE5-F451-AE44-9B29-AE62DFDE9BAD}" destId="{83FDFBF5-3880-C34C-9F88-A7C7CC3A1EA2}" srcOrd="3" destOrd="0" parTransId="{64C92EAF-A4BF-6240-8D33-6CF3A1E0E8EA}" sibTransId="{1A6786D2-A08D-E049-AFB2-E72E5DCEFF2F}"/>
    <dgm:cxn modelId="{57963EDF-9F7B-214D-AE5F-8A740747E3B9}" type="presOf" srcId="{14DA0B7A-897A-7C41-9759-93C7D9C8F0EA}" destId="{9FD7E78C-A84A-B74A-AD8A-66884C7B0B40}" srcOrd="0" destOrd="0" presId="urn:microsoft.com/office/officeart/2005/8/layout/list1"/>
    <dgm:cxn modelId="{B606F0E3-A7FC-164C-BAE5-E1971F3E6DCF}" type="presOf" srcId="{83FDFBF5-3880-C34C-9F88-A7C7CC3A1EA2}" destId="{0D425566-CC0E-4340-ACE4-391D78717F61}" srcOrd="1" destOrd="0" presId="urn:microsoft.com/office/officeart/2005/8/layout/list1"/>
    <dgm:cxn modelId="{48B25B01-83F1-CC4B-BED0-305FC84D9895}" type="presParOf" srcId="{E476EC1A-90F9-D34F-BC2A-4A475173752C}" destId="{2ECE834A-9631-2546-BFB1-CCE5B9E5A588}" srcOrd="0" destOrd="0" presId="urn:microsoft.com/office/officeart/2005/8/layout/list1"/>
    <dgm:cxn modelId="{3296BA87-A61C-D64A-9879-BC58601E7985}" type="presParOf" srcId="{2ECE834A-9631-2546-BFB1-CCE5B9E5A588}" destId="{4613B049-B51C-7340-82B5-EB44FE099D8B}" srcOrd="0" destOrd="0" presId="urn:microsoft.com/office/officeart/2005/8/layout/list1"/>
    <dgm:cxn modelId="{8C90BE53-08DB-4841-8A9D-87CDEAB3F03E}" type="presParOf" srcId="{2ECE834A-9631-2546-BFB1-CCE5B9E5A588}" destId="{D3FC7012-1DAA-DA46-ADBE-C16636B8D9DC}" srcOrd="1" destOrd="0" presId="urn:microsoft.com/office/officeart/2005/8/layout/list1"/>
    <dgm:cxn modelId="{1C85A3F0-16B5-7041-B715-FE233979D83C}" type="presParOf" srcId="{E476EC1A-90F9-D34F-BC2A-4A475173752C}" destId="{D0825032-4896-C941-A954-ECEB1D73C182}" srcOrd="1" destOrd="0" presId="urn:microsoft.com/office/officeart/2005/8/layout/list1"/>
    <dgm:cxn modelId="{2CD64C34-3BFA-7642-81C4-5FBDAADA851E}" type="presParOf" srcId="{E476EC1A-90F9-D34F-BC2A-4A475173752C}" destId="{9E2F0AF7-B0CF-DE47-9E2C-AE76E7E9519D}" srcOrd="2" destOrd="0" presId="urn:microsoft.com/office/officeart/2005/8/layout/list1"/>
    <dgm:cxn modelId="{4C6FFD47-6BF7-2043-AB8D-FBE225A93656}" type="presParOf" srcId="{E476EC1A-90F9-D34F-BC2A-4A475173752C}" destId="{1E896CF7-71DB-BA46-BCC8-B32C37BCC011}" srcOrd="3" destOrd="0" presId="urn:microsoft.com/office/officeart/2005/8/layout/list1"/>
    <dgm:cxn modelId="{8CCFEED8-5C64-914D-A2BA-4F29B74A3802}" type="presParOf" srcId="{E476EC1A-90F9-D34F-BC2A-4A475173752C}" destId="{2F774065-091A-C342-B557-9BE67A791241}" srcOrd="4" destOrd="0" presId="urn:microsoft.com/office/officeart/2005/8/layout/list1"/>
    <dgm:cxn modelId="{C65530AF-BAB0-AD41-90C6-F67969D46180}" type="presParOf" srcId="{2F774065-091A-C342-B557-9BE67A791241}" destId="{4F42647B-5FE1-F944-B9A6-02B15E398CA6}" srcOrd="0" destOrd="0" presId="urn:microsoft.com/office/officeart/2005/8/layout/list1"/>
    <dgm:cxn modelId="{63495828-4E63-E643-B057-27E2A1964274}" type="presParOf" srcId="{2F774065-091A-C342-B557-9BE67A791241}" destId="{24969E15-89B0-DB4E-942C-ADE1E6DD72DA}" srcOrd="1" destOrd="0" presId="urn:microsoft.com/office/officeart/2005/8/layout/list1"/>
    <dgm:cxn modelId="{F3D4CDAA-B4EA-9047-8712-AE8EA8CC2D7E}" type="presParOf" srcId="{E476EC1A-90F9-D34F-BC2A-4A475173752C}" destId="{5AD1F038-EBEF-5245-8003-C66C3C8DAC3C}" srcOrd="5" destOrd="0" presId="urn:microsoft.com/office/officeart/2005/8/layout/list1"/>
    <dgm:cxn modelId="{941472A7-454A-4C44-A1DF-680AA085E32A}" type="presParOf" srcId="{E476EC1A-90F9-D34F-BC2A-4A475173752C}" destId="{148FE86C-F7F1-464B-9BC2-28B1D508CF71}" srcOrd="6" destOrd="0" presId="urn:microsoft.com/office/officeart/2005/8/layout/list1"/>
    <dgm:cxn modelId="{289F9C37-48BD-3D47-BEE6-A59C042C945A}" type="presParOf" srcId="{E476EC1A-90F9-D34F-BC2A-4A475173752C}" destId="{923AB11A-1A4C-834B-B05F-23B2763C473D}" srcOrd="7" destOrd="0" presId="urn:microsoft.com/office/officeart/2005/8/layout/list1"/>
    <dgm:cxn modelId="{E562D7D5-4420-3C4F-8556-C77B7CEBD930}" type="presParOf" srcId="{E476EC1A-90F9-D34F-BC2A-4A475173752C}" destId="{DA09A063-9B24-C248-8788-BC99DC1183B5}" srcOrd="8" destOrd="0" presId="urn:microsoft.com/office/officeart/2005/8/layout/list1"/>
    <dgm:cxn modelId="{10DF0A57-3944-9C4C-8DF7-8534AB9067DB}" type="presParOf" srcId="{DA09A063-9B24-C248-8788-BC99DC1183B5}" destId="{9FD7E78C-A84A-B74A-AD8A-66884C7B0B40}" srcOrd="0" destOrd="0" presId="urn:microsoft.com/office/officeart/2005/8/layout/list1"/>
    <dgm:cxn modelId="{A320FD16-6D87-A44A-8D55-345AA41F033F}" type="presParOf" srcId="{DA09A063-9B24-C248-8788-BC99DC1183B5}" destId="{AA435AA0-F75A-DB47-8EBE-6CA64DE63185}" srcOrd="1" destOrd="0" presId="urn:microsoft.com/office/officeart/2005/8/layout/list1"/>
    <dgm:cxn modelId="{ED6977FC-1040-8F47-B748-E3A396A634AF}" type="presParOf" srcId="{E476EC1A-90F9-D34F-BC2A-4A475173752C}" destId="{11F14FCC-515A-F048-A7E0-3610F67C7C83}" srcOrd="9" destOrd="0" presId="urn:microsoft.com/office/officeart/2005/8/layout/list1"/>
    <dgm:cxn modelId="{08C76F0C-78A2-5E46-9722-DB6DAB7D5BF6}" type="presParOf" srcId="{E476EC1A-90F9-D34F-BC2A-4A475173752C}" destId="{3C94F0F8-7EBF-BD4E-A0AD-A901A507D912}" srcOrd="10" destOrd="0" presId="urn:microsoft.com/office/officeart/2005/8/layout/list1"/>
    <dgm:cxn modelId="{B00396B1-7A4D-3142-9034-E21DDE04A27F}" type="presParOf" srcId="{E476EC1A-90F9-D34F-BC2A-4A475173752C}" destId="{3BCC1E28-0F08-2747-9E78-F6549F44FA6E}" srcOrd="11" destOrd="0" presId="urn:microsoft.com/office/officeart/2005/8/layout/list1"/>
    <dgm:cxn modelId="{DB7C4732-5005-3E4A-A86A-FC23A9F5198B}" type="presParOf" srcId="{E476EC1A-90F9-D34F-BC2A-4A475173752C}" destId="{471C8B6E-FB50-404F-B174-C29FC5E4EEA9}" srcOrd="12" destOrd="0" presId="urn:microsoft.com/office/officeart/2005/8/layout/list1"/>
    <dgm:cxn modelId="{616EB7C0-489D-6C4C-8949-6347D9B54021}" type="presParOf" srcId="{471C8B6E-FB50-404F-B174-C29FC5E4EEA9}" destId="{64A5510A-84FE-8249-BA76-EF103C6C9647}" srcOrd="0" destOrd="0" presId="urn:microsoft.com/office/officeart/2005/8/layout/list1"/>
    <dgm:cxn modelId="{67941FA9-0D39-354E-884F-4FD194B037E4}" type="presParOf" srcId="{471C8B6E-FB50-404F-B174-C29FC5E4EEA9}" destId="{0D425566-CC0E-4340-ACE4-391D78717F61}" srcOrd="1" destOrd="0" presId="urn:microsoft.com/office/officeart/2005/8/layout/list1"/>
    <dgm:cxn modelId="{0A842398-618F-DA40-B349-F0868F270DD6}" type="presParOf" srcId="{E476EC1A-90F9-D34F-BC2A-4A475173752C}" destId="{75B8033C-CCF6-F242-ACF7-58DC0B591607}" srcOrd="13" destOrd="0" presId="urn:microsoft.com/office/officeart/2005/8/layout/list1"/>
    <dgm:cxn modelId="{06F29FE4-5559-AB47-8DB3-FD529E88D6F6}" type="presParOf" srcId="{E476EC1A-90F9-D34F-BC2A-4A475173752C}" destId="{9C96D635-3AD3-1F42-AD18-0EC08EF7EBDC}" srcOrd="14" destOrd="0" presId="urn:microsoft.com/office/officeart/2005/8/layout/list1"/>
    <dgm:cxn modelId="{B0E5F7AC-7445-0641-9658-AFE7AD3AC16D}" type="presParOf" srcId="{E476EC1A-90F9-D34F-BC2A-4A475173752C}" destId="{BF45CEAA-F6D1-514A-BEFE-B281AF5F332A}" srcOrd="15" destOrd="0" presId="urn:microsoft.com/office/officeart/2005/8/layout/list1"/>
    <dgm:cxn modelId="{6F7AC262-E4F7-FF49-9D69-126A08837749}" type="presParOf" srcId="{E476EC1A-90F9-D34F-BC2A-4A475173752C}" destId="{302445E5-B212-B74B-BC22-BBD04711E7EC}" srcOrd="16" destOrd="0" presId="urn:microsoft.com/office/officeart/2005/8/layout/list1"/>
    <dgm:cxn modelId="{31070D55-D70F-DB46-842E-A4A52BD535BF}" type="presParOf" srcId="{302445E5-B212-B74B-BC22-BBD04711E7EC}" destId="{937FDAAE-016D-BC4E-A685-8EEBB740AD06}" srcOrd="0" destOrd="0" presId="urn:microsoft.com/office/officeart/2005/8/layout/list1"/>
    <dgm:cxn modelId="{E835958D-8034-DB4D-B712-BC14F5EF55CE}" type="presParOf" srcId="{302445E5-B212-B74B-BC22-BBD04711E7EC}" destId="{7D485CAA-7719-AC4E-8C5B-2C4474330F40}" srcOrd="1" destOrd="0" presId="urn:microsoft.com/office/officeart/2005/8/layout/list1"/>
    <dgm:cxn modelId="{A7F74721-A9C5-FB4C-8181-83B7DA011BA8}" type="presParOf" srcId="{E476EC1A-90F9-D34F-BC2A-4A475173752C}" destId="{EA2DA0A2-24D7-C641-99D9-C7944799A41E}" srcOrd="17" destOrd="0" presId="urn:microsoft.com/office/officeart/2005/8/layout/list1"/>
    <dgm:cxn modelId="{AFF41EDF-2FB5-6542-91BF-375C6E12F949}" type="presParOf" srcId="{E476EC1A-90F9-D34F-BC2A-4A475173752C}" destId="{A87A1472-9EB7-E846-9293-8193BC393C82}"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9B0BE5-F451-AE44-9B29-AE62DFDE9BAD}" type="doc">
      <dgm:prSet loTypeId="urn:microsoft.com/office/officeart/2005/8/layout/list1" loCatId="" qsTypeId="urn:microsoft.com/office/officeart/2005/8/quickstyle/simple4" qsCatId="simple" csTypeId="urn:microsoft.com/office/officeart/2005/8/colors/accent1_5" csCatId="accent1" phldr="1"/>
      <dgm:spPr/>
      <dgm:t>
        <a:bodyPr/>
        <a:lstStyle/>
        <a:p>
          <a:endParaRPr lang="en-US"/>
        </a:p>
      </dgm:t>
    </dgm:pt>
    <dgm:pt modelId="{A93A9E4C-E7D0-FD43-9FB4-8DBFA8D52D70}">
      <dgm:prSet phldrT="[Text]"/>
      <dgm:spPr/>
      <dgm:t>
        <a:bodyPr/>
        <a:lstStyle/>
        <a:p>
          <a:r>
            <a:rPr lang="en-US" b="1" dirty="0"/>
            <a:t>dapp </a:t>
          </a:r>
        </a:p>
      </dgm:t>
    </dgm:pt>
    <dgm:pt modelId="{2A68335A-5EE8-7946-BC00-E2667CBF3CE7}" type="parTrans" cxnId="{5921D81E-C961-5041-A1DF-0F2C4F7553B6}">
      <dgm:prSet/>
      <dgm:spPr/>
      <dgm:t>
        <a:bodyPr/>
        <a:lstStyle/>
        <a:p>
          <a:endParaRPr lang="en-US" b="1"/>
        </a:p>
      </dgm:t>
    </dgm:pt>
    <dgm:pt modelId="{9B94EF06-5AEB-7C4E-95D8-9DB2D3C38CA9}" type="sibTrans" cxnId="{5921D81E-C961-5041-A1DF-0F2C4F7553B6}">
      <dgm:prSet/>
      <dgm:spPr/>
      <dgm:t>
        <a:bodyPr/>
        <a:lstStyle/>
        <a:p>
          <a:endParaRPr lang="en-US" b="1"/>
        </a:p>
      </dgm:t>
    </dgm:pt>
    <dgm:pt modelId="{E45252E5-FABB-8C40-806C-3AFF4E75FCE9}">
      <dgm:prSet phldrT="[Text]"/>
      <dgm:spPr/>
      <dgm:t>
        <a:bodyPr/>
        <a:lstStyle/>
        <a:p>
          <a:r>
            <a:rPr lang="en-US" b="1" dirty="0"/>
            <a:t>Semi-</a:t>
          </a:r>
          <a:r>
            <a:rPr lang="en-US" b="1" dirty="0" err="1"/>
            <a:t>dapp</a:t>
          </a:r>
          <a:r>
            <a:rPr lang="en-US" b="1" dirty="0"/>
            <a:t> </a:t>
          </a:r>
        </a:p>
      </dgm:t>
    </dgm:pt>
    <dgm:pt modelId="{EFF56ECC-82CF-9E48-8A6B-9F7BE1AD3166}" type="parTrans" cxnId="{64AB747B-70D3-BB4D-B4F4-9B27A1465802}">
      <dgm:prSet/>
      <dgm:spPr/>
      <dgm:t>
        <a:bodyPr/>
        <a:lstStyle/>
        <a:p>
          <a:endParaRPr lang="en-US" b="1"/>
        </a:p>
      </dgm:t>
    </dgm:pt>
    <dgm:pt modelId="{52E1C086-FA7D-2241-9528-6BB9F16171F3}" type="sibTrans" cxnId="{64AB747B-70D3-BB4D-B4F4-9B27A1465802}">
      <dgm:prSet/>
      <dgm:spPr/>
      <dgm:t>
        <a:bodyPr/>
        <a:lstStyle/>
        <a:p>
          <a:endParaRPr lang="en-US" b="1"/>
        </a:p>
      </dgm:t>
    </dgm:pt>
    <dgm:pt modelId="{4EE8D05E-A4E5-1243-8B9B-9983FA8372EE}">
      <dgm:prSet phldrT="[Text]"/>
      <dgm:spPr/>
      <dgm:t>
        <a:bodyPr/>
        <a:lstStyle/>
        <a:p>
          <a:r>
            <a:rPr lang="en-US" dirty="0"/>
            <a:t>Blockchain-based application hosted on P2P network, with a website that allows users to interact with smart contracts </a:t>
          </a:r>
          <a:endParaRPr lang="en-US" b="1" dirty="0"/>
        </a:p>
      </dgm:t>
    </dgm:pt>
    <dgm:pt modelId="{79BECABF-9AD7-7540-B6C3-C11556F8E677}" type="parTrans" cxnId="{0F58922A-6BE6-8245-AB47-48401CFE1338}">
      <dgm:prSet/>
      <dgm:spPr/>
      <dgm:t>
        <a:bodyPr/>
        <a:lstStyle/>
        <a:p>
          <a:endParaRPr lang="en-US"/>
        </a:p>
      </dgm:t>
    </dgm:pt>
    <dgm:pt modelId="{97D55AD6-5E27-B74E-BBB0-80229D733427}" type="sibTrans" cxnId="{0F58922A-6BE6-8245-AB47-48401CFE1338}">
      <dgm:prSet/>
      <dgm:spPr/>
      <dgm:t>
        <a:bodyPr/>
        <a:lstStyle/>
        <a:p>
          <a:endParaRPr lang="en-US"/>
        </a:p>
      </dgm:t>
    </dgm:pt>
    <dgm:pt modelId="{3DA67FA2-A5B7-9943-848C-6964B9A4582D}">
      <dgm:prSet phldrT="[Text]"/>
      <dgm:spPr/>
      <dgm:t>
        <a:bodyPr/>
        <a:lstStyle/>
        <a:p>
          <a:r>
            <a:rPr lang="en-US" dirty="0"/>
            <a:t>Blockchain-based application with a website that can be browsed using a conventional web browser without any dapp plugin </a:t>
          </a:r>
          <a:endParaRPr lang="en-US" b="1" dirty="0"/>
        </a:p>
      </dgm:t>
    </dgm:pt>
    <dgm:pt modelId="{CC74A22A-DD9D-E845-8FAA-88AF0EED7ED7}" type="parTrans" cxnId="{13E93042-B2D6-DC4F-AFDE-21729E440710}">
      <dgm:prSet/>
      <dgm:spPr/>
      <dgm:t>
        <a:bodyPr/>
        <a:lstStyle/>
        <a:p>
          <a:endParaRPr lang="en-US"/>
        </a:p>
      </dgm:t>
    </dgm:pt>
    <dgm:pt modelId="{679867D5-7138-3347-A798-3B53C48740FF}" type="sibTrans" cxnId="{13E93042-B2D6-DC4F-AFDE-21729E440710}">
      <dgm:prSet/>
      <dgm:spPr/>
      <dgm:t>
        <a:bodyPr/>
        <a:lstStyle/>
        <a:p>
          <a:endParaRPr lang="en-US"/>
        </a:p>
      </dgm:t>
    </dgm:pt>
    <dgm:pt modelId="{E476EC1A-90F9-D34F-BC2A-4A475173752C}" type="pres">
      <dgm:prSet presAssocID="{6D9B0BE5-F451-AE44-9B29-AE62DFDE9BAD}" presName="linear" presStyleCnt="0">
        <dgm:presLayoutVars>
          <dgm:dir/>
          <dgm:animLvl val="lvl"/>
          <dgm:resizeHandles val="exact"/>
        </dgm:presLayoutVars>
      </dgm:prSet>
      <dgm:spPr/>
    </dgm:pt>
    <dgm:pt modelId="{2ECE834A-9631-2546-BFB1-CCE5B9E5A588}" type="pres">
      <dgm:prSet presAssocID="{A93A9E4C-E7D0-FD43-9FB4-8DBFA8D52D70}" presName="parentLin" presStyleCnt="0"/>
      <dgm:spPr/>
    </dgm:pt>
    <dgm:pt modelId="{4613B049-B51C-7340-82B5-EB44FE099D8B}" type="pres">
      <dgm:prSet presAssocID="{A93A9E4C-E7D0-FD43-9FB4-8DBFA8D52D70}" presName="parentLeftMargin" presStyleLbl="node1" presStyleIdx="0" presStyleCnt="2"/>
      <dgm:spPr/>
    </dgm:pt>
    <dgm:pt modelId="{D3FC7012-1DAA-DA46-ADBE-C16636B8D9DC}" type="pres">
      <dgm:prSet presAssocID="{A93A9E4C-E7D0-FD43-9FB4-8DBFA8D52D70}" presName="parentText" presStyleLbl="node1" presStyleIdx="0" presStyleCnt="2">
        <dgm:presLayoutVars>
          <dgm:chMax val="0"/>
          <dgm:bulletEnabled val="1"/>
        </dgm:presLayoutVars>
      </dgm:prSet>
      <dgm:spPr/>
    </dgm:pt>
    <dgm:pt modelId="{D0825032-4896-C941-A954-ECEB1D73C182}" type="pres">
      <dgm:prSet presAssocID="{A93A9E4C-E7D0-FD43-9FB4-8DBFA8D52D70}" presName="negativeSpace" presStyleCnt="0"/>
      <dgm:spPr/>
    </dgm:pt>
    <dgm:pt modelId="{9E2F0AF7-B0CF-DE47-9E2C-AE76E7E9519D}" type="pres">
      <dgm:prSet presAssocID="{A93A9E4C-E7D0-FD43-9FB4-8DBFA8D52D70}" presName="childText" presStyleLbl="conFgAcc1" presStyleIdx="0" presStyleCnt="2">
        <dgm:presLayoutVars>
          <dgm:bulletEnabled val="1"/>
        </dgm:presLayoutVars>
      </dgm:prSet>
      <dgm:spPr/>
    </dgm:pt>
    <dgm:pt modelId="{1E896CF7-71DB-BA46-BCC8-B32C37BCC011}" type="pres">
      <dgm:prSet presAssocID="{9B94EF06-5AEB-7C4E-95D8-9DB2D3C38CA9}" presName="spaceBetweenRectangles" presStyleCnt="0"/>
      <dgm:spPr/>
    </dgm:pt>
    <dgm:pt modelId="{2F774065-091A-C342-B557-9BE67A791241}" type="pres">
      <dgm:prSet presAssocID="{E45252E5-FABB-8C40-806C-3AFF4E75FCE9}" presName="parentLin" presStyleCnt="0"/>
      <dgm:spPr/>
    </dgm:pt>
    <dgm:pt modelId="{4F42647B-5FE1-F944-B9A6-02B15E398CA6}" type="pres">
      <dgm:prSet presAssocID="{E45252E5-FABB-8C40-806C-3AFF4E75FCE9}" presName="parentLeftMargin" presStyleLbl="node1" presStyleIdx="0" presStyleCnt="2"/>
      <dgm:spPr/>
    </dgm:pt>
    <dgm:pt modelId="{24969E15-89B0-DB4E-942C-ADE1E6DD72DA}" type="pres">
      <dgm:prSet presAssocID="{E45252E5-FABB-8C40-806C-3AFF4E75FCE9}" presName="parentText" presStyleLbl="node1" presStyleIdx="1" presStyleCnt="2">
        <dgm:presLayoutVars>
          <dgm:chMax val="0"/>
          <dgm:bulletEnabled val="1"/>
        </dgm:presLayoutVars>
      </dgm:prSet>
      <dgm:spPr/>
    </dgm:pt>
    <dgm:pt modelId="{5AD1F038-EBEF-5245-8003-C66C3C8DAC3C}" type="pres">
      <dgm:prSet presAssocID="{E45252E5-FABB-8C40-806C-3AFF4E75FCE9}" presName="negativeSpace" presStyleCnt="0"/>
      <dgm:spPr/>
    </dgm:pt>
    <dgm:pt modelId="{148FE86C-F7F1-464B-9BC2-28B1D508CF71}" type="pres">
      <dgm:prSet presAssocID="{E45252E5-FABB-8C40-806C-3AFF4E75FCE9}" presName="childText" presStyleLbl="conFgAcc1" presStyleIdx="1" presStyleCnt="2">
        <dgm:presLayoutVars>
          <dgm:bulletEnabled val="1"/>
        </dgm:presLayoutVars>
      </dgm:prSet>
      <dgm:spPr/>
    </dgm:pt>
  </dgm:ptLst>
  <dgm:cxnLst>
    <dgm:cxn modelId="{8960E51B-3E67-534F-A56C-BA79ABFAD294}" type="presOf" srcId="{A93A9E4C-E7D0-FD43-9FB4-8DBFA8D52D70}" destId="{D3FC7012-1DAA-DA46-ADBE-C16636B8D9DC}" srcOrd="1" destOrd="0" presId="urn:microsoft.com/office/officeart/2005/8/layout/list1"/>
    <dgm:cxn modelId="{5921D81E-C961-5041-A1DF-0F2C4F7553B6}" srcId="{6D9B0BE5-F451-AE44-9B29-AE62DFDE9BAD}" destId="{A93A9E4C-E7D0-FD43-9FB4-8DBFA8D52D70}" srcOrd="0" destOrd="0" parTransId="{2A68335A-5EE8-7946-BC00-E2667CBF3CE7}" sibTransId="{9B94EF06-5AEB-7C4E-95D8-9DB2D3C38CA9}"/>
    <dgm:cxn modelId="{5056B824-65AF-A34D-B463-B2A461C33044}" type="presOf" srcId="{E45252E5-FABB-8C40-806C-3AFF4E75FCE9}" destId="{4F42647B-5FE1-F944-B9A6-02B15E398CA6}" srcOrd="0" destOrd="0" presId="urn:microsoft.com/office/officeart/2005/8/layout/list1"/>
    <dgm:cxn modelId="{0F58922A-6BE6-8245-AB47-48401CFE1338}" srcId="{A93A9E4C-E7D0-FD43-9FB4-8DBFA8D52D70}" destId="{4EE8D05E-A4E5-1243-8B9B-9983FA8372EE}" srcOrd="0" destOrd="0" parTransId="{79BECABF-9AD7-7540-B6C3-C11556F8E677}" sibTransId="{97D55AD6-5E27-B74E-BBB0-80229D733427}"/>
    <dgm:cxn modelId="{523C053B-E4F8-194A-8A69-B3576D29F0F6}" type="presOf" srcId="{6D9B0BE5-F451-AE44-9B29-AE62DFDE9BAD}" destId="{E476EC1A-90F9-D34F-BC2A-4A475173752C}" srcOrd="0" destOrd="0" presId="urn:microsoft.com/office/officeart/2005/8/layout/list1"/>
    <dgm:cxn modelId="{13E93042-B2D6-DC4F-AFDE-21729E440710}" srcId="{E45252E5-FABB-8C40-806C-3AFF4E75FCE9}" destId="{3DA67FA2-A5B7-9943-848C-6964B9A4582D}" srcOrd="0" destOrd="0" parTransId="{CC74A22A-DD9D-E845-8FAA-88AF0EED7ED7}" sibTransId="{679867D5-7138-3347-A798-3B53C48740FF}"/>
    <dgm:cxn modelId="{33021C49-503F-A747-96D9-0B819A288A7E}" type="presOf" srcId="{4EE8D05E-A4E5-1243-8B9B-9983FA8372EE}" destId="{9E2F0AF7-B0CF-DE47-9E2C-AE76E7E9519D}" srcOrd="0" destOrd="0" presId="urn:microsoft.com/office/officeart/2005/8/layout/list1"/>
    <dgm:cxn modelId="{64AB747B-70D3-BB4D-B4F4-9B27A1465802}" srcId="{6D9B0BE5-F451-AE44-9B29-AE62DFDE9BAD}" destId="{E45252E5-FABB-8C40-806C-3AFF4E75FCE9}" srcOrd="1" destOrd="0" parTransId="{EFF56ECC-82CF-9E48-8A6B-9F7BE1AD3166}" sibTransId="{52E1C086-FA7D-2241-9528-6BB9F16171F3}"/>
    <dgm:cxn modelId="{78C36C91-33A3-F543-8290-636C826B65BE}" type="presOf" srcId="{3DA67FA2-A5B7-9943-848C-6964B9A4582D}" destId="{148FE86C-F7F1-464B-9BC2-28B1D508CF71}" srcOrd="0" destOrd="0" presId="urn:microsoft.com/office/officeart/2005/8/layout/list1"/>
    <dgm:cxn modelId="{ECE68E9B-79E3-BC4C-8261-933C804E0DC8}" type="presOf" srcId="{E45252E5-FABB-8C40-806C-3AFF4E75FCE9}" destId="{24969E15-89B0-DB4E-942C-ADE1E6DD72DA}" srcOrd="1" destOrd="0" presId="urn:microsoft.com/office/officeart/2005/8/layout/list1"/>
    <dgm:cxn modelId="{D1C66EDC-1953-9542-8E88-6C4EB62954D6}" type="presOf" srcId="{A93A9E4C-E7D0-FD43-9FB4-8DBFA8D52D70}" destId="{4613B049-B51C-7340-82B5-EB44FE099D8B}" srcOrd="0" destOrd="0" presId="urn:microsoft.com/office/officeart/2005/8/layout/list1"/>
    <dgm:cxn modelId="{E9FBE78B-A120-6A49-B6AF-C77B25B7D201}" type="presParOf" srcId="{E476EC1A-90F9-D34F-BC2A-4A475173752C}" destId="{2ECE834A-9631-2546-BFB1-CCE5B9E5A588}" srcOrd="0" destOrd="0" presId="urn:microsoft.com/office/officeart/2005/8/layout/list1"/>
    <dgm:cxn modelId="{F4559F57-386F-3D47-954C-189CDE8F4D7E}" type="presParOf" srcId="{2ECE834A-9631-2546-BFB1-CCE5B9E5A588}" destId="{4613B049-B51C-7340-82B5-EB44FE099D8B}" srcOrd="0" destOrd="0" presId="urn:microsoft.com/office/officeart/2005/8/layout/list1"/>
    <dgm:cxn modelId="{1FAB57A9-C45C-2F4C-9260-55CF4D307CA2}" type="presParOf" srcId="{2ECE834A-9631-2546-BFB1-CCE5B9E5A588}" destId="{D3FC7012-1DAA-DA46-ADBE-C16636B8D9DC}" srcOrd="1" destOrd="0" presId="urn:microsoft.com/office/officeart/2005/8/layout/list1"/>
    <dgm:cxn modelId="{FF84F298-4B0B-B24A-9075-3460C54BC4A6}" type="presParOf" srcId="{E476EC1A-90F9-D34F-BC2A-4A475173752C}" destId="{D0825032-4896-C941-A954-ECEB1D73C182}" srcOrd="1" destOrd="0" presId="urn:microsoft.com/office/officeart/2005/8/layout/list1"/>
    <dgm:cxn modelId="{A350D9F8-0051-1046-AA95-31B79282E19B}" type="presParOf" srcId="{E476EC1A-90F9-D34F-BC2A-4A475173752C}" destId="{9E2F0AF7-B0CF-DE47-9E2C-AE76E7E9519D}" srcOrd="2" destOrd="0" presId="urn:microsoft.com/office/officeart/2005/8/layout/list1"/>
    <dgm:cxn modelId="{2E470061-D87F-F940-B6FD-9B86F2015E60}" type="presParOf" srcId="{E476EC1A-90F9-D34F-BC2A-4A475173752C}" destId="{1E896CF7-71DB-BA46-BCC8-B32C37BCC011}" srcOrd="3" destOrd="0" presId="urn:microsoft.com/office/officeart/2005/8/layout/list1"/>
    <dgm:cxn modelId="{1BBEAA23-4472-DE40-94E9-E8F277631D7B}" type="presParOf" srcId="{E476EC1A-90F9-D34F-BC2A-4A475173752C}" destId="{2F774065-091A-C342-B557-9BE67A791241}" srcOrd="4" destOrd="0" presId="urn:microsoft.com/office/officeart/2005/8/layout/list1"/>
    <dgm:cxn modelId="{652ACACB-8DC6-9349-98AF-A3BD195BA482}" type="presParOf" srcId="{2F774065-091A-C342-B557-9BE67A791241}" destId="{4F42647B-5FE1-F944-B9A6-02B15E398CA6}" srcOrd="0" destOrd="0" presId="urn:microsoft.com/office/officeart/2005/8/layout/list1"/>
    <dgm:cxn modelId="{0161B6C8-E803-4B4A-8BDC-871EFCE49B8A}" type="presParOf" srcId="{2F774065-091A-C342-B557-9BE67A791241}" destId="{24969E15-89B0-DB4E-942C-ADE1E6DD72DA}" srcOrd="1" destOrd="0" presId="urn:microsoft.com/office/officeart/2005/8/layout/list1"/>
    <dgm:cxn modelId="{3DAFC454-3A55-2449-BA4F-F8040F6D5693}" type="presParOf" srcId="{E476EC1A-90F9-D34F-BC2A-4A475173752C}" destId="{5AD1F038-EBEF-5245-8003-C66C3C8DAC3C}" srcOrd="5" destOrd="0" presId="urn:microsoft.com/office/officeart/2005/8/layout/list1"/>
    <dgm:cxn modelId="{F37D9F9E-7211-9F4E-95F8-94CF11AC018A}" type="presParOf" srcId="{E476EC1A-90F9-D34F-BC2A-4A475173752C}" destId="{148FE86C-F7F1-464B-9BC2-28B1D508CF71}" srcOrd="6"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76784-5D59-A743-AA47-5BB59FA4DAB7}">
      <dsp:nvSpPr>
        <dsp:cNvPr id="0" name=""/>
        <dsp:cNvSpPr/>
      </dsp:nvSpPr>
      <dsp:spPr>
        <a:xfrm rot="5400000">
          <a:off x="5153702" y="-2149287"/>
          <a:ext cx="703494" cy="5181600"/>
        </a:xfrm>
        <a:prstGeom prst="round2Same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Describe a design problems, its solutions and consequences in a word or two</a:t>
          </a:r>
        </a:p>
      </dsp:txBody>
      <dsp:txXfrm rot="-5400000">
        <a:off x="2914649" y="124108"/>
        <a:ext cx="5147258" cy="634810"/>
      </dsp:txXfrm>
    </dsp:sp>
    <dsp:sp modelId="{52061A9D-7382-2E4F-836A-E3E9AFEFA3C3}">
      <dsp:nvSpPr>
        <dsp:cNvPr id="0" name=""/>
        <dsp:cNvSpPr/>
      </dsp:nvSpPr>
      <dsp:spPr>
        <a:xfrm>
          <a:off x="0" y="1828"/>
          <a:ext cx="2914650" cy="879368"/>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Pattern Name</a:t>
          </a:r>
        </a:p>
      </dsp:txBody>
      <dsp:txXfrm>
        <a:off x="42927" y="44755"/>
        <a:ext cx="2828796" cy="793514"/>
      </dsp:txXfrm>
    </dsp:sp>
    <dsp:sp modelId="{60BE5020-082D-AF49-8633-E123F720801E}">
      <dsp:nvSpPr>
        <dsp:cNvPr id="0" name=""/>
        <dsp:cNvSpPr/>
      </dsp:nvSpPr>
      <dsp:spPr>
        <a:xfrm rot="5400000">
          <a:off x="5153702" y="-1225950"/>
          <a:ext cx="703494" cy="5181600"/>
        </a:xfrm>
        <a:prstGeom prst="round2SameRect">
          <a:avLst/>
        </a:prstGeom>
        <a:solidFill>
          <a:schemeClr val="accent4">
            <a:tint val="40000"/>
            <a:alpha val="90000"/>
            <a:hueOff val="-1107880"/>
            <a:satOff val="-5239"/>
            <a:lumOff val="-825"/>
            <a:alphaOff val="0"/>
          </a:schemeClr>
        </a:solidFill>
        <a:ln w="9525" cap="flat" cmpd="sng" algn="ctr">
          <a:solidFill>
            <a:schemeClr val="accent4">
              <a:tint val="40000"/>
              <a:alpha val="90000"/>
              <a:hueOff val="-1107880"/>
              <a:satOff val="-5239"/>
              <a:lumOff val="-82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Explain the problem and its context</a:t>
          </a:r>
        </a:p>
        <a:p>
          <a:pPr marL="171450" lvl="1" indent="-171450" algn="l" defTabSz="800100">
            <a:lnSpc>
              <a:spcPct val="90000"/>
            </a:lnSpc>
            <a:spcBef>
              <a:spcPct val="0"/>
            </a:spcBef>
            <a:spcAft>
              <a:spcPct val="15000"/>
            </a:spcAft>
            <a:buChar char="•"/>
          </a:pPr>
          <a:r>
            <a:rPr lang="en-US" sz="1800" kern="1200" dirty="0"/>
            <a:t>Conditions must be met </a:t>
          </a:r>
        </a:p>
      </dsp:txBody>
      <dsp:txXfrm rot="-5400000">
        <a:off x="2914649" y="1047445"/>
        <a:ext cx="5147258" cy="634810"/>
      </dsp:txXfrm>
    </dsp:sp>
    <dsp:sp modelId="{629DAA03-DA31-0C4A-B441-2E198200C4D0}">
      <dsp:nvSpPr>
        <dsp:cNvPr id="0" name=""/>
        <dsp:cNvSpPr/>
      </dsp:nvSpPr>
      <dsp:spPr>
        <a:xfrm>
          <a:off x="0" y="925165"/>
          <a:ext cx="2914650" cy="879368"/>
        </a:xfrm>
        <a:prstGeom prst="roundRect">
          <a:avLst/>
        </a:prstGeom>
        <a:gradFill rotWithShape="0">
          <a:gsLst>
            <a:gs pos="0">
              <a:schemeClr val="accent4">
                <a:hueOff val="-1125314"/>
                <a:satOff val="9999"/>
                <a:lumOff val="-5294"/>
                <a:alphaOff val="0"/>
                <a:shade val="51000"/>
                <a:satMod val="130000"/>
              </a:schemeClr>
            </a:gs>
            <a:gs pos="80000">
              <a:schemeClr val="accent4">
                <a:hueOff val="-1125314"/>
                <a:satOff val="9999"/>
                <a:lumOff val="-5294"/>
                <a:alphaOff val="0"/>
                <a:shade val="93000"/>
                <a:satMod val="130000"/>
              </a:schemeClr>
            </a:gs>
            <a:gs pos="100000">
              <a:schemeClr val="accent4">
                <a:hueOff val="-1125314"/>
                <a:satOff val="9999"/>
                <a:lumOff val="-529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Problem</a:t>
          </a:r>
          <a:endParaRPr lang="en-US" sz="2800" kern="1200" dirty="0"/>
        </a:p>
      </dsp:txBody>
      <dsp:txXfrm>
        <a:off x="42927" y="968092"/>
        <a:ext cx="2828796" cy="793514"/>
      </dsp:txXfrm>
    </dsp:sp>
    <dsp:sp modelId="{358B8DCD-C6CF-A249-B257-B9B0C3C2D81B}">
      <dsp:nvSpPr>
        <dsp:cNvPr id="0" name=""/>
        <dsp:cNvSpPr/>
      </dsp:nvSpPr>
      <dsp:spPr>
        <a:xfrm rot="5400000">
          <a:off x="5153702" y="-302614"/>
          <a:ext cx="703494" cy="5181600"/>
        </a:xfrm>
        <a:prstGeom prst="round2SameRect">
          <a:avLst/>
        </a:prstGeom>
        <a:solidFill>
          <a:schemeClr val="accent4">
            <a:tint val="40000"/>
            <a:alpha val="90000"/>
            <a:hueOff val="-2215759"/>
            <a:satOff val="-10477"/>
            <a:lumOff val="-1651"/>
            <a:alphaOff val="0"/>
          </a:schemeClr>
        </a:solidFill>
        <a:ln w="9525" cap="flat" cmpd="sng" algn="ctr">
          <a:solidFill>
            <a:schemeClr val="accent4">
              <a:tint val="40000"/>
              <a:alpha val="90000"/>
              <a:hueOff val="-2215759"/>
              <a:satOff val="-10477"/>
              <a:lumOff val="-165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Describe the elements that make up the design</a:t>
          </a:r>
        </a:p>
        <a:p>
          <a:pPr marL="171450" lvl="1" indent="-171450" algn="l" defTabSz="800100">
            <a:lnSpc>
              <a:spcPct val="90000"/>
            </a:lnSpc>
            <a:spcBef>
              <a:spcPct val="0"/>
            </a:spcBef>
            <a:spcAft>
              <a:spcPct val="15000"/>
            </a:spcAft>
            <a:buChar char="•"/>
          </a:pPr>
          <a:r>
            <a:rPr lang="en-US" sz="1800" kern="1200" dirty="0"/>
            <a:t>Relationship, responsibilities, and collaborations</a:t>
          </a:r>
        </a:p>
      </dsp:txBody>
      <dsp:txXfrm rot="-5400000">
        <a:off x="2914649" y="1970781"/>
        <a:ext cx="5147258" cy="634810"/>
      </dsp:txXfrm>
    </dsp:sp>
    <dsp:sp modelId="{F6C3F537-6E74-4E4D-83EE-39724C655B87}">
      <dsp:nvSpPr>
        <dsp:cNvPr id="0" name=""/>
        <dsp:cNvSpPr/>
      </dsp:nvSpPr>
      <dsp:spPr>
        <a:xfrm>
          <a:off x="0" y="1848501"/>
          <a:ext cx="2914650" cy="879368"/>
        </a:xfrm>
        <a:prstGeom prst="roundRect">
          <a:avLst/>
        </a:prstGeom>
        <a:gradFill rotWithShape="0">
          <a:gsLst>
            <a:gs pos="0">
              <a:schemeClr val="accent4">
                <a:hueOff val="-2250628"/>
                <a:satOff val="19997"/>
                <a:lumOff val="-10588"/>
                <a:alphaOff val="0"/>
                <a:shade val="51000"/>
                <a:satMod val="130000"/>
              </a:schemeClr>
            </a:gs>
            <a:gs pos="80000">
              <a:schemeClr val="accent4">
                <a:hueOff val="-2250628"/>
                <a:satOff val="19997"/>
                <a:lumOff val="-10588"/>
                <a:alphaOff val="0"/>
                <a:shade val="93000"/>
                <a:satMod val="130000"/>
              </a:schemeClr>
            </a:gs>
            <a:gs pos="100000">
              <a:schemeClr val="accent4">
                <a:hueOff val="-2250628"/>
                <a:satOff val="19997"/>
                <a:lumOff val="-1058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Solution</a:t>
          </a:r>
        </a:p>
      </dsp:txBody>
      <dsp:txXfrm>
        <a:off x="42927" y="1891428"/>
        <a:ext cx="2828796" cy="793514"/>
      </dsp:txXfrm>
    </dsp:sp>
    <dsp:sp modelId="{1A08C2F4-B0D0-C944-A3D8-10732B5505B0}">
      <dsp:nvSpPr>
        <dsp:cNvPr id="0" name=""/>
        <dsp:cNvSpPr/>
      </dsp:nvSpPr>
      <dsp:spPr>
        <a:xfrm rot="5400000">
          <a:off x="5153702" y="620722"/>
          <a:ext cx="703494" cy="5181600"/>
        </a:xfrm>
        <a:prstGeom prst="round2SameRect">
          <a:avLst/>
        </a:prstGeom>
        <a:solidFill>
          <a:schemeClr val="accent4">
            <a:tint val="40000"/>
            <a:alpha val="90000"/>
            <a:hueOff val="-3323639"/>
            <a:satOff val="-15716"/>
            <a:lumOff val="-2476"/>
            <a:alphaOff val="0"/>
          </a:schemeClr>
        </a:solidFill>
        <a:ln w="9525" cap="flat" cmpd="sng" algn="ctr">
          <a:solidFill>
            <a:schemeClr val="accent4">
              <a:tint val="40000"/>
              <a:alpha val="90000"/>
              <a:hueOff val="-3323639"/>
              <a:satOff val="-15716"/>
              <a:lumOff val="-247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Results and trade-offs of applying the pattern</a:t>
          </a:r>
        </a:p>
        <a:p>
          <a:pPr marL="171450" lvl="1" indent="-171450" algn="l" defTabSz="800100">
            <a:lnSpc>
              <a:spcPct val="90000"/>
            </a:lnSpc>
            <a:spcBef>
              <a:spcPct val="0"/>
            </a:spcBef>
            <a:spcAft>
              <a:spcPct val="15000"/>
            </a:spcAft>
            <a:buChar char="•"/>
          </a:pPr>
          <a:r>
            <a:rPr lang="en-US" sz="1800" kern="1200" dirty="0"/>
            <a:t>Critical for understanding the costs/benefits</a:t>
          </a:r>
        </a:p>
      </dsp:txBody>
      <dsp:txXfrm rot="-5400000">
        <a:off x="2914649" y="2894117"/>
        <a:ext cx="5147258" cy="634810"/>
      </dsp:txXfrm>
    </dsp:sp>
    <dsp:sp modelId="{B1C09CFA-5BB7-EB4C-A384-D126A17254D2}">
      <dsp:nvSpPr>
        <dsp:cNvPr id="0" name=""/>
        <dsp:cNvSpPr/>
      </dsp:nvSpPr>
      <dsp:spPr>
        <a:xfrm>
          <a:off x="0" y="2771838"/>
          <a:ext cx="2914650" cy="879368"/>
        </a:xfrm>
        <a:prstGeom prst="roundRect">
          <a:avLst/>
        </a:prstGeom>
        <a:gradFill rotWithShape="0">
          <a:gsLst>
            <a:gs pos="0">
              <a:schemeClr val="accent4">
                <a:hueOff val="-3375942"/>
                <a:satOff val="29996"/>
                <a:lumOff val="-15882"/>
                <a:alphaOff val="0"/>
                <a:shade val="51000"/>
                <a:satMod val="130000"/>
              </a:schemeClr>
            </a:gs>
            <a:gs pos="80000">
              <a:schemeClr val="accent4">
                <a:hueOff val="-3375942"/>
                <a:satOff val="29996"/>
                <a:lumOff val="-15882"/>
                <a:alphaOff val="0"/>
                <a:shade val="93000"/>
                <a:satMod val="130000"/>
              </a:schemeClr>
            </a:gs>
            <a:gs pos="100000">
              <a:schemeClr val="accent4">
                <a:hueOff val="-3375942"/>
                <a:satOff val="29996"/>
                <a:lumOff val="-1588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Consequence</a:t>
          </a:r>
        </a:p>
      </dsp:txBody>
      <dsp:txXfrm>
        <a:off x="42927" y="2814765"/>
        <a:ext cx="2828796" cy="793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D3E6-51AD-1641-949A-0F65BC3E9D79}">
      <dsp:nvSpPr>
        <dsp:cNvPr id="0" name=""/>
        <dsp:cNvSpPr/>
      </dsp:nvSpPr>
      <dsp:spPr>
        <a:xfrm>
          <a:off x="1887" y="66781"/>
          <a:ext cx="917723" cy="458861"/>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Functional suitability</a:t>
          </a:r>
        </a:p>
      </dsp:txBody>
      <dsp:txXfrm>
        <a:off x="15327" y="80221"/>
        <a:ext cx="890843" cy="431981"/>
      </dsp:txXfrm>
    </dsp:sp>
    <dsp:sp modelId="{CEEA02DB-4226-0A4E-9CEE-E4DF1468D4FA}">
      <dsp:nvSpPr>
        <dsp:cNvPr id="0" name=""/>
        <dsp:cNvSpPr/>
      </dsp:nvSpPr>
      <dsp:spPr>
        <a:xfrm>
          <a:off x="93659" y="525643"/>
          <a:ext cx="91772" cy="344146"/>
        </a:xfrm>
        <a:custGeom>
          <a:avLst/>
          <a:gdLst/>
          <a:ahLst/>
          <a:cxnLst/>
          <a:rect l="0" t="0" r="0" b="0"/>
          <a:pathLst>
            <a:path>
              <a:moveTo>
                <a:pt x="0" y="0"/>
              </a:moveTo>
              <a:lnTo>
                <a:pt x="0" y="344146"/>
              </a:lnTo>
              <a:lnTo>
                <a:pt x="91772" y="344146"/>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E0B66B4-D0F6-534A-9FA4-5FFE3999714B}">
      <dsp:nvSpPr>
        <dsp:cNvPr id="0" name=""/>
        <dsp:cNvSpPr/>
      </dsp:nvSpPr>
      <dsp:spPr>
        <a:xfrm>
          <a:off x="185431" y="640359"/>
          <a:ext cx="734178"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Functional correctness</a:t>
          </a:r>
        </a:p>
      </dsp:txBody>
      <dsp:txXfrm>
        <a:off x="198871" y="653799"/>
        <a:ext cx="707298" cy="431981"/>
      </dsp:txXfrm>
    </dsp:sp>
    <dsp:sp modelId="{0D1F2A58-F3A6-2749-A21E-35A839943671}">
      <dsp:nvSpPr>
        <dsp:cNvPr id="0" name=""/>
        <dsp:cNvSpPr/>
      </dsp:nvSpPr>
      <dsp:spPr>
        <a:xfrm>
          <a:off x="93659" y="525643"/>
          <a:ext cx="91772" cy="917723"/>
        </a:xfrm>
        <a:custGeom>
          <a:avLst/>
          <a:gdLst/>
          <a:ahLst/>
          <a:cxnLst/>
          <a:rect l="0" t="0" r="0" b="0"/>
          <a:pathLst>
            <a:path>
              <a:moveTo>
                <a:pt x="0" y="0"/>
              </a:moveTo>
              <a:lnTo>
                <a:pt x="0" y="917723"/>
              </a:lnTo>
              <a:lnTo>
                <a:pt x="91772" y="917723"/>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301F81-1F1D-3F46-B392-A59C2C4C807C}">
      <dsp:nvSpPr>
        <dsp:cNvPr id="0" name=""/>
        <dsp:cNvSpPr/>
      </dsp:nvSpPr>
      <dsp:spPr>
        <a:xfrm>
          <a:off x="185431" y="1213936"/>
          <a:ext cx="734178"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129844"/>
              <a:satOff val="1154"/>
              <a:lumOff val="-61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Functional completeness</a:t>
          </a:r>
        </a:p>
      </dsp:txBody>
      <dsp:txXfrm>
        <a:off x="198871" y="1227376"/>
        <a:ext cx="707298" cy="431981"/>
      </dsp:txXfrm>
    </dsp:sp>
    <dsp:sp modelId="{F25706D1-68D7-8C43-A6D7-5B86169F3E21}">
      <dsp:nvSpPr>
        <dsp:cNvPr id="0" name=""/>
        <dsp:cNvSpPr/>
      </dsp:nvSpPr>
      <dsp:spPr>
        <a:xfrm>
          <a:off x="93659" y="525643"/>
          <a:ext cx="91772" cy="1491300"/>
        </a:xfrm>
        <a:custGeom>
          <a:avLst/>
          <a:gdLst/>
          <a:ahLst/>
          <a:cxnLst/>
          <a:rect l="0" t="0" r="0" b="0"/>
          <a:pathLst>
            <a:path>
              <a:moveTo>
                <a:pt x="0" y="0"/>
              </a:moveTo>
              <a:lnTo>
                <a:pt x="0" y="1491300"/>
              </a:lnTo>
              <a:lnTo>
                <a:pt x="91772" y="149130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DD7714F-70F6-4041-A377-C7AF7CC48C51}">
      <dsp:nvSpPr>
        <dsp:cNvPr id="0" name=""/>
        <dsp:cNvSpPr/>
      </dsp:nvSpPr>
      <dsp:spPr>
        <a:xfrm>
          <a:off x="185431" y="1787513"/>
          <a:ext cx="734178"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259688"/>
              <a:satOff val="2307"/>
              <a:lumOff val="-122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Functional appropriateness</a:t>
          </a:r>
        </a:p>
      </dsp:txBody>
      <dsp:txXfrm>
        <a:off x="198871" y="1800953"/>
        <a:ext cx="707298" cy="431981"/>
      </dsp:txXfrm>
    </dsp:sp>
    <dsp:sp modelId="{BA133919-C9B4-1F46-8D96-28E5A05EB3DE}">
      <dsp:nvSpPr>
        <dsp:cNvPr id="0" name=""/>
        <dsp:cNvSpPr/>
      </dsp:nvSpPr>
      <dsp:spPr>
        <a:xfrm>
          <a:off x="1149041" y="66781"/>
          <a:ext cx="917723" cy="458861"/>
        </a:xfrm>
        <a:prstGeom prst="roundRect">
          <a:avLst>
            <a:gd name="adj" fmla="val 10000"/>
          </a:avLst>
        </a:prstGeom>
        <a:gradFill rotWithShape="0">
          <a:gsLst>
            <a:gs pos="0">
              <a:schemeClr val="accent4">
                <a:hueOff val="-482277"/>
                <a:satOff val="4285"/>
                <a:lumOff val="-2269"/>
                <a:alphaOff val="0"/>
                <a:shade val="51000"/>
                <a:satMod val="130000"/>
              </a:schemeClr>
            </a:gs>
            <a:gs pos="80000">
              <a:schemeClr val="accent4">
                <a:hueOff val="-482277"/>
                <a:satOff val="4285"/>
                <a:lumOff val="-2269"/>
                <a:alphaOff val="0"/>
                <a:shade val="93000"/>
                <a:satMod val="130000"/>
              </a:schemeClr>
            </a:gs>
            <a:gs pos="100000">
              <a:schemeClr val="accent4">
                <a:hueOff val="-482277"/>
                <a:satOff val="4285"/>
                <a:lumOff val="-226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Performance efficiency</a:t>
          </a:r>
        </a:p>
      </dsp:txBody>
      <dsp:txXfrm>
        <a:off x="1162481" y="80221"/>
        <a:ext cx="890843" cy="431981"/>
      </dsp:txXfrm>
    </dsp:sp>
    <dsp:sp modelId="{A9557D1F-C5B3-4E4A-8CE5-F4F68D65AEEB}">
      <dsp:nvSpPr>
        <dsp:cNvPr id="0" name=""/>
        <dsp:cNvSpPr/>
      </dsp:nvSpPr>
      <dsp:spPr>
        <a:xfrm>
          <a:off x="1240813" y="525643"/>
          <a:ext cx="91772" cy="344146"/>
        </a:xfrm>
        <a:custGeom>
          <a:avLst/>
          <a:gdLst/>
          <a:ahLst/>
          <a:cxnLst/>
          <a:rect l="0" t="0" r="0" b="0"/>
          <a:pathLst>
            <a:path>
              <a:moveTo>
                <a:pt x="0" y="0"/>
              </a:moveTo>
              <a:lnTo>
                <a:pt x="0" y="344146"/>
              </a:lnTo>
              <a:lnTo>
                <a:pt x="91772" y="344146"/>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124905-5F4B-C442-AA9D-A554D067E1CE}">
      <dsp:nvSpPr>
        <dsp:cNvPr id="0" name=""/>
        <dsp:cNvSpPr/>
      </dsp:nvSpPr>
      <dsp:spPr>
        <a:xfrm>
          <a:off x="1332585" y="640359"/>
          <a:ext cx="734178"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389532"/>
              <a:satOff val="3461"/>
              <a:lumOff val="-183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Capacity</a:t>
          </a:r>
        </a:p>
      </dsp:txBody>
      <dsp:txXfrm>
        <a:off x="1346025" y="653799"/>
        <a:ext cx="707298" cy="431981"/>
      </dsp:txXfrm>
    </dsp:sp>
    <dsp:sp modelId="{8AECC5BC-2112-6C47-BA97-C703B279B190}">
      <dsp:nvSpPr>
        <dsp:cNvPr id="0" name=""/>
        <dsp:cNvSpPr/>
      </dsp:nvSpPr>
      <dsp:spPr>
        <a:xfrm>
          <a:off x="1240813" y="525643"/>
          <a:ext cx="91772" cy="917723"/>
        </a:xfrm>
        <a:custGeom>
          <a:avLst/>
          <a:gdLst/>
          <a:ahLst/>
          <a:cxnLst/>
          <a:rect l="0" t="0" r="0" b="0"/>
          <a:pathLst>
            <a:path>
              <a:moveTo>
                <a:pt x="0" y="0"/>
              </a:moveTo>
              <a:lnTo>
                <a:pt x="0" y="917723"/>
              </a:lnTo>
              <a:lnTo>
                <a:pt x="91772" y="917723"/>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023BBE9-C729-A74F-9B11-823A1A565C70}">
      <dsp:nvSpPr>
        <dsp:cNvPr id="0" name=""/>
        <dsp:cNvSpPr/>
      </dsp:nvSpPr>
      <dsp:spPr>
        <a:xfrm>
          <a:off x="1332585" y="1213936"/>
          <a:ext cx="734178"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519376"/>
              <a:satOff val="4615"/>
              <a:lumOff val="-244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Resource utilization</a:t>
          </a:r>
        </a:p>
      </dsp:txBody>
      <dsp:txXfrm>
        <a:off x="1346025" y="1227376"/>
        <a:ext cx="707298" cy="431981"/>
      </dsp:txXfrm>
    </dsp:sp>
    <dsp:sp modelId="{6A58B61E-B9B8-664C-AF64-AB9D200576BF}">
      <dsp:nvSpPr>
        <dsp:cNvPr id="0" name=""/>
        <dsp:cNvSpPr/>
      </dsp:nvSpPr>
      <dsp:spPr>
        <a:xfrm>
          <a:off x="1240813" y="525643"/>
          <a:ext cx="91772" cy="1491300"/>
        </a:xfrm>
        <a:custGeom>
          <a:avLst/>
          <a:gdLst/>
          <a:ahLst/>
          <a:cxnLst/>
          <a:rect l="0" t="0" r="0" b="0"/>
          <a:pathLst>
            <a:path>
              <a:moveTo>
                <a:pt x="0" y="0"/>
              </a:moveTo>
              <a:lnTo>
                <a:pt x="0" y="1491300"/>
              </a:lnTo>
              <a:lnTo>
                <a:pt x="91772" y="149130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8F89AFA-7427-B447-B5EA-897B3007A5D0}">
      <dsp:nvSpPr>
        <dsp:cNvPr id="0" name=""/>
        <dsp:cNvSpPr/>
      </dsp:nvSpPr>
      <dsp:spPr>
        <a:xfrm>
          <a:off x="1332585" y="1787513"/>
          <a:ext cx="734178"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649220"/>
              <a:satOff val="5768"/>
              <a:lumOff val="-305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Time behavior</a:t>
          </a:r>
        </a:p>
      </dsp:txBody>
      <dsp:txXfrm>
        <a:off x="1346025" y="1800953"/>
        <a:ext cx="707298" cy="431981"/>
      </dsp:txXfrm>
    </dsp:sp>
    <dsp:sp modelId="{07B8B408-BBEA-5347-BC4A-13FA8D964551}">
      <dsp:nvSpPr>
        <dsp:cNvPr id="0" name=""/>
        <dsp:cNvSpPr/>
      </dsp:nvSpPr>
      <dsp:spPr>
        <a:xfrm>
          <a:off x="2296195" y="66781"/>
          <a:ext cx="917723" cy="458861"/>
        </a:xfrm>
        <a:prstGeom prst="roundRect">
          <a:avLst>
            <a:gd name="adj" fmla="val 10000"/>
          </a:avLst>
        </a:prstGeom>
        <a:gradFill rotWithShape="0">
          <a:gsLst>
            <a:gs pos="0">
              <a:schemeClr val="accent4">
                <a:hueOff val="-964555"/>
                <a:satOff val="8570"/>
                <a:lumOff val="-4538"/>
                <a:alphaOff val="0"/>
                <a:shade val="51000"/>
                <a:satMod val="130000"/>
              </a:schemeClr>
            </a:gs>
            <a:gs pos="80000">
              <a:schemeClr val="accent4">
                <a:hueOff val="-964555"/>
                <a:satOff val="8570"/>
                <a:lumOff val="-4538"/>
                <a:alphaOff val="0"/>
                <a:shade val="93000"/>
                <a:satMod val="130000"/>
              </a:schemeClr>
            </a:gs>
            <a:gs pos="100000">
              <a:schemeClr val="accent4">
                <a:hueOff val="-964555"/>
                <a:satOff val="8570"/>
                <a:lumOff val="-453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Compatibility</a:t>
          </a:r>
        </a:p>
      </dsp:txBody>
      <dsp:txXfrm>
        <a:off x="2309635" y="80221"/>
        <a:ext cx="890843" cy="431981"/>
      </dsp:txXfrm>
    </dsp:sp>
    <dsp:sp modelId="{9F877505-089D-AE47-A1F1-6C24D9394F4F}">
      <dsp:nvSpPr>
        <dsp:cNvPr id="0" name=""/>
        <dsp:cNvSpPr/>
      </dsp:nvSpPr>
      <dsp:spPr>
        <a:xfrm>
          <a:off x="2387967" y="525643"/>
          <a:ext cx="91772" cy="344146"/>
        </a:xfrm>
        <a:custGeom>
          <a:avLst/>
          <a:gdLst/>
          <a:ahLst/>
          <a:cxnLst/>
          <a:rect l="0" t="0" r="0" b="0"/>
          <a:pathLst>
            <a:path>
              <a:moveTo>
                <a:pt x="0" y="0"/>
              </a:moveTo>
              <a:lnTo>
                <a:pt x="0" y="344146"/>
              </a:lnTo>
              <a:lnTo>
                <a:pt x="91772" y="344146"/>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FE81644-B710-2848-8BE0-2E9C1E143939}">
      <dsp:nvSpPr>
        <dsp:cNvPr id="0" name=""/>
        <dsp:cNvSpPr/>
      </dsp:nvSpPr>
      <dsp:spPr>
        <a:xfrm>
          <a:off x="2479740" y="640359"/>
          <a:ext cx="828344"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779064"/>
              <a:satOff val="6922"/>
              <a:lumOff val="-366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a:t>Interoperability</a:t>
          </a:r>
          <a:endParaRPr lang="en-US" sz="900" b="1" kern="1200" dirty="0"/>
        </a:p>
      </dsp:txBody>
      <dsp:txXfrm>
        <a:off x="2493180" y="653799"/>
        <a:ext cx="801464" cy="431981"/>
      </dsp:txXfrm>
    </dsp:sp>
    <dsp:sp modelId="{40E2CB40-9B00-E748-B505-5DD3E635E558}">
      <dsp:nvSpPr>
        <dsp:cNvPr id="0" name=""/>
        <dsp:cNvSpPr/>
      </dsp:nvSpPr>
      <dsp:spPr>
        <a:xfrm>
          <a:off x="2387967" y="525643"/>
          <a:ext cx="91772" cy="917723"/>
        </a:xfrm>
        <a:custGeom>
          <a:avLst/>
          <a:gdLst/>
          <a:ahLst/>
          <a:cxnLst/>
          <a:rect l="0" t="0" r="0" b="0"/>
          <a:pathLst>
            <a:path>
              <a:moveTo>
                <a:pt x="0" y="0"/>
              </a:moveTo>
              <a:lnTo>
                <a:pt x="0" y="917723"/>
              </a:lnTo>
              <a:lnTo>
                <a:pt x="91772" y="917723"/>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632657C-BFC7-224C-84FA-CA5FAF7AD56D}">
      <dsp:nvSpPr>
        <dsp:cNvPr id="0" name=""/>
        <dsp:cNvSpPr/>
      </dsp:nvSpPr>
      <dsp:spPr>
        <a:xfrm>
          <a:off x="2479740" y="1213936"/>
          <a:ext cx="828344"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908908"/>
              <a:satOff val="8076"/>
              <a:lumOff val="-427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Co-existence</a:t>
          </a:r>
        </a:p>
      </dsp:txBody>
      <dsp:txXfrm>
        <a:off x="2493180" y="1227376"/>
        <a:ext cx="801464" cy="431981"/>
      </dsp:txXfrm>
    </dsp:sp>
    <dsp:sp modelId="{20E4A332-023C-354A-A82F-E68BD57D1F45}">
      <dsp:nvSpPr>
        <dsp:cNvPr id="0" name=""/>
        <dsp:cNvSpPr/>
      </dsp:nvSpPr>
      <dsp:spPr>
        <a:xfrm>
          <a:off x="3443349" y="66781"/>
          <a:ext cx="917723" cy="458861"/>
        </a:xfrm>
        <a:prstGeom prst="roundRect">
          <a:avLst>
            <a:gd name="adj" fmla="val 10000"/>
          </a:avLst>
        </a:prstGeom>
        <a:gradFill rotWithShape="0">
          <a:gsLst>
            <a:gs pos="0">
              <a:schemeClr val="accent4">
                <a:hueOff val="-1446832"/>
                <a:satOff val="12855"/>
                <a:lumOff val="-6807"/>
                <a:alphaOff val="0"/>
                <a:shade val="51000"/>
                <a:satMod val="130000"/>
              </a:schemeClr>
            </a:gs>
            <a:gs pos="80000">
              <a:schemeClr val="accent4">
                <a:hueOff val="-1446832"/>
                <a:satOff val="12855"/>
                <a:lumOff val="-6807"/>
                <a:alphaOff val="0"/>
                <a:shade val="93000"/>
                <a:satMod val="130000"/>
              </a:schemeClr>
            </a:gs>
            <a:gs pos="100000">
              <a:schemeClr val="accent4">
                <a:hueOff val="-1446832"/>
                <a:satOff val="12855"/>
                <a:lumOff val="-680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Usability</a:t>
          </a:r>
        </a:p>
      </dsp:txBody>
      <dsp:txXfrm>
        <a:off x="3456789" y="80221"/>
        <a:ext cx="890843" cy="431981"/>
      </dsp:txXfrm>
    </dsp:sp>
    <dsp:sp modelId="{96C0B8AD-0DBD-D346-8EE3-09BFB11167B9}">
      <dsp:nvSpPr>
        <dsp:cNvPr id="0" name=""/>
        <dsp:cNvSpPr/>
      </dsp:nvSpPr>
      <dsp:spPr>
        <a:xfrm>
          <a:off x="3535121" y="525643"/>
          <a:ext cx="91772" cy="344146"/>
        </a:xfrm>
        <a:custGeom>
          <a:avLst/>
          <a:gdLst/>
          <a:ahLst/>
          <a:cxnLst/>
          <a:rect l="0" t="0" r="0" b="0"/>
          <a:pathLst>
            <a:path>
              <a:moveTo>
                <a:pt x="0" y="0"/>
              </a:moveTo>
              <a:lnTo>
                <a:pt x="0" y="344146"/>
              </a:lnTo>
              <a:lnTo>
                <a:pt x="91772" y="344146"/>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A57115A-100A-0B4A-9BAC-ABEC59ABB382}">
      <dsp:nvSpPr>
        <dsp:cNvPr id="0" name=""/>
        <dsp:cNvSpPr/>
      </dsp:nvSpPr>
      <dsp:spPr>
        <a:xfrm>
          <a:off x="3626894" y="640359"/>
          <a:ext cx="734178"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1038751"/>
              <a:satOff val="9230"/>
              <a:lumOff val="-488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Operability </a:t>
          </a:r>
        </a:p>
      </dsp:txBody>
      <dsp:txXfrm>
        <a:off x="3640334" y="653799"/>
        <a:ext cx="707298" cy="431981"/>
      </dsp:txXfrm>
    </dsp:sp>
    <dsp:sp modelId="{DD922611-B3FD-504D-B7FB-01A6B7FC4849}">
      <dsp:nvSpPr>
        <dsp:cNvPr id="0" name=""/>
        <dsp:cNvSpPr/>
      </dsp:nvSpPr>
      <dsp:spPr>
        <a:xfrm>
          <a:off x="3535121" y="525643"/>
          <a:ext cx="91772" cy="917723"/>
        </a:xfrm>
        <a:custGeom>
          <a:avLst/>
          <a:gdLst/>
          <a:ahLst/>
          <a:cxnLst/>
          <a:rect l="0" t="0" r="0" b="0"/>
          <a:pathLst>
            <a:path>
              <a:moveTo>
                <a:pt x="0" y="0"/>
              </a:moveTo>
              <a:lnTo>
                <a:pt x="0" y="917723"/>
              </a:lnTo>
              <a:lnTo>
                <a:pt x="91772" y="917723"/>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394CABE-AB99-1C4A-B9C0-729743D086F2}">
      <dsp:nvSpPr>
        <dsp:cNvPr id="0" name=""/>
        <dsp:cNvSpPr/>
      </dsp:nvSpPr>
      <dsp:spPr>
        <a:xfrm>
          <a:off x="3626894" y="1213936"/>
          <a:ext cx="734178"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1168595"/>
              <a:satOff val="10383"/>
              <a:lumOff val="-549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User error protection</a:t>
          </a:r>
        </a:p>
      </dsp:txBody>
      <dsp:txXfrm>
        <a:off x="3640334" y="1227376"/>
        <a:ext cx="707298" cy="431981"/>
      </dsp:txXfrm>
    </dsp:sp>
    <dsp:sp modelId="{8A3AFC21-FCDC-294F-83C4-28C57F26AA02}">
      <dsp:nvSpPr>
        <dsp:cNvPr id="0" name=""/>
        <dsp:cNvSpPr/>
      </dsp:nvSpPr>
      <dsp:spPr>
        <a:xfrm>
          <a:off x="4590503" y="66781"/>
          <a:ext cx="917723" cy="458861"/>
        </a:xfrm>
        <a:prstGeom prst="roundRect">
          <a:avLst>
            <a:gd name="adj" fmla="val 10000"/>
          </a:avLst>
        </a:prstGeom>
        <a:gradFill rotWithShape="0">
          <a:gsLst>
            <a:gs pos="0">
              <a:schemeClr val="accent4">
                <a:hueOff val="-1929110"/>
                <a:satOff val="17141"/>
                <a:lumOff val="-9075"/>
                <a:alphaOff val="0"/>
                <a:shade val="51000"/>
                <a:satMod val="130000"/>
              </a:schemeClr>
            </a:gs>
            <a:gs pos="80000">
              <a:schemeClr val="accent4">
                <a:hueOff val="-1929110"/>
                <a:satOff val="17141"/>
                <a:lumOff val="-9075"/>
                <a:alphaOff val="0"/>
                <a:shade val="93000"/>
                <a:satMod val="130000"/>
              </a:schemeClr>
            </a:gs>
            <a:gs pos="100000">
              <a:schemeClr val="accent4">
                <a:hueOff val="-1929110"/>
                <a:satOff val="17141"/>
                <a:lumOff val="-907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Reliability</a:t>
          </a:r>
        </a:p>
      </dsp:txBody>
      <dsp:txXfrm>
        <a:off x="4603943" y="80221"/>
        <a:ext cx="890843" cy="431981"/>
      </dsp:txXfrm>
    </dsp:sp>
    <dsp:sp modelId="{E976EDA8-6C28-DE4A-87DF-710404B66FFB}">
      <dsp:nvSpPr>
        <dsp:cNvPr id="0" name=""/>
        <dsp:cNvSpPr/>
      </dsp:nvSpPr>
      <dsp:spPr>
        <a:xfrm>
          <a:off x="4682276" y="525643"/>
          <a:ext cx="91772" cy="344146"/>
        </a:xfrm>
        <a:custGeom>
          <a:avLst/>
          <a:gdLst/>
          <a:ahLst/>
          <a:cxnLst/>
          <a:rect l="0" t="0" r="0" b="0"/>
          <a:pathLst>
            <a:path>
              <a:moveTo>
                <a:pt x="0" y="0"/>
              </a:moveTo>
              <a:lnTo>
                <a:pt x="0" y="344146"/>
              </a:lnTo>
              <a:lnTo>
                <a:pt x="91772" y="344146"/>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3B72943-9D2C-B447-9862-078C01E5CD48}">
      <dsp:nvSpPr>
        <dsp:cNvPr id="0" name=""/>
        <dsp:cNvSpPr/>
      </dsp:nvSpPr>
      <dsp:spPr>
        <a:xfrm>
          <a:off x="4774048" y="640359"/>
          <a:ext cx="734178"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1298439"/>
              <a:satOff val="11537"/>
              <a:lumOff val="-610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a:t>Availability</a:t>
          </a:r>
          <a:endParaRPr lang="en-US" sz="900" b="1" kern="1200" dirty="0"/>
        </a:p>
      </dsp:txBody>
      <dsp:txXfrm>
        <a:off x="4787488" y="653799"/>
        <a:ext cx="707298" cy="431981"/>
      </dsp:txXfrm>
    </dsp:sp>
    <dsp:sp modelId="{9DD1C069-7EFF-BE4E-9BEF-C0171B20E754}">
      <dsp:nvSpPr>
        <dsp:cNvPr id="0" name=""/>
        <dsp:cNvSpPr/>
      </dsp:nvSpPr>
      <dsp:spPr>
        <a:xfrm>
          <a:off x="4682276" y="525643"/>
          <a:ext cx="91772" cy="917723"/>
        </a:xfrm>
        <a:custGeom>
          <a:avLst/>
          <a:gdLst/>
          <a:ahLst/>
          <a:cxnLst/>
          <a:rect l="0" t="0" r="0" b="0"/>
          <a:pathLst>
            <a:path>
              <a:moveTo>
                <a:pt x="0" y="0"/>
              </a:moveTo>
              <a:lnTo>
                <a:pt x="0" y="917723"/>
              </a:lnTo>
              <a:lnTo>
                <a:pt x="91772" y="917723"/>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4B23716-2CC8-5148-A061-F33F23804BE5}">
      <dsp:nvSpPr>
        <dsp:cNvPr id="0" name=""/>
        <dsp:cNvSpPr/>
      </dsp:nvSpPr>
      <dsp:spPr>
        <a:xfrm>
          <a:off x="4774048" y="1213936"/>
          <a:ext cx="793992"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1428283"/>
              <a:satOff val="12691"/>
              <a:lumOff val="-671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Recoverability</a:t>
          </a:r>
        </a:p>
      </dsp:txBody>
      <dsp:txXfrm>
        <a:off x="4787488" y="1227376"/>
        <a:ext cx="767112" cy="431981"/>
      </dsp:txXfrm>
    </dsp:sp>
    <dsp:sp modelId="{B558153D-11A8-6142-B758-300ACA5246DD}">
      <dsp:nvSpPr>
        <dsp:cNvPr id="0" name=""/>
        <dsp:cNvSpPr/>
      </dsp:nvSpPr>
      <dsp:spPr>
        <a:xfrm>
          <a:off x="4682276" y="525643"/>
          <a:ext cx="91772" cy="1491300"/>
        </a:xfrm>
        <a:custGeom>
          <a:avLst/>
          <a:gdLst/>
          <a:ahLst/>
          <a:cxnLst/>
          <a:rect l="0" t="0" r="0" b="0"/>
          <a:pathLst>
            <a:path>
              <a:moveTo>
                <a:pt x="0" y="0"/>
              </a:moveTo>
              <a:lnTo>
                <a:pt x="0" y="1491300"/>
              </a:lnTo>
              <a:lnTo>
                <a:pt x="91772" y="149130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283CA6-EFED-9B45-B629-D2FA0BF4ADCB}">
      <dsp:nvSpPr>
        <dsp:cNvPr id="0" name=""/>
        <dsp:cNvSpPr/>
      </dsp:nvSpPr>
      <dsp:spPr>
        <a:xfrm>
          <a:off x="4774048" y="1787513"/>
          <a:ext cx="734178"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1558127"/>
              <a:satOff val="13844"/>
              <a:lumOff val="-733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Maturity </a:t>
          </a:r>
        </a:p>
      </dsp:txBody>
      <dsp:txXfrm>
        <a:off x="4787488" y="1800953"/>
        <a:ext cx="707298" cy="431981"/>
      </dsp:txXfrm>
    </dsp:sp>
    <dsp:sp modelId="{12865B71-5B1C-3140-BFB5-38937DC9BCE6}">
      <dsp:nvSpPr>
        <dsp:cNvPr id="0" name=""/>
        <dsp:cNvSpPr/>
      </dsp:nvSpPr>
      <dsp:spPr>
        <a:xfrm>
          <a:off x="4682276" y="525643"/>
          <a:ext cx="91772" cy="2064877"/>
        </a:xfrm>
        <a:custGeom>
          <a:avLst/>
          <a:gdLst/>
          <a:ahLst/>
          <a:cxnLst/>
          <a:rect l="0" t="0" r="0" b="0"/>
          <a:pathLst>
            <a:path>
              <a:moveTo>
                <a:pt x="0" y="0"/>
              </a:moveTo>
              <a:lnTo>
                <a:pt x="0" y="2064877"/>
              </a:lnTo>
              <a:lnTo>
                <a:pt x="91772" y="2064877"/>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BA92FFD-011E-CD40-84AF-075B95B64B93}">
      <dsp:nvSpPr>
        <dsp:cNvPr id="0" name=""/>
        <dsp:cNvSpPr/>
      </dsp:nvSpPr>
      <dsp:spPr>
        <a:xfrm>
          <a:off x="4774048" y="2361090"/>
          <a:ext cx="734178"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1687971"/>
              <a:satOff val="14998"/>
              <a:lumOff val="-794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Fault tolerance </a:t>
          </a:r>
        </a:p>
      </dsp:txBody>
      <dsp:txXfrm>
        <a:off x="4787488" y="2374530"/>
        <a:ext cx="707298" cy="431981"/>
      </dsp:txXfrm>
    </dsp:sp>
    <dsp:sp modelId="{7C4B08AE-504D-5445-8927-ABADC132B1EA}">
      <dsp:nvSpPr>
        <dsp:cNvPr id="0" name=""/>
        <dsp:cNvSpPr/>
      </dsp:nvSpPr>
      <dsp:spPr>
        <a:xfrm>
          <a:off x="5737657" y="66781"/>
          <a:ext cx="917723" cy="458861"/>
        </a:xfrm>
        <a:prstGeom prst="roundRect">
          <a:avLst>
            <a:gd name="adj" fmla="val 10000"/>
          </a:avLst>
        </a:prstGeom>
        <a:gradFill rotWithShape="0">
          <a:gsLst>
            <a:gs pos="0">
              <a:schemeClr val="accent4">
                <a:hueOff val="-2411387"/>
                <a:satOff val="21426"/>
                <a:lumOff val="-11344"/>
                <a:alphaOff val="0"/>
                <a:shade val="51000"/>
                <a:satMod val="130000"/>
              </a:schemeClr>
            </a:gs>
            <a:gs pos="80000">
              <a:schemeClr val="accent4">
                <a:hueOff val="-2411387"/>
                <a:satOff val="21426"/>
                <a:lumOff val="-11344"/>
                <a:alphaOff val="0"/>
                <a:shade val="93000"/>
                <a:satMod val="130000"/>
              </a:schemeClr>
            </a:gs>
            <a:gs pos="100000">
              <a:schemeClr val="accent4">
                <a:hueOff val="-2411387"/>
                <a:satOff val="21426"/>
                <a:lumOff val="-1134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Security </a:t>
          </a:r>
        </a:p>
      </dsp:txBody>
      <dsp:txXfrm>
        <a:off x="5751097" y="80221"/>
        <a:ext cx="890843" cy="431981"/>
      </dsp:txXfrm>
    </dsp:sp>
    <dsp:sp modelId="{6C7CCA5F-C27C-C242-A47B-5B9938F66569}">
      <dsp:nvSpPr>
        <dsp:cNvPr id="0" name=""/>
        <dsp:cNvSpPr/>
      </dsp:nvSpPr>
      <dsp:spPr>
        <a:xfrm>
          <a:off x="5829430" y="525643"/>
          <a:ext cx="91772" cy="344146"/>
        </a:xfrm>
        <a:custGeom>
          <a:avLst/>
          <a:gdLst/>
          <a:ahLst/>
          <a:cxnLst/>
          <a:rect l="0" t="0" r="0" b="0"/>
          <a:pathLst>
            <a:path>
              <a:moveTo>
                <a:pt x="0" y="0"/>
              </a:moveTo>
              <a:lnTo>
                <a:pt x="0" y="344146"/>
              </a:lnTo>
              <a:lnTo>
                <a:pt x="91772" y="344146"/>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B3581C4-2FD4-694B-98B7-571A5B50C826}">
      <dsp:nvSpPr>
        <dsp:cNvPr id="0" name=""/>
        <dsp:cNvSpPr/>
      </dsp:nvSpPr>
      <dsp:spPr>
        <a:xfrm>
          <a:off x="5921202" y="640359"/>
          <a:ext cx="798074"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1817815"/>
              <a:satOff val="16152"/>
              <a:lumOff val="-855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a:t>Integrity </a:t>
          </a:r>
          <a:endParaRPr lang="en-US" sz="900" b="1" kern="1200" dirty="0"/>
        </a:p>
      </dsp:txBody>
      <dsp:txXfrm>
        <a:off x="5934642" y="653799"/>
        <a:ext cx="771194" cy="431981"/>
      </dsp:txXfrm>
    </dsp:sp>
    <dsp:sp modelId="{4236FFC8-1C6E-D94D-BE64-0D9C3F213F9C}">
      <dsp:nvSpPr>
        <dsp:cNvPr id="0" name=""/>
        <dsp:cNvSpPr/>
      </dsp:nvSpPr>
      <dsp:spPr>
        <a:xfrm>
          <a:off x="5829430" y="525643"/>
          <a:ext cx="91772" cy="917723"/>
        </a:xfrm>
        <a:custGeom>
          <a:avLst/>
          <a:gdLst/>
          <a:ahLst/>
          <a:cxnLst/>
          <a:rect l="0" t="0" r="0" b="0"/>
          <a:pathLst>
            <a:path>
              <a:moveTo>
                <a:pt x="0" y="0"/>
              </a:moveTo>
              <a:lnTo>
                <a:pt x="0" y="917723"/>
              </a:lnTo>
              <a:lnTo>
                <a:pt x="91772" y="917723"/>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97B334E-E3E7-484A-94FD-9FE98B06E5D3}">
      <dsp:nvSpPr>
        <dsp:cNvPr id="0" name=""/>
        <dsp:cNvSpPr/>
      </dsp:nvSpPr>
      <dsp:spPr>
        <a:xfrm>
          <a:off x="5921202" y="1213936"/>
          <a:ext cx="798074"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1947659"/>
              <a:satOff val="17305"/>
              <a:lumOff val="-916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a:t>Confidentiality</a:t>
          </a:r>
          <a:endParaRPr lang="en-US" sz="900" b="1" kern="1200" dirty="0"/>
        </a:p>
      </dsp:txBody>
      <dsp:txXfrm>
        <a:off x="5934642" y="1227376"/>
        <a:ext cx="771194" cy="431981"/>
      </dsp:txXfrm>
    </dsp:sp>
    <dsp:sp modelId="{1F173F23-D7E9-2140-98A9-81B7F6662385}">
      <dsp:nvSpPr>
        <dsp:cNvPr id="0" name=""/>
        <dsp:cNvSpPr/>
      </dsp:nvSpPr>
      <dsp:spPr>
        <a:xfrm>
          <a:off x="5829430" y="525643"/>
          <a:ext cx="91772" cy="1491300"/>
        </a:xfrm>
        <a:custGeom>
          <a:avLst/>
          <a:gdLst/>
          <a:ahLst/>
          <a:cxnLst/>
          <a:rect l="0" t="0" r="0" b="0"/>
          <a:pathLst>
            <a:path>
              <a:moveTo>
                <a:pt x="0" y="0"/>
              </a:moveTo>
              <a:lnTo>
                <a:pt x="0" y="1491300"/>
              </a:lnTo>
              <a:lnTo>
                <a:pt x="91772" y="149130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E3028E2-F2A6-A548-A078-22AA4CF2097D}">
      <dsp:nvSpPr>
        <dsp:cNvPr id="0" name=""/>
        <dsp:cNvSpPr/>
      </dsp:nvSpPr>
      <dsp:spPr>
        <a:xfrm>
          <a:off x="5921202" y="1787513"/>
          <a:ext cx="798074"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2077503"/>
              <a:satOff val="18459"/>
              <a:lumOff val="-977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a:t>Non-repudiation</a:t>
          </a:r>
          <a:endParaRPr lang="en-US" sz="900" b="1" kern="1200" dirty="0"/>
        </a:p>
      </dsp:txBody>
      <dsp:txXfrm>
        <a:off x="5934642" y="1800953"/>
        <a:ext cx="771194" cy="431981"/>
      </dsp:txXfrm>
    </dsp:sp>
    <dsp:sp modelId="{35EA8B6E-7CBA-3C46-ACBA-B28BF59A2486}">
      <dsp:nvSpPr>
        <dsp:cNvPr id="0" name=""/>
        <dsp:cNvSpPr/>
      </dsp:nvSpPr>
      <dsp:spPr>
        <a:xfrm>
          <a:off x="5829430" y="525643"/>
          <a:ext cx="91772" cy="2064877"/>
        </a:xfrm>
        <a:custGeom>
          <a:avLst/>
          <a:gdLst/>
          <a:ahLst/>
          <a:cxnLst/>
          <a:rect l="0" t="0" r="0" b="0"/>
          <a:pathLst>
            <a:path>
              <a:moveTo>
                <a:pt x="0" y="0"/>
              </a:moveTo>
              <a:lnTo>
                <a:pt x="0" y="2064877"/>
              </a:lnTo>
              <a:lnTo>
                <a:pt x="91772" y="2064877"/>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92E03E6-0390-364F-B243-BCD0C52801E2}">
      <dsp:nvSpPr>
        <dsp:cNvPr id="0" name=""/>
        <dsp:cNvSpPr/>
      </dsp:nvSpPr>
      <dsp:spPr>
        <a:xfrm>
          <a:off x="5921202" y="2361090"/>
          <a:ext cx="798074"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2207347"/>
              <a:satOff val="19613"/>
              <a:lumOff val="-1038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a:t>Accountability</a:t>
          </a:r>
          <a:endParaRPr lang="en-US" sz="900" b="1" kern="1200" dirty="0"/>
        </a:p>
      </dsp:txBody>
      <dsp:txXfrm>
        <a:off x="5934642" y="2374530"/>
        <a:ext cx="771194" cy="431981"/>
      </dsp:txXfrm>
    </dsp:sp>
    <dsp:sp modelId="{5E914F32-FE04-9D4B-B1A1-C47F3DB5E6F2}">
      <dsp:nvSpPr>
        <dsp:cNvPr id="0" name=""/>
        <dsp:cNvSpPr/>
      </dsp:nvSpPr>
      <dsp:spPr>
        <a:xfrm>
          <a:off x="5829430" y="525643"/>
          <a:ext cx="91772" cy="2638454"/>
        </a:xfrm>
        <a:custGeom>
          <a:avLst/>
          <a:gdLst/>
          <a:ahLst/>
          <a:cxnLst/>
          <a:rect l="0" t="0" r="0" b="0"/>
          <a:pathLst>
            <a:path>
              <a:moveTo>
                <a:pt x="0" y="0"/>
              </a:moveTo>
              <a:lnTo>
                <a:pt x="0" y="2638454"/>
              </a:lnTo>
              <a:lnTo>
                <a:pt x="91772" y="2638454"/>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C575E2B-BF36-C244-BFA9-0A26DD34CB23}">
      <dsp:nvSpPr>
        <dsp:cNvPr id="0" name=""/>
        <dsp:cNvSpPr/>
      </dsp:nvSpPr>
      <dsp:spPr>
        <a:xfrm>
          <a:off x="5921202" y="2934667"/>
          <a:ext cx="798074"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2337191"/>
              <a:satOff val="20766"/>
              <a:lumOff val="-1099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a:t>Authenticity</a:t>
          </a:r>
          <a:endParaRPr lang="en-US" sz="900" b="1" kern="1200" dirty="0"/>
        </a:p>
      </dsp:txBody>
      <dsp:txXfrm>
        <a:off x="5934642" y="2948107"/>
        <a:ext cx="771194" cy="431981"/>
      </dsp:txXfrm>
    </dsp:sp>
    <dsp:sp modelId="{51CA69B9-995A-3146-AEC4-A30299EAFD91}">
      <dsp:nvSpPr>
        <dsp:cNvPr id="0" name=""/>
        <dsp:cNvSpPr/>
      </dsp:nvSpPr>
      <dsp:spPr>
        <a:xfrm>
          <a:off x="6884812" y="66781"/>
          <a:ext cx="1013065" cy="458861"/>
        </a:xfrm>
        <a:prstGeom prst="roundRect">
          <a:avLst>
            <a:gd name="adj" fmla="val 10000"/>
          </a:avLst>
        </a:prstGeom>
        <a:gradFill rotWithShape="0">
          <a:gsLst>
            <a:gs pos="0">
              <a:schemeClr val="accent4">
                <a:hueOff val="-2893665"/>
                <a:satOff val="25711"/>
                <a:lumOff val="-13613"/>
                <a:alphaOff val="0"/>
                <a:shade val="51000"/>
                <a:satMod val="130000"/>
              </a:schemeClr>
            </a:gs>
            <a:gs pos="80000">
              <a:schemeClr val="accent4">
                <a:hueOff val="-2893665"/>
                <a:satOff val="25711"/>
                <a:lumOff val="-13613"/>
                <a:alphaOff val="0"/>
                <a:shade val="93000"/>
                <a:satMod val="130000"/>
              </a:schemeClr>
            </a:gs>
            <a:gs pos="100000">
              <a:schemeClr val="accent4">
                <a:hueOff val="-2893665"/>
                <a:satOff val="25711"/>
                <a:lumOff val="-1361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Maintainability</a:t>
          </a:r>
        </a:p>
      </dsp:txBody>
      <dsp:txXfrm>
        <a:off x="6898252" y="80221"/>
        <a:ext cx="986185" cy="431981"/>
      </dsp:txXfrm>
    </dsp:sp>
    <dsp:sp modelId="{437448C7-8D9E-894B-8A39-BF62597BFD1F}">
      <dsp:nvSpPr>
        <dsp:cNvPr id="0" name=""/>
        <dsp:cNvSpPr/>
      </dsp:nvSpPr>
      <dsp:spPr>
        <a:xfrm>
          <a:off x="6986118" y="525643"/>
          <a:ext cx="101306" cy="344146"/>
        </a:xfrm>
        <a:custGeom>
          <a:avLst/>
          <a:gdLst/>
          <a:ahLst/>
          <a:cxnLst/>
          <a:rect l="0" t="0" r="0" b="0"/>
          <a:pathLst>
            <a:path>
              <a:moveTo>
                <a:pt x="0" y="0"/>
              </a:moveTo>
              <a:lnTo>
                <a:pt x="0" y="344146"/>
              </a:lnTo>
              <a:lnTo>
                <a:pt x="101306" y="344146"/>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0FE65BA-CA7D-9B4B-8240-226E315E8C05}">
      <dsp:nvSpPr>
        <dsp:cNvPr id="0" name=""/>
        <dsp:cNvSpPr/>
      </dsp:nvSpPr>
      <dsp:spPr>
        <a:xfrm>
          <a:off x="7087425" y="640359"/>
          <a:ext cx="734178"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2467034"/>
              <a:satOff val="21920"/>
              <a:lumOff val="-1160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a:t>Modularity</a:t>
          </a:r>
          <a:endParaRPr lang="en-US" sz="900" b="1" kern="1200" dirty="0"/>
        </a:p>
      </dsp:txBody>
      <dsp:txXfrm>
        <a:off x="7100865" y="653799"/>
        <a:ext cx="707298" cy="431981"/>
      </dsp:txXfrm>
    </dsp:sp>
    <dsp:sp modelId="{09E76712-CFC8-9047-BE35-9AED4279CA14}">
      <dsp:nvSpPr>
        <dsp:cNvPr id="0" name=""/>
        <dsp:cNvSpPr/>
      </dsp:nvSpPr>
      <dsp:spPr>
        <a:xfrm>
          <a:off x="6986118" y="525643"/>
          <a:ext cx="101306" cy="917723"/>
        </a:xfrm>
        <a:custGeom>
          <a:avLst/>
          <a:gdLst/>
          <a:ahLst/>
          <a:cxnLst/>
          <a:rect l="0" t="0" r="0" b="0"/>
          <a:pathLst>
            <a:path>
              <a:moveTo>
                <a:pt x="0" y="0"/>
              </a:moveTo>
              <a:lnTo>
                <a:pt x="0" y="917723"/>
              </a:lnTo>
              <a:lnTo>
                <a:pt x="101306" y="917723"/>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9C8AD72-1FF0-6D4F-ABDA-EF6C6C91D979}">
      <dsp:nvSpPr>
        <dsp:cNvPr id="0" name=""/>
        <dsp:cNvSpPr/>
      </dsp:nvSpPr>
      <dsp:spPr>
        <a:xfrm>
          <a:off x="7087425" y="1213936"/>
          <a:ext cx="734178"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2596879"/>
              <a:satOff val="23074"/>
              <a:lumOff val="-122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Reusability</a:t>
          </a:r>
        </a:p>
      </dsp:txBody>
      <dsp:txXfrm>
        <a:off x="7100865" y="1227376"/>
        <a:ext cx="707298" cy="431981"/>
      </dsp:txXfrm>
    </dsp:sp>
    <dsp:sp modelId="{4D9FE055-ADA2-6C4F-B60B-7CBC43A089E6}">
      <dsp:nvSpPr>
        <dsp:cNvPr id="0" name=""/>
        <dsp:cNvSpPr/>
      </dsp:nvSpPr>
      <dsp:spPr>
        <a:xfrm>
          <a:off x="6986118" y="525643"/>
          <a:ext cx="101306" cy="1491300"/>
        </a:xfrm>
        <a:custGeom>
          <a:avLst/>
          <a:gdLst/>
          <a:ahLst/>
          <a:cxnLst/>
          <a:rect l="0" t="0" r="0" b="0"/>
          <a:pathLst>
            <a:path>
              <a:moveTo>
                <a:pt x="0" y="0"/>
              </a:moveTo>
              <a:lnTo>
                <a:pt x="0" y="1491300"/>
              </a:lnTo>
              <a:lnTo>
                <a:pt x="101306" y="149130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5C17912-BBD8-EA48-B033-E10027B13EC4}">
      <dsp:nvSpPr>
        <dsp:cNvPr id="0" name=""/>
        <dsp:cNvSpPr/>
      </dsp:nvSpPr>
      <dsp:spPr>
        <a:xfrm>
          <a:off x="7087425" y="1787513"/>
          <a:ext cx="734178"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2726722"/>
              <a:satOff val="24228"/>
              <a:lumOff val="-1282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Modifiability</a:t>
          </a:r>
        </a:p>
      </dsp:txBody>
      <dsp:txXfrm>
        <a:off x="7100865" y="1800953"/>
        <a:ext cx="707298" cy="431981"/>
      </dsp:txXfrm>
    </dsp:sp>
    <dsp:sp modelId="{5DF2E0AC-F16A-7B43-A3E3-38B736183D8E}">
      <dsp:nvSpPr>
        <dsp:cNvPr id="0" name=""/>
        <dsp:cNvSpPr/>
      </dsp:nvSpPr>
      <dsp:spPr>
        <a:xfrm>
          <a:off x="6986118" y="525643"/>
          <a:ext cx="101306" cy="2064877"/>
        </a:xfrm>
        <a:custGeom>
          <a:avLst/>
          <a:gdLst/>
          <a:ahLst/>
          <a:cxnLst/>
          <a:rect l="0" t="0" r="0" b="0"/>
          <a:pathLst>
            <a:path>
              <a:moveTo>
                <a:pt x="0" y="0"/>
              </a:moveTo>
              <a:lnTo>
                <a:pt x="0" y="2064877"/>
              </a:lnTo>
              <a:lnTo>
                <a:pt x="101306" y="2064877"/>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CF6F526-FB38-FE4D-A494-4DFFD18DA82E}">
      <dsp:nvSpPr>
        <dsp:cNvPr id="0" name=""/>
        <dsp:cNvSpPr/>
      </dsp:nvSpPr>
      <dsp:spPr>
        <a:xfrm>
          <a:off x="7087425" y="2361090"/>
          <a:ext cx="734178"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2856566"/>
              <a:satOff val="25381"/>
              <a:lumOff val="-1343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Testability</a:t>
          </a:r>
        </a:p>
      </dsp:txBody>
      <dsp:txXfrm>
        <a:off x="7100865" y="2374530"/>
        <a:ext cx="707298" cy="431981"/>
      </dsp:txXfrm>
    </dsp:sp>
    <dsp:sp modelId="{FC0FD8D0-996E-6443-9AFF-FC093786F2BB}">
      <dsp:nvSpPr>
        <dsp:cNvPr id="0" name=""/>
        <dsp:cNvSpPr/>
      </dsp:nvSpPr>
      <dsp:spPr>
        <a:xfrm>
          <a:off x="6986118" y="525643"/>
          <a:ext cx="101306" cy="2638454"/>
        </a:xfrm>
        <a:custGeom>
          <a:avLst/>
          <a:gdLst/>
          <a:ahLst/>
          <a:cxnLst/>
          <a:rect l="0" t="0" r="0" b="0"/>
          <a:pathLst>
            <a:path>
              <a:moveTo>
                <a:pt x="0" y="0"/>
              </a:moveTo>
              <a:lnTo>
                <a:pt x="0" y="2638454"/>
              </a:lnTo>
              <a:lnTo>
                <a:pt x="101306" y="2638454"/>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B9AE7A8-612B-0545-961B-2FB089BD92F9}">
      <dsp:nvSpPr>
        <dsp:cNvPr id="0" name=""/>
        <dsp:cNvSpPr/>
      </dsp:nvSpPr>
      <dsp:spPr>
        <a:xfrm>
          <a:off x="7087425" y="2934667"/>
          <a:ext cx="734178"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2986410"/>
              <a:satOff val="26535"/>
              <a:lumOff val="-1404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Analyzability</a:t>
          </a:r>
        </a:p>
      </dsp:txBody>
      <dsp:txXfrm>
        <a:off x="7100865" y="2948107"/>
        <a:ext cx="707298" cy="431981"/>
      </dsp:txXfrm>
    </dsp:sp>
    <dsp:sp modelId="{04A97591-A644-7A4E-A21C-0F455A246C0B}">
      <dsp:nvSpPr>
        <dsp:cNvPr id="0" name=""/>
        <dsp:cNvSpPr/>
      </dsp:nvSpPr>
      <dsp:spPr>
        <a:xfrm>
          <a:off x="8127308" y="66781"/>
          <a:ext cx="917723" cy="458861"/>
        </a:xfrm>
        <a:prstGeom prst="roundRect">
          <a:avLst>
            <a:gd name="adj" fmla="val 10000"/>
          </a:avLst>
        </a:prstGeom>
        <a:gradFill rotWithShape="0">
          <a:gsLst>
            <a:gs pos="0">
              <a:schemeClr val="accent4">
                <a:hueOff val="-3375942"/>
                <a:satOff val="29996"/>
                <a:lumOff val="-15882"/>
                <a:alphaOff val="0"/>
                <a:shade val="51000"/>
                <a:satMod val="130000"/>
              </a:schemeClr>
            </a:gs>
            <a:gs pos="80000">
              <a:schemeClr val="accent4">
                <a:hueOff val="-3375942"/>
                <a:satOff val="29996"/>
                <a:lumOff val="-15882"/>
                <a:alphaOff val="0"/>
                <a:shade val="93000"/>
                <a:satMod val="130000"/>
              </a:schemeClr>
            </a:gs>
            <a:gs pos="100000">
              <a:schemeClr val="accent4">
                <a:hueOff val="-3375942"/>
                <a:satOff val="29996"/>
                <a:lumOff val="-1588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Portability</a:t>
          </a:r>
        </a:p>
      </dsp:txBody>
      <dsp:txXfrm>
        <a:off x="8140748" y="80221"/>
        <a:ext cx="890843" cy="431981"/>
      </dsp:txXfrm>
    </dsp:sp>
    <dsp:sp modelId="{B575AD4C-A0B9-C546-951C-87B42CC951D5}">
      <dsp:nvSpPr>
        <dsp:cNvPr id="0" name=""/>
        <dsp:cNvSpPr/>
      </dsp:nvSpPr>
      <dsp:spPr>
        <a:xfrm>
          <a:off x="8219080" y="525643"/>
          <a:ext cx="91772" cy="344146"/>
        </a:xfrm>
        <a:custGeom>
          <a:avLst/>
          <a:gdLst/>
          <a:ahLst/>
          <a:cxnLst/>
          <a:rect l="0" t="0" r="0" b="0"/>
          <a:pathLst>
            <a:path>
              <a:moveTo>
                <a:pt x="0" y="0"/>
              </a:moveTo>
              <a:lnTo>
                <a:pt x="0" y="344146"/>
              </a:lnTo>
              <a:lnTo>
                <a:pt x="91772" y="344146"/>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314026A-2F78-F84E-8045-6675029EDD49}">
      <dsp:nvSpPr>
        <dsp:cNvPr id="0" name=""/>
        <dsp:cNvSpPr/>
      </dsp:nvSpPr>
      <dsp:spPr>
        <a:xfrm>
          <a:off x="8310853" y="640359"/>
          <a:ext cx="734178"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3116254"/>
              <a:satOff val="27689"/>
              <a:lumOff val="-1466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Installability</a:t>
          </a:r>
        </a:p>
      </dsp:txBody>
      <dsp:txXfrm>
        <a:off x="8324293" y="653799"/>
        <a:ext cx="707298" cy="431981"/>
      </dsp:txXfrm>
    </dsp:sp>
    <dsp:sp modelId="{16E58DE1-A091-5548-8240-35067CD2D11F}">
      <dsp:nvSpPr>
        <dsp:cNvPr id="0" name=""/>
        <dsp:cNvSpPr/>
      </dsp:nvSpPr>
      <dsp:spPr>
        <a:xfrm>
          <a:off x="8219080" y="525643"/>
          <a:ext cx="91772" cy="917723"/>
        </a:xfrm>
        <a:custGeom>
          <a:avLst/>
          <a:gdLst/>
          <a:ahLst/>
          <a:cxnLst/>
          <a:rect l="0" t="0" r="0" b="0"/>
          <a:pathLst>
            <a:path>
              <a:moveTo>
                <a:pt x="0" y="0"/>
              </a:moveTo>
              <a:lnTo>
                <a:pt x="0" y="917723"/>
              </a:lnTo>
              <a:lnTo>
                <a:pt x="91772" y="917723"/>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FCCE37F-D0FD-4444-9D80-DBC41CEF80D2}">
      <dsp:nvSpPr>
        <dsp:cNvPr id="0" name=""/>
        <dsp:cNvSpPr/>
      </dsp:nvSpPr>
      <dsp:spPr>
        <a:xfrm>
          <a:off x="8310853" y="1213936"/>
          <a:ext cx="734178"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3246098"/>
              <a:satOff val="28842"/>
              <a:lumOff val="-1527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Replaceability</a:t>
          </a:r>
        </a:p>
      </dsp:txBody>
      <dsp:txXfrm>
        <a:off x="8324293" y="1227376"/>
        <a:ext cx="707298" cy="431981"/>
      </dsp:txXfrm>
    </dsp:sp>
    <dsp:sp modelId="{7DDFF29B-2975-EF45-B31C-ECD72FD9ABF0}">
      <dsp:nvSpPr>
        <dsp:cNvPr id="0" name=""/>
        <dsp:cNvSpPr/>
      </dsp:nvSpPr>
      <dsp:spPr>
        <a:xfrm>
          <a:off x="8219080" y="525643"/>
          <a:ext cx="91772" cy="1491300"/>
        </a:xfrm>
        <a:custGeom>
          <a:avLst/>
          <a:gdLst/>
          <a:ahLst/>
          <a:cxnLst/>
          <a:rect l="0" t="0" r="0" b="0"/>
          <a:pathLst>
            <a:path>
              <a:moveTo>
                <a:pt x="0" y="0"/>
              </a:moveTo>
              <a:lnTo>
                <a:pt x="0" y="1491300"/>
              </a:lnTo>
              <a:lnTo>
                <a:pt x="91772" y="149130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A801272-935B-9A41-A9D1-B14936F53555}">
      <dsp:nvSpPr>
        <dsp:cNvPr id="0" name=""/>
        <dsp:cNvSpPr/>
      </dsp:nvSpPr>
      <dsp:spPr>
        <a:xfrm>
          <a:off x="8310853" y="1787513"/>
          <a:ext cx="734178" cy="45886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3375942"/>
              <a:satOff val="29996"/>
              <a:lumOff val="-1588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Adaptability</a:t>
          </a:r>
        </a:p>
      </dsp:txBody>
      <dsp:txXfrm>
        <a:off x="8324293" y="1800953"/>
        <a:ext cx="707298" cy="4319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ABC0C-6D7F-824A-921B-618D8A3A8EB1}">
      <dsp:nvSpPr>
        <dsp:cNvPr id="0" name=""/>
        <dsp:cNvSpPr/>
      </dsp:nvSpPr>
      <dsp:spPr>
        <a:xfrm>
          <a:off x="1285477" y="1920"/>
          <a:ext cx="1142774" cy="571387"/>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Interaction with External World</a:t>
          </a:r>
        </a:p>
      </dsp:txBody>
      <dsp:txXfrm>
        <a:off x="1302212" y="18655"/>
        <a:ext cx="1109304" cy="537917"/>
      </dsp:txXfrm>
    </dsp:sp>
    <dsp:sp modelId="{3F514349-0FED-5C41-B786-EE797FD6A6ED}">
      <dsp:nvSpPr>
        <dsp:cNvPr id="0" name=""/>
        <dsp:cNvSpPr/>
      </dsp:nvSpPr>
      <dsp:spPr>
        <a:xfrm>
          <a:off x="1399754" y="573307"/>
          <a:ext cx="114277" cy="428540"/>
        </a:xfrm>
        <a:custGeom>
          <a:avLst/>
          <a:gdLst/>
          <a:ahLst/>
          <a:cxnLst/>
          <a:rect l="0" t="0" r="0" b="0"/>
          <a:pathLst>
            <a:path>
              <a:moveTo>
                <a:pt x="0" y="0"/>
              </a:moveTo>
              <a:lnTo>
                <a:pt x="0" y="428540"/>
              </a:lnTo>
              <a:lnTo>
                <a:pt x="114277" y="42854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6F72C5-DE37-E941-AD44-5970467C2A96}">
      <dsp:nvSpPr>
        <dsp:cNvPr id="0" name=""/>
        <dsp:cNvSpPr/>
      </dsp:nvSpPr>
      <dsp:spPr>
        <a:xfrm>
          <a:off x="1514032" y="716154"/>
          <a:ext cx="914219" cy="571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Centralized Oracle</a:t>
          </a:r>
        </a:p>
      </dsp:txBody>
      <dsp:txXfrm>
        <a:off x="1530767" y="732889"/>
        <a:ext cx="880749" cy="537917"/>
      </dsp:txXfrm>
    </dsp:sp>
    <dsp:sp modelId="{D5ADA3D3-42F7-7E46-8A26-E9B8F121314A}">
      <dsp:nvSpPr>
        <dsp:cNvPr id="0" name=""/>
        <dsp:cNvSpPr/>
      </dsp:nvSpPr>
      <dsp:spPr>
        <a:xfrm>
          <a:off x="1399754" y="573307"/>
          <a:ext cx="114277" cy="1142774"/>
        </a:xfrm>
        <a:custGeom>
          <a:avLst/>
          <a:gdLst/>
          <a:ahLst/>
          <a:cxnLst/>
          <a:rect l="0" t="0" r="0" b="0"/>
          <a:pathLst>
            <a:path>
              <a:moveTo>
                <a:pt x="0" y="0"/>
              </a:moveTo>
              <a:lnTo>
                <a:pt x="0" y="1142774"/>
              </a:lnTo>
              <a:lnTo>
                <a:pt x="114277" y="1142774"/>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29D355-4F9B-754E-8384-23AF734D3DC1}">
      <dsp:nvSpPr>
        <dsp:cNvPr id="0" name=""/>
        <dsp:cNvSpPr/>
      </dsp:nvSpPr>
      <dsp:spPr>
        <a:xfrm>
          <a:off x="1514032" y="1430388"/>
          <a:ext cx="914219" cy="571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177681"/>
              <a:satOff val="1579"/>
              <a:lumOff val="-83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Decentralized Oracle</a:t>
          </a:r>
        </a:p>
      </dsp:txBody>
      <dsp:txXfrm>
        <a:off x="1530767" y="1447123"/>
        <a:ext cx="880749" cy="537917"/>
      </dsp:txXfrm>
    </dsp:sp>
    <dsp:sp modelId="{0D5AF32C-FEAC-B940-AEF9-113FD4C540C5}">
      <dsp:nvSpPr>
        <dsp:cNvPr id="0" name=""/>
        <dsp:cNvSpPr/>
      </dsp:nvSpPr>
      <dsp:spPr>
        <a:xfrm>
          <a:off x="1399754" y="573307"/>
          <a:ext cx="114277" cy="1857008"/>
        </a:xfrm>
        <a:custGeom>
          <a:avLst/>
          <a:gdLst/>
          <a:ahLst/>
          <a:cxnLst/>
          <a:rect l="0" t="0" r="0" b="0"/>
          <a:pathLst>
            <a:path>
              <a:moveTo>
                <a:pt x="0" y="0"/>
              </a:moveTo>
              <a:lnTo>
                <a:pt x="0" y="1857008"/>
              </a:lnTo>
              <a:lnTo>
                <a:pt x="114277" y="1857008"/>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10A9C0B-B81D-0947-8B02-F4620CE15477}">
      <dsp:nvSpPr>
        <dsp:cNvPr id="0" name=""/>
        <dsp:cNvSpPr/>
      </dsp:nvSpPr>
      <dsp:spPr>
        <a:xfrm>
          <a:off x="1514032" y="2144622"/>
          <a:ext cx="914219" cy="571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355362"/>
              <a:satOff val="3157"/>
              <a:lumOff val="-167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Voting</a:t>
          </a:r>
        </a:p>
      </dsp:txBody>
      <dsp:txXfrm>
        <a:off x="1530767" y="2161357"/>
        <a:ext cx="880749" cy="537917"/>
      </dsp:txXfrm>
    </dsp:sp>
    <dsp:sp modelId="{59399A21-1752-9641-909F-1DF60D99EC93}">
      <dsp:nvSpPr>
        <dsp:cNvPr id="0" name=""/>
        <dsp:cNvSpPr/>
      </dsp:nvSpPr>
      <dsp:spPr>
        <a:xfrm>
          <a:off x="1399754" y="573307"/>
          <a:ext cx="114277" cy="2571242"/>
        </a:xfrm>
        <a:custGeom>
          <a:avLst/>
          <a:gdLst/>
          <a:ahLst/>
          <a:cxnLst/>
          <a:rect l="0" t="0" r="0" b="0"/>
          <a:pathLst>
            <a:path>
              <a:moveTo>
                <a:pt x="0" y="0"/>
              </a:moveTo>
              <a:lnTo>
                <a:pt x="0" y="2571242"/>
              </a:lnTo>
              <a:lnTo>
                <a:pt x="114277" y="257124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69F2B92-7101-9A4A-83D1-C2CF5AF28505}">
      <dsp:nvSpPr>
        <dsp:cNvPr id="0" name=""/>
        <dsp:cNvSpPr/>
      </dsp:nvSpPr>
      <dsp:spPr>
        <a:xfrm>
          <a:off x="1514032" y="2858856"/>
          <a:ext cx="914219" cy="571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533043"/>
              <a:satOff val="4736"/>
              <a:lumOff val="-250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Legal and Smart Contract Pair</a:t>
          </a:r>
        </a:p>
      </dsp:txBody>
      <dsp:txXfrm>
        <a:off x="1530767" y="2875591"/>
        <a:ext cx="880749" cy="537917"/>
      </dsp:txXfrm>
    </dsp:sp>
    <dsp:sp modelId="{C1B131E3-501B-D54B-87C3-86BF06BB35E8}">
      <dsp:nvSpPr>
        <dsp:cNvPr id="0" name=""/>
        <dsp:cNvSpPr/>
      </dsp:nvSpPr>
      <dsp:spPr>
        <a:xfrm>
          <a:off x="1399754" y="573307"/>
          <a:ext cx="114277" cy="3285476"/>
        </a:xfrm>
        <a:custGeom>
          <a:avLst/>
          <a:gdLst/>
          <a:ahLst/>
          <a:cxnLst/>
          <a:rect l="0" t="0" r="0" b="0"/>
          <a:pathLst>
            <a:path>
              <a:moveTo>
                <a:pt x="0" y="0"/>
              </a:moveTo>
              <a:lnTo>
                <a:pt x="0" y="3285476"/>
              </a:lnTo>
              <a:lnTo>
                <a:pt x="114277" y="3285476"/>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A6CB5A3-1BA1-7E4B-8C56-627C34B6ECD3}">
      <dsp:nvSpPr>
        <dsp:cNvPr id="0" name=""/>
        <dsp:cNvSpPr/>
      </dsp:nvSpPr>
      <dsp:spPr>
        <a:xfrm>
          <a:off x="1514032" y="3573090"/>
          <a:ext cx="914219" cy="571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710725"/>
              <a:satOff val="6315"/>
              <a:lumOff val="-334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Reverse Oracle</a:t>
          </a:r>
        </a:p>
      </dsp:txBody>
      <dsp:txXfrm>
        <a:off x="1530767" y="3589825"/>
        <a:ext cx="880749" cy="537917"/>
      </dsp:txXfrm>
    </dsp:sp>
    <dsp:sp modelId="{587C74AE-3394-DC49-8CB1-76A0BCD058A4}">
      <dsp:nvSpPr>
        <dsp:cNvPr id="0" name=""/>
        <dsp:cNvSpPr/>
      </dsp:nvSpPr>
      <dsp:spPr>
        <a:xfrm>
          <a:off x="2713945" y="1920"/>
          <a:ext cx="1142774" cy="571387"/>
        </a:xfrm>
        <a:prstGeom prst="roundRect">
          <a:avLst>
            <a:gd name="adj" fmla="val 10000"/>
          </a:avLst>
        </a:prstGeom>
        <a:gradFill rotWithShape="0">
          <a:gsLst>
            <a:gs pos="0">
              <a:schemeClr val="accent4">
                <a:hueOff val="-843986"/>
                <a:satOff val="7499"/>
                <a:lumOff val="-3971"/>
                <a:alphaOff val="0"/>
                <a:shade val="51000"/>
                <a:satMod val="130000"/>
              </a:schemeClr>
            </a:gs>
            <a:gs pos="80000">
              <a:schemeClr val="accent4">
                <a:hueOff val="-843986"/>
                <a:satOff val="7499"/>
                <a:lumOff val="-3971"/>
                <a:alphaOff val="0"/>
                <a:shade val="93000"/>
                <a:satMod val="130000"/>
              </a:schemeClr>
            </a:gs>
            <a:gs pos="100000">
              <a:schemeClr val="accent4">
                <a:hueOff val="-843986"/>
                <a:satOff val="7499"/>
                <a:lumOff val="-397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Data Management</a:t>
          </a:r>
        </a:p>
      </dsp:txBody>
      <dsp:txXfrm>
        <a:off x="2730680" y="18655"/>
        <a:ext cx="1109304" cy="537917"/>
      </dsp:txXfrm>
    </dsp:sp>
    <dsp:sp modelId="{BA439008-8DC7-6F4F-BB51-CC1D048D6E8D}">
      <dsp:nvSpPr>
        <dsp:cNvPr id="0" name=""/>
        <dsp:cNvSpPr/>
      </dsp:nvSpPr>
      <dsp:spPr>
        <a:xfrm>
          <a:off x="2828222" y="573307"/>
          <a:ext cx="114277" cy="428540"/>
        </a:xfrm>
        <a:custGeom>
          <a:avLst/>
          <a:gdLst/>
          <a:ahLst/>
          <a:cxnLst/>
          <a:rect l="0" t="0" r="0" b="0"/>
          <a:pathLst>
            <a:path>
              <a:moveTo>
                <a:pt x="0" y="0"/>
              </a:moveTo>
              <a:lnTo>
                <a:pt x="0" y="428540"/>
              </a:lnTo>
              <a:lnTo>
                <a:pt x="114277" y="42854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C7CC600-EAD4-7449-B71C-71141DC3A933}">
      <dsp:nvSpPr>
        <dsp:cNvPr id="0" name=""/>
        <dsp:cNvSpPr/>
      </dsp:nvSpPr>
      <dsp:spPr>
        <a:xfrm>
          <a:off x="2942500" y="716154"/>
          <a:ext cx="914219" cy="571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888406"/>
              <a:satOff val="7894"/>
              <a:lumOff val="-417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Off-chain Data Storage</a:t>
          </a:r>
        </a:p>
      </dsp:txBody>
      <dsp:txXfrm>
        <a:off x="2959235" y="732889"/>
        <a:ext cx="880749" cy="537917"/>
      </dsp:txXfrm>
    </dsp:sp>
    <dsp:sp modelId="{E10A6EA2-0E21-A04F-8004-BFC9A0538066}">
      <dsp:nvSpPr>
        <dsp:cNvPr id="0" name=""/>
        <dsp:cNvSpPr/>
      </dsp:nvSpPr>
      <dsp:spPr>
        <a:xfrm>
          <a:off x="2828222" y="573307"/>
          <a:ext cx="114277" cy="1142774"/>
        </a:xfrm>
        <a:custGeom>
          <a:avLst/>
          <a:gdLst/>
          <a:ahLst/>
          <a:cxnLst/>
          <a:rect l="0" t="0" r="0" b="0"/>
          <a:pathLst>
            <a:path>
              <a:moveTo>
                <a:pt x="0" y="0"/>
              </a:moveTo>
              <a:lnTo>
                <a:pt x="0" y="1142774"/>
              </a:lnTo>
              <a:lnTo>
                <a:pt x="114277" y="1142774"/>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802B708-C3AC-C64A-B8CF-25D102BF4DB4}">
      <dsp:nvSpPr>
        <dsp:cNvPr id="0" name=""/>
        <dsp:cNvSpPr/>
      </dsp:nvSpPr>
      <dsp:spPr>
        <a:xfrm>
          <a:off x="2942500" y="1430388"/>
          <a:ext cx="914219" cy="571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1066087"/>
              <a:satOff val="9472"/>
              <a:lumOff val="-501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State Channel</a:t>
          </a:r>
        </a:p>
      </dsp:txBody>
      <dsp:txXfrm>
        <a:off x="2959235" y="1447123"/>
        <a:ext cx="880749" cy="537917"/>
      </dsp:txXfrm>
    </dsp:sp>
    <dsp:sp modelId="{BF408421-FF0A-F54E-B93E-57AA7AC549C4}">
      <dsp:nvSpPr>
        <dsp:cNvPr id="0" name=""/>
        <dsp:cNvSpPr/>
      </dsp:nvSpPr>
      <dsp:spPr>
        <a:xfrm>
          <a:off x="2828222" y="573307"/>
          <a:ext cx="114277" cy="1857008"/>
        </a:xfrm>
        <a:custGeom>
          <a:avLst/>
          <a:gdLst/>
          <a:ahLst/>
          <a:cxnLst/>
          <a:rect l="0" t="0" r="0" b="0"/>
          <a:pathLst>
            <a:path>
              <a:moveTo>
                <a:pt x="0" y="0"/>
              </a:moveTo>
              <a:lnTo>
                <a:pt x="0" y="1857008"/>
              </a:lnTo>
              <a:lnTo>
                <a:pt x="114277" y="1857008"/>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F6014B9-FF15-0546-AA04-F591028B596A}">
      <dsp:nvSpPr>
        <dsp:cNvPr id="0" name=""/>
        <dsp:cNvSpPr/>
      </dsp:nvSpPr>
      <dsp:spPr>
        <a:xfrm>
          <a:off x="2942500" y="2144622"/>
          <a:ext cx="914219" cy="571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1243768"/>
              <a:satOff val="11051"/>
              <a:lumOff val="-585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Encrypting On-chain Data</a:t>
          </a:r>
        </a:p>
      </dsp:txBody>
      <dsp:txXfrm>
        <a:off x="2959235" y="2161357"/>
        <a:ext cx="880749" cy="537917"/>
      </dsp:txXfrm>
    </dsp:sp>
    <dsp:sp modelId="{BEB443A0-BDD9-EC4C-9347-4016B3AFF79C}">
      <dsp:nvSpPr>
        <dsp:cNvPr id="0" name=""/>
        <dsp:cNvSpPr/>
      </dsp:nvSpPr>
      <dsp:spPr>
        <a:xfrm>
          <a:off x="2828222" y="573307"/>
          <a:ext cx="114277" cy="2571242"/>
        </a:xfrm>
        <a:custGeom>
          <a:avLst/>
          <a:gdLst/>
          <a:ahLst/>
          <a:cxnLst/>
          <a:rect l="0" t="0" r="0" b="0"/>
          <a:pathLst>
            <a:path>
              <a:moveTo>
                <a:pt x="0" y="0"/>
              </a:moveTo>
              <a:lnTo>
                <a:pt x="0" y="2571242"/>
              </a:lnTo>
              <a:lnTo>
                <a:pt x="114277" y="257124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EF1671F-3DF5-494B-AE25-2434EBDA1A68}">
      <dsp:nvSpPr>
        <dsp:cNvPr id="0" name=""/>
        <dsp:cNvSpPr/>
      </dsp:nvSpPr>
      <dsp:spPr>
        <a:xfrm>
          <a:off x="2942500" y="2858856"/>
          <a:ext cx="914219" cy="571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1421449"/>
              <a:satOff val="12630"/>
              <a:lumOff val="-668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Tokenisation</a:t>
          </a:r>
        </a:p>
      </dsp:txBody>
      <dsp:txXfrm>
        <a:off x="2959235" y="2875591"/>
        <a:ext cx="880749" cy="537917"/>
      </dsp:txXfrm>
    </dsp:sp>
    <dsp:sp modelId="{7634BA55-D044-B248-8F77-5614E76D7120}">
      <dsp:nvSpPr>
        <dsp:cNvPr id="0" name=""/>
        <dsp:cNvSpPr/>
      </dsp:nvSpPr>
      <dsp:spPr>
        <a:xfrm>
          <a:off x="4142413" y="1920"/>
          <a:ext cx="1142774" cy="571387"/>
        </a:xfrm>
        <a:prstGeom prst="roundRect">
          <a:avLst>
            <a:gd name="adj" fmla="val 10000"/>
          </a:avLst>
        </a:prstGeom>
        <a:gradFill rotWithShape="0">
          <a:gsLst>
            <a:gs pos="0">
              <a:schemeClr val="accent4">
                <a:hueOff val="-1687971"/>
                <a:satOff val="14998"/>
                <a:lumOff val="-7941"/>
                <a:alphaOff val="0"/>
                <a:shade val="51000"/>
                <a:satMod val="130000"/>
              </a:schemeClr>
            </a:gs>
            <a:gs pos="80000">
              <a:schemeClr val="accent4">
                <a:hueOff val="-1687971"/>
                <a:satOff val="14998"/>
                <a:lumOff val="-7941"/>
                <a:alphaOff val="0"/>
                <a:shade val="93000"/>
                <a:satMod val="130000"/>
              </a:schemeClr>
            </a:gs>
            <a:gs pos="100000">
              <a:schemeClr val="accent4">
                <a:hueOff val="-1687971"/>
                <a:satOff val="14998"/>
                <a:lumOff val="-794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Security</a:t>
          </a:r>
        </a:p>
      </dsp:txBody>
      <dsp:txXfrm>
        <a:off x="4159148" y="18655"/>
        <a:ext cx="1109304" cy="537917"/>
      </dsp:txXfrm>
    </dsp:sp>
    <dsp:sp modelId="{1AE04E00-72C6-3B42-81CF-52ED553CDC38}">
      <dsp:nvSpPr>
        <dsp:cNvPr id="0" name=""/>
        <dsp:cNvSpPr/>
      </dsp:nvSpPr>
      <dsp:spPr>
        <a:xfrm>
          <a:off x="4256690" y="573307"/>
          <a:ext cx="114277" cy="428540"/>
        </a:xfrm>
        <a:custGeom>
          <a:avLst/>
          <a:gdLst/>
          <a:ahLst/>
          <a:cxnLst/>
          <a:rect l="0" t="0" r="0" b="0"/>
          <a:pathLst>
            <a:path>
              <a:moveTo>
                <a:pt x="0" y="0"/>
              </a:moveTo>
              <a:lnTo>
                <a:pt x="0" y="428540"/>
              </a:lnTo>
              <a:lnTo>
                <a:pt x="114277" y="42854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57FEADB-5D8F-E343-88F9-3F0C634B3357}">
      <dsp:nvSpPr>
        <dsp:cNvPr id="0" name=""/>
        <dsp:cNvSpPr/>
      </dsp:nvSpPr>
      <dsp:spPr>
        <a:xfrm>
          <a:off x="4370968" y="716154"/>
          <a:ext cx="914219" cy="571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1599130"/>
              <a:satOff val="14209"/>
              <a:lumOff val="-752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Dynamic Authorization</a:t>
          </a:r>
        </a:p>
      </dsp:txBody>
      <dsp:txXfrm>
        <a:off x="4387703" y="732889"/>
        <a:ext cx="880749" cy="537917"/>
      </dsp:txXfrm>
    </dsp:sp>
    <dsp:sp modelId="{616DEDF7-72CD-4B41-826B-4210486F480B}">
      <dsp:nvSpPr>
        <dsp:cNvPr id="0" name=""/>
        <dsp:cNvSpPr/>
      </dsp:nvSpPr>
      <dsp:spPr>
        <a:xfrm>
          <a:off x="4256690" y="573307"/>
          <a:ext cx="114277" cy="1142774"/>
        </a:xfrm>
        <a:custGeom>
          <a:avLst/>
          <a:gdLst/>
          <a:ahLst/>
          <a:cxnLst/>
          <a:rect l="0" t="0" r="0" b="0"/>
          <a:pathLst>
            <a:path>
              <a:moveTo>
                <a:pt x="0" y="0"/>
              </a:moveTo>
              <a:lnTo>
                <a:pt x="0" y="1142774"/>
              </a:lnTo>
              <a:lnTo>
                <a:pt x="114277" y="1142774"/>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E2BE487-796D-8A42-81EB-73B1FF7FA130}">
      <dsp:nvSpPr>
        <dsp:cNvPr id="0" name=""/>
        <dsp:cNvSpPr/>
      </dsp:nvSpPr>
      <dsp:spPr>
        <a:xfrm>
          <a:off x="4370968" y="1430388"/>
          <a:ext cx="914219" cy="571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1776812"/>
              <a:satOff val="15787"/>
              <a:lumOff val="-835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Multiple Authorization</a:t>
          </a:r>
        </a:p>
      </dsp:txBody>
      <dsp:txXfrm>
        <a:off x="4387703" y="1447123"/>
        <a:ext cx="880749" cy="537917"/>
      </dsp:txXfrm>
    </dsp:sp>
    <dsp:sp modelId="{161E2220-9CCC-FC4A-8FB2-63C6E682F6DF}">
      <dsp:nvSpPr>
        <dsp:cNvPr id="0" name=""/>
        <dsp:cNvSpPr/>
      </dsp:nvSpPr>
      <dsp:spPr>
        <a:xfrm>
          <a:off x="4256690" y="573307"/>
          <a:ext cx="114277" cy="1857008"/>
        </a:xfrm>
        <a:custGeom>
          <a:avLst/>
          <a:gdLst/>
          <a:ahLst/>
          <a:cxnLst/>
          <a:rect l="0" t="0" r="0" b="0"/>
          <a:pathLst>
            <a:path>
              <a:moveTo>
                <a:pt x="0" y="0"/>
              </a:moveTo>
              <a:lnTo>
                <a:pt x="0" y="1857008"/>
              </a:lnTo>
              <a:lnTo>
                <a:pt x="114277" y="1857008"/>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E24FB6B-4ED1-9B47-AF93-F82344D22B18}">
      <dsp:nvSpPr>
        <dsp:cNvPr id="0" name=""/>
        <dsp:cNvSpPr/>
      </dsp:nvSpPr>
      <dsp:spPr>
        <a:xfrm>
          <a:off x="4370968" y="2144622"/>
          <a:ext cx="914219" cy="571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1954493"/>
              <a:satOff val="17366"/>
              <a:lumOff val="-919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X-confirmation</a:t>
          </a:r>
        </a:p>
      </dsp:txBody>
      <dsp:txXfrm>
        <a:off x="4387703" y="2161357"/>
        <a:ext cx="880749" cy="537917"/>
      </dsp:txXfrm>
    </dsp:sp>
    <dsp:sp modelId="{62372CAD-8CEA-5249-B725-06E12ECDABED}">
      <dsp:nvSpPr>
        <dsp:cNvPr id="0" name=""/>
        <dsp:cNvSpPr/>
      </dsp:nvSpPr>
      <dsp:spPr>
        <a:xfrm>
          <a:off x="4256690" y="573307"/>
          <a:ext cx="114277" cy="2571242"/>
        </a:xfrm>
        <a:custGeom>
          <a:avLst/>
          <a:gdLst/>
          <a:ahLst/>
          <a:cxnLst/>
          <a:rect l="0" t="0" r="0" b="0"/>
          <a:pathLst>
            <a:path>
              <a:moveTo>
                <a:pt x="0" y="0"/>
              </a:moveTo>
              <a:lnTo>
                <a:pt x="0" y="2571242"/>
              </a:lnTo>
              <a:lnTo>
                <a:pt x="114277" y="257124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14971FA-8479-2647-910A-061B76333F31}">
      <dsp:nvSpPr>
        <dsp:cNvPr id="0" name=""/>
        <dsp:cNvSpPr/>
      </dsp:nvSpPr>
      <dsp:spPr>
        <a:xfrm>
          <a:off x="4370968" y="2858856"/>
          <a:ext cx="914219" cy="571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2132174"/>
              <a:satOff val="18945"/>
              <a:lumOff val="-1003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Security Deposit</a:t>
          </a:r>
        </a:p>
      </dsp:txBody>
      <dsp:txXfrm>
        <a:off x="4387703" y="2875591"/>
        <a:ext cx="880749" cy="537917"/>
      </dsp:txXfrm>
    </dsp:sp>
    <dsp:sp modelId="{2FA8F23F-35CD-C54A-8783-629A03772AEC}">
      <dsp:nvSpPr>
        <dsp:cNvPr id="0" name=""/>
        <dsp:cNvSpPr/>
      </dsp:nvSpPr>
      <dsp:spPr>
        <a:xfrm>
          <a:off x="5570881" y="1920"/>
          <a:ext cx="1142774" cy="571387"/>
        </a:xfrm>
        <a:prstGeom prst="roundRect">
          <a:avLst>
            <a:gd name="adj" fmla="val 10000"/>
          </a:avLst>
        </a:prstGeom>
        <a:gradFill rotWithShape="0">
          <a:gsLst>
            <a:gs pos="0">
              <a:schemeClr val="accent4">
                <a:hueOff val="-2531957"/>
                <a:satOff val="22497"/>
                <a:lumOff val="-11912"/>
                <a:alphaOff val="0"/>
                <a:shade val="51000"/>
                <a:satMod val="130000"/>
              </a:schemeClr>
            </a:gs>
            <a:gs pos="80000">
              <a:schemeClr val="accent4">
                <a:hueOff val="-2531957"/>
                <a:satOff val="22497"/>
                <a:lumOff val="-11912"/>
                <a:alphaOff val="0"/>
                <a:shade val="93000"/>
                <a:satMod val="130000"/>
              </a:schemeClr>
            </a:gs>
            <a:gs pos="100000">
              <a:schemeClr val="accent4">
                <a:hueOff val="-2531957"/>
                <a:satOff val="22497"/>
                <a:lumOff val="-1191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Contract Structural Patterns</a:t>
          </a:r>
        </a:p>
      </dsp:txBody>
      <dsp:txXfrm>
        <a:off x="5587616" y="18655"/>
        <a:ext cx="1109304" cy="537917"/>
      </dsp:txXfrm>
    </dsp:sp>
    <dsp:sp modelId="{9E84B493-25F5-DF4D-8ECA-FEBA7BDB38A6}">
      <dsp:nvSpPr>
        <dsp:cNvPr id="0" name=""/>
        <dsp:cNvSpPr/>
      </dsp:nvSpPr>
      <dsp:spPr>
        <a:xfrm>
          <a:off x="5685158" y="573307"/>
          <a:ext cx="114277" cy="428540"/>
        </a:xfrm>
        <a:custGeom>
          <a:avLst/>
          <a:gdLst/>
          <a:ahLst/>
          <a:cxnLst/>
          <a:rect l="0" t="0" r="0" b="0"/>
          <a:pathLst>
            <a:path>
              <a:moveTo>
                <a:pt x="0" y="0"/>
              </a:moveTo>
              <a:lnTo>
                <a:pt x="0" y="428540"/>
              </a:lnTo>
              <a:lnTo>
                <a:pt x="114277" y="42854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383FD56-CDCD-2945-B041-9B16034E0889}">
      <dsp:nvSpPr>
        <dsp:cNvPr id="0" name=""/>
        <dsp:cNvSpPr/>
      </dsp:nvSpPr>
      <dsp:spPr>
        <a:xfrm>
          <a:off x="5799436" y="716154"/>
          <a:ext cx="914219" cy="571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2309855"/>
              <a:satOff val="20524"/>
              <a:lumOff val="-1086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Contract Registry</a:t>
          </a:r>
        </a:p>
      </dsp:txBody>
      <dsp:txXfrm>
        <a:off x="5816171" y="732889"/>
        <a:ext cx="880749" cy="537917"/>
      </dsp:txXfrm>
    </dsp:sp>
    <dsp:sp modelId="{3FB2E1DB-7F77-A940-A44D-A2EBF02F6AA8}">
      <dsp:nvSpPr>
        <dsp:cNvPr id="0" name=""/>
        <dsp:cNvSpPr/>
      </dsp:nvSpPr>
      <dsp:spPr>
        <a:xfrm>
          <a:off x="5685158" y="573307"/>
          <a:ext cx="114277" cy="1142774"/>
        </a:xfrm>
        <a:custGeom>
          <a:avLst/>
          <a:gdLst/>
          <a:ahLst/>
          <a:cxnLst/>
          <a:rect l="0" t="0" r="0" b="0"/>
          <a:pathLst>
            <a:path>
              <a:moveTo>
                <a:pt x="0" y="0"/>
              </a:moveTo>
              <a:lnTo>
                <a:pt x="0" y="1142774"/>
              </a:lnTo>
              <a:lnTo>
                <a:pt x="114277" y="1142774"/>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4AF0035-BFE5-2044-A7EB-39D21B6B4C23}">
      <dsp:nvSpPr>
        <dsp:cNvPr id="0" name=""/>
        <dsp:cNvSpPr/>
      </dsp:nvSpPr>
      <dsp:spPr>
        <a:xfrm>
          <a:off x="5799436" y="1430388"/>
          <a:ext cx="914219" cy="571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2487536"/>
              <a:satOff val="22102"/>
              <a:lumOff val="-1170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Embedded Permission</a:t>
          </a:r>
        </a:p>
      </dsp:txBody>
      <dsp:txXfrm>
        <a:off x="5816171" y="1447123"/>
        <a:ext cx="880749" cy="537917"/>
      </dsp:txXfrm>
    </dsp:sp>
    <dsp:sp modelId="{6544270F-F7B6-E049-B33D-1DD08D2C8DA4}">
      <dsp:nvSpPr>
        <dsp:cNvPr id="0" name=""/>
        <dsp:cNvSpPr/>
      </dsp:nvSpPr>
      <dsp:spPr>
        <a:xfrm>
          <a:off x="5685158" y="573307"/>
          <a:ext cx="114277" cy="1857008"/>
        </a:xfrm>
        <a:custGeom>
          <a:avLst/>
          <a:gdLst/>
          <a:ahLst/>
          <a:cxnLst/>
          <a:rect l="0" t="0" r="0" b="0"/>
          <a:pathLst>
            <a:path>
              <a:moveTo>
                <a:pt x="0" y="0"/>
              </a:moveTo>
              <a:lnTo>
                <a:pt x="0" y="1857008"/>
              </a:lnTo>
              <a:lnTo>
                <a:pt x="114277" y="1857008"/>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3B654E-F569-E741-95FD-BAEB3D862512}">
      <dsp:nvSpPr>
        <dsp:cNvPr id="0" name=""/>
        <dsp:cNvSpPr/>
      </dsp:nvSpPr>
      <dsp:spPr>
        <a:xfrm>
          <a:off x="5799436" y="2144622"/>
          <a:ext cx="914219" cy="571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2665218"/>
              <a:satOff val="23681"/>
              <a:lumOff val="-1253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Data Contract</a:t>
          </a:r>
        </a:p>
      </dsp:txBody>
      <dsp:txXfrm>
        <a:off x="5816171" y="2161357"/>
        <a:ext cx="880749" cy="537917"/>
      </dsp:txXfrm>
    </dsp:sp>
    <dsp:sp modelId="{A766C9EF-D2E9-D042-A8CB-171425FDB28D}">
      <dsp:nvSpPr>
        <dsp:cNvPr id="0" name=""/>
        <dsp:cNvSpPr/>
      </dsp:nvSpPr>
      <dsp:spPr>
        <a:xfrm>
          <a:off x="5685158" y="573307"/>
          <a:ext cx="114277" cy="2571242"/>
        </a:xfrm>
        <a:custGeom>
          <a:avLst/>
          <a:gdLst/>
          <a:ahLst/>
          <a:cxnLst/>
          <a:rect l="0" t="0" r="0" b="0"/>
          <a:pathLst>
            <a:path>
              <a:moveTo>
                <a:pt x="0" y="0"/>
              </a:moveTo>
              <a:lnTo>
                <a:pt x="0" y="2571242"/>
              </a:lnTo>
              <a:lnTo>
                <a:pt x="114277" y="257124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601567-ED76-D74F-A58C-75189A8C23BF}">
      <dsp:nvSpPr>
        <dsp:cNvPr id="0" name=""/>
        <dsp:cNvSpPr/>
      </dsp:nvSpPr>
      <dsp:spPr>
        <a:xfrm>
          <a:off x="5799436" y="2858856"/>
          <a:ext cx="914219" cy="571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2842899"/>
              <a:satOff val="25260"/>
              <a:lumOff val="-1337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Factory Contract</a:t>
          </a:r>
        </a:p>
      </dsp:txBody>
      <dsp:txXfrm>
        <a:off x="5816171" y="2875591"/>
        <a:ext cx="880749" cy="537917"/>
      </dsp:txXfrm>
    </dsp:sp>
    <dsp:sp modelId="{4775D44D-645E-E249-ADDE-D82E8C608398}">
      <dsp:nvSpPr>
        <dsp:cNvPr id="0" name=""/>
        <dsp:cNvSpPr/>
      </dsp:nvSpPr>
      <dsp:spPr>
        <a:xfrm>
          <a:off x="5685158" y="573307"/>
          <a:ext cx="114277" cy="3285476"/>
        </a:xfrm>
        <a:custGeom>
          <a:avLst/>
          <a:gdLst/>
          <a:ahLst/>
          <a:cxnLst/>
          <a:rect l="0" t="0" r="0" b="0"/>
          <a:pathLst>
            <a:path>
              <a:moveTo>
                <a:pt x="0" y="0"/>
              </a:moveTo>
              <a:lnTo>
                <a:pt x="0" y="3285476"/>
              </a:lnTo>
              <a:lnTo>
                <a:pt x="114277" y="3285476"/>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51EB7AD-8953-834A-8746-11F852A289E6}">
      <dsp:nvSpPr>
        <dsp:cNvPr id="0" name=""/>
        <dsp:cNvSpPr/>
      </dsp:nvSpPr>
      <dsp:spPr>
        <a:xfrm>
          <a:off x="5799436" y="3573090"/>
          <a:ext cx="914219" cy="571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3020580"/>
              <a:satOff val="26839"/>
              <a:lumOff val="-1421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Incentive Execution</a:t>
          </a:r>
        </a:p>
      </dsp:txBody>
      <dsp:txXfrm>
        <a:off x="5816171" y="3589825"/>
        <a:ext cx="880749" cy="537917"/>
      </dsp:txXfrm>
    </dsp:sp>
    <dsp:sp modelId="{F22BDB45-6DFC-C945-B9D7-19948CF5FF0A}">
      <dsp:nvSpPr>
        <dsp:cNvPr id="0" name=""/>
        <dsp:cNvSpPr/>
      </dsp:nvSpPr>
      <dsp:spPr>
        <a:xfrm>
          <a:off x="6999349" y="1920"/>
          <a:ext cx="1142774" cy="571387"/>
        </a:xfrm>
        <a:prstGeom prst="roundRect">
          <a:avLst>
            <a:gd name="adj" fmla="val 10000"/>
          </a:avLst>
        </a:prstGeom>
        <a:gradFill rotWithShape="0">
          <a:gsLst>
            <a:gs pos="0">
              <a:schemeClr val="accent4">
                <a:hueOff val="-3375942"/>
                <a:satOff val="29996"/>
                <a:lumOff val="-15882"/>
                <a:alphaOff val="0"/>
                <a:shade val="51000"/>
                <a:satMod val="130000"/>
              </a:schemeClr>
            </a:gs>
            <a:gs pos="80000">
              <a:schemeClr val="accent4">
                <a:hueOff val="-3375942"/>
                <a:satOff val="29996"/>
                <a:lumOff val="-15882"/>
                <a:alphaOff val="0"/>
                <a:shade val="93000"/>
                <a:satMod val="130000"/>
              </a:schemeClr>
            </a:gs>
            <a:gs pos="100000">
              <a:schemeClr val="accent4">
                <a:hueOff val="-3375942"/>
                <a:satOff val="29996"/>
                <a:lumOff val="-1588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Deployment</a:t>
          </a:r>
        </a:p>
      </dsp:txBody>
      <dsp:txXfrm>
        <a:off x="7016084" y="18655"/>
        <a:ext cx="1109304" cy="537917"/>
      </dsp:txXfrm>
    </dsp:sp>
    <dsp:sp modelId="{9BB28569-8A99-3547-82B9-E7AE7B791E8E}">
      <dsp:nvSpPr>
        <dsp:cNvPr id="0" name=""/>
        <dsp:cNvSpPr/>
      </dsp:nvSpPr>
      <dsp:spPr>
        <a:xfrm>
          <a:off x="7113626" y="573307"/>
          <a:ext cx="114277" cy="428540"/>
        </a:xfrm>
        <a:custGeom>
          <a:avLst/>
          <a:gdLst/>
          <a:ahLst/>
          <a:cxnLst/>
          <a:rect l="0" t="0" r="0" b="0"/>
          <a:pathLst>
            <a:path>
              <a:moveTo>
                <a:pt x="0" y="0"/>
              </a:moveTo>
              <a:lnTo>
                <a:pt x="0" y="428540"/>
              </a:lnTo>
              <a:lnTo>
                <a:pt x="114277" y="42854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6C47007-297A-9149-B858-94EACBFC3B98}">
      <dsp:nvSpPr>
        <dsp:cNvPr id="0" name=""/>
        <dsp:cNvSpPr/>
      </dsp:nvSpPr>
      <dsp:spPr>
        <a:xfrm>
          <a:off x="7227904" y="716154"/>
          <a:ext cx="914219" cy="571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3198261"/>
              <a:satOff val="28417"/>
              <a:lumOff val="-1504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Semi-</a:t>
          </a:r>
          <a:r>
            <a:rPr lang="en-US" sz="1100" b="1" kern="1200" dirty="0" err="1"/>
            <a:t>dapp</a:t>
          </a:r>
          <a:endParaRPr lang="en-US" sz="1100" b="1" kern="1200" dirty="0"/>
        </a:p>
      </dsp:txBody>
      <dsp:txXfrm>
        <a:off x="7244639" y="732889"/>
        <a:ext cx="880749" cy="537917"/>
      </dsp:txXfrm>
    </dsp:sp>
    <dsp:sp modelId="{57251F56-0827-F642-9213-6BAF8C24320C}">
      <dsp:nvSpPr>
        <dsp:cNvPr id="0" name=""/>
        <dsp:cNvSpPr/>
      </dsp:nvSpPr>
      <dsp:spPr>
        <a:xfrm>
          <a:off x="7113626" y="573307"/>
          <a:ext cx="114277" cy="1142774"/>
        </a:xfrm>
        <a:custGeom>
          <a:avLst/>
          <a:gdLst/>
          <a:ahLst/>
          <a:cxnLst/>
          <a:rect l="0" t="0" r="0" b="0"/>
          <a:pathLst>
            <a:path>
              <a:moveTo>
                <a:pt x="0" y="0"/>
              </a:moveTo>
              <a:lnTo>
                <a:pt x="0" y="1142774"/>
              </a:lnTo>
              <a:lnTo>
                <a:pt x="114277" y="1142774"/>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8EDD8C2-B42A-184F-9F26-A856FFE0B12C}">
      <dsp:nvSpPr>
        <dsp:cNvPr id="0" name=""/>
        <dsp:cNvSpPr/>
      </dsp:nvSpPr>
      <dsp:spPr>
        <a:xfrm>
          <a:off x="7227904" y="1430388"/>
          <a:ext cx="914219" cy="571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3375942"/>
              <a:satOff val="29996"/>
              <a:lumOff val="-1588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dapp</a:t>
          </a:r>
        </a:p>
      </dsp:txBody>
      <dsp:txXfrm>
        <a:off x="7244639" y="1447123"/>
        <a:ext cx="880749" cy="5379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645229-794C-004D-A1C3-80B20FE346D6}">
      <dsp:nvSpPr>
        <dsp:cNvPr id="0" name=""/>
        <dsp:cNvSpPr/>
      </dsp:nvSpPr>
      <dsp:spPr>
        <a:xfrm>
          <a:off x="1332805" y="2220215"/>
          <a:ext cx="237048" cy="2038620"/>
        </a:xfrm>
        <a:custGeom>
          <a:avLst/>
          <a:gdLst/>
          <a:ahLst/>
          <a:cxnLst/>
          <a:rect l="0" t="0" r="0" b="0"/>
          <a:pathLst>
            <a:path>
              <a:moveTo>
                <a:pt x="0" y="0"/>
              </a:moveTo>
              <a:lnTo>
                <a:pt x="118524" y="0"/>
              </a:lnTo>
              <a:lnTo>
                <a:pt x="118524" y="2038620"/>
              </a:lnTo>
              <a:lnTo>
                <a:pt x="237048" y="2038620"/>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6416D42-0884-D447-B39A-6897E67A389B}">
      <dsp:nvSpPr>
        <dsp:cNvPr id="0" name=""/>
        <dsp:cNvSpPr/>
      </dsp:nvSpPr>
      <dsp:spPr>
        <a:xfrm>
          <a:off x="1332805" y="2220215"/>
          <a:ext cx="237048" cy="1528965"/>
        </a:xfrm>
        <a:custGeom>
          <a:avLst/>
          <a:gdLst/>
          <a:ahLst/>
          <a:cxnLst/>
          <a:rect l="0" t="0" r="0" b="0"/>
          <a:pathLst>
            <a:path>
              <a:moveTo>
                <a:pt x="0" y="0"/>
              </a:moveTo>
              <a:lnTo>
                <a:pt x="118524" y="0"/>
              </a:lnTo>
              <a:lnTo>
                <a:pt x="118524" y="1528965"/>
              </a:lnTo>
              <a:lnTo>
                <a:pt x="237048" y="1528965"/>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0A53D6-C946-F24F-837C-9831902AEC17}">
      <dsp:nvSpPr>
        <dsp:cNvPr id="0" name=""/>
        <dsp:cNvSpPr/>
      </dsp:nvSpPr>
      <dsp:spPr>
        <a:xfrm>
          <a:off x="2755099" y="3239525"/>
          <a:ext cx="237048" cy="254827"/>
        </a:xfrm>
        <a:custGeom>
          <a:avLst/>
          <a:gdLst/>
          <a:ahLst/>
          <a:cxnLst/>
          <a:rect l="0" t="0" r="0" b="0"/>
          <a:pathLst>
            <a:path>
              <a:moveTo>
                <a:pt x="0" y="0"/>
              </a:moveTo>
              <a:lnTo>
                <a:pt x="118524" y="0"/>
              </a:lnTo>
              <a:lnTo>
                <a:pt x="118524" y="254827"/>
              </a:lnTo>
              <a:lnTo>
                <a:pt x="237048" y="254827"/>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6BD34C8-4476-0849-8E73-FD62361461B9}">
      <dsp:nvSpPr>
        <dsp:cNvPr id="0" name=""/>
        <dsp:cNvSpPr/>
      </dsp:nvSpPr>
      <dsp:spPr>
        <a:xfrm>
          <a:off x="2755099" y="2984698"/>
          <a:ext cx="237048" cy="254827"/>
        </a:xfrm>
        <a:custGeom>
          <a:avLst/>
          <a:gdLst/>
          <a:ahLst/>
          <a:cxnLst/>
          <a:rect l="0" t="0" r="0" b="0"/>
          <a:pathLst>
            <a:path>
              <a:moveTo>
                <a:pt x="0" y="254827"/>
              </a:moveTo>
              <a:lnTo>
                <a:pt x="118524" y="254827"/>
              </a:lnTo>
              <a:lnTo>
                <a:pt x="118524" y="0"/>
              </a:lnTo>
              <a:lnTo>
                <a:pt x="237048" y="0"/>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318C644-F6F3-4C4E-B8D5-EB3E2BC6AED7}">
      <dsp:nvSpPr>
        <dsp:cNvPr id="0" name=""/>
        <dsp:cNvSpPr/>
      </dsp:nvSpPr>
      <dsp:spPr>
        <a:xfrm>
          <a:off x="1332805" y="2220215"/>
          <a:ext cx="237048" cy="1019310"/>
        </a:xfrm>
        <a:custGeom>
          <a:avLst/>
          <a:gdLst/>
          <a:ahLst/>
          <a:cxnLst/>
          <a:rect l="0" t="0" r="0" b="0"/>
          <a:pathLst>
            <a:path>
              <a:moveTo>
                <a:pt x="0" y="0"/>
              </a:moveTo>
              <a:lnTo>
                <a:pt x="118524" y="0"/>
              </a:lnTo>
              <a:lnTo>
                <a:pt x="118524" y="1019310"/>
              </a:lnTo>
              <a:lnTo>
                <a:pt x="237048" y="1019310"/>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887A7AC-EDAC-2F46-93F7-155DA1233AD6}">
      <dsp:nvSpPr>
        <dsp:cNvPr id="0" name=""/>
        <dsp:cNvSpPr/>
      </dsp:nvSpPr>
      <dsp:spPr>
        <a:xfrm>
          <a:off x="1332805" y="2220215"/>
          <a:ext cx="237048" cy="509655"/>
        </a:xfrm>
        <a:custGeom>
          <a:avLst/>
          <a:gdLst/>
          <a:ahLst/>
          <a:cxnLst/>
          <a:rect l="0" t="0" r="0" b="0"/>
          <a:pathLst>
            <a:path>
              <a:moveTo>
                <a:pt x="0" y="0"/>
              </a:moveTo>
              <a:lnTo>
                <a:pt x="118524" y="0"/>
              </a:lnTo>
              <a:lnTo>
                <a:pt x="118524" y="509655"/>
              </a:lnTo>
              <a:lnTo>
                <a:pt x="237048" y="509655"/>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B76CE1D-1986-3C42-8928-376342AF5685}">
      <dsp:nvSpPr>
        <dsp:cNvPr id="0" name=""/>
        <dsp:cNvSpPr/>
      </dsp:nvSpPr>
      <dsp:spPr>
        <a:xfrm>
          <a:off x="1332805" y="2174495"/>
          <a:ext cx="237048" cy="91440"/>
        </a:xfrm>
        <a:custGeom>
          <a:avLst/>
          <a:gdLst/>
          <a:ahLst/>
          <a:cxnLst/>
          <a:rect l="0" t="0" r="0" b="0"/>
          <a:pathLst>
            <a:path>
              <a:moveTo>
                <a:pt x="0" y="45720"/>
              </a:moveTo>
              <a:lnTo>
                <a:pt x="237048" y="45720"/>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99F8DD7-7177-2E45-833E-F4DBA93E05F1}">
      <dsp:nvSpPr>
        <dsp:cNvPr id="0" name=""/>
        <dsp:cNvSpPr/>
      </dsp:nvSpPr>
      <dsp:spPr>
        <a:xfrm>
          <a:off x="1332805" y="1710560"/>
          <a:ext cx="237048" cy="509655"/>
        </a:xfrm>
        <a:custGeom>
          <a:avLst/>
          <a:gdLst/>
          <a:ahLst/>
          <a:cxnLst/>
          <a:rect l="0" t="0" r="0" b="0"/>
          <a:pathLst>
            <a:path>
              <a:moveTo>
                <a:pt x="0" y="509655"/>
              </a:moveTo>
              <a:lnTo>
                <a:pt x="118524" y="509655"/>
              </a:lnTo>
              <a:lnTo>
                <a:pt x="118524" y="0"/>
              </a:lnTo>
              <a:lnTo>
                <a:pt x="237048" y="0"/>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1A6EDE1-DEC0-964A-9560-6EF604D22C5C}">
      <dsp:nvSpPr>
        <dsp:cNvPr id="0" name=""/>
        <dsp:cNvSpPr/>
      </dsp:nvSpPr>
      <dsp:spPr>
        <a:xfrm>
          <a:off x="1332805" y="1200905"/>
          <a:ext cx="237048" cy="1019310"/>
        </a:xfrm>
        <a:custGeom>
          <a:avLst/>
          <a:gdLst/>
          <a:ahLst/>
          <a:cxnLst/>
          <a:rect l="0" t="0" r="0" b="0"/>
          <a:pathLst>
            <a:path>
              <a:moveTo>
                <a:pt x="0" y="1019310"/>
              </a:moveTo>
              <a:lnTo>
                <a:pt x="118524" y="1019310"/>
              </a:lnTo>
              <a:lnTo>
                <a:pt x="118524" y="0"/>
              </a:lnTo>
              <a:lnTo>
                <a:pt x="237048" y="0"/>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025B89C-BFAC-1749-BA34-E9E89FC4E403}">
      <dsp:nvSpPr>
        <dsp:cNvPr id="0" name=""/>
        <dsp:cNvSpPr/>
      </dsp:nvSpPr>
      <dsp:spPr>
        <a:xfrm>
          <a:off x="1332805" y="691250"/>
          <a:ext cx="237048" cy="1528965"/>
        </a:xfrm>
        <a:custGeom>
          <a:avLst/>
          <a:gdLst/>
          <a:ahLst/>
          <a:cxnLst/>
          <a:rect l="0" t="0" r="0" b="0"/>
          <a:pathLst>
            <a:path>
              <a:moveTo>
                <a:pt x="0" y="1528965"/>
              </a:moveTo>
              <a:lnTo>
                <a:pt x="118524" y="1528965"/>
              </a:lnTo>
              <a:lnTo>
                <a:pt x="118524" y="0"/>
              </a:lnTo>
              <a:lnTo>
                <a:pt x="237048" y="0"/>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EB48850-F88E-4446-A5F1-E491055A7AED}">
      <dsp:nvSpPr>
        <dsp:cNvPr id="0" name=""/>
        <dsp:cNvSpPr/>
      </dsp:nvSpPr>
      <dsp:spPr>
        <a:xfrm>
          <a:off x="1332805" y="181595"/>
          <a:ext cx="237048" cy="2038620"/>
        </a:xfrm>
        <a:custGeom>
          <a:avLst/>
          <a:gdLst/>
          <a:ahLst/>
          <a:cxnLst/>
          <a:rect l="0" t="0" r="0" b="0"/>
          <a:pathLst>
            <a:path>
              <a:moveTo>
                <a:pt x="0" y="2038620"/>
              </a:moveTo>
              <a:lnTo>
                <a:pt x="118524" y="2038620"/>
              </a:lnTo>
              <a:lnTo>
                <a:pt x="118524" y="0"/>
              </a:lnTo>
              <a:lnTo>
                <a:pt x="237048" y="0"/>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AF435B8-AC54-A04A-8555-5BB0F3161BCB}">
      <dsp:nvSpPr>
        <dsp:cNvPr id="0" name=""/>
        <dsp:cNvSpPr/>
      </dsp:nvSpPr>
      <dsp:spPr>
        <a:xfrm>
          <a:off x="147561" y="2039465"/>
          <a:ext cx="1185244" cy="361499"/>
        </a:xfrm>
        <a:prstGeom prst="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Pattern Form*</a:t>
          </a:r>
        </a:p>
      </dsp:txBody>
      <dsp:txXfrm>
        <a:off x="147561" y="2039465"/>
        <a:ext cx="1185244" cy="361499"/>
      </dsp:txXfrm>
    </dsp:sp>
    <dsp:sp modelId="{693F533D-A577-C443-9BDD-EC20C54CF7CF}">
      <dsp:nvSpPr>
        <dsp:cNvPr id="0" name=""/>
        <dsp:cNvSpPr/>
      </dsp:nvSpPr>
      <dsp:spPr>
        <a:xfrm>
          <a:off x="1569854" y="845"/>
          <a:ext cx="1185244" cy="361499"/>
        </a:xfrm>
        <a:prstGeom prst="rect">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Pattern Name</a:t>
          </a:r>
        </a:p>
      </dsp:txBody>
      <dsp:txXfrm>
        <a:off x="1569854" y="845"/>
        <a:ext cx="1185244" cy="361499"/>
      </dsp:txXfrm>
    </dsp:sp>
    <dsp:sp modelId="{04F0C9FB-1872-FD45-919D-CD509CC7ACD2}">
      <dsp:nvSpPr>
        <dsp:cNvPr id="0" name=""/>
        <dsp:cNvSpPr/>
      </dsp:nvSpPr>
      <dsp:spPr>
        <a:xfrm>
          <a:off x="1569854" y="510500"/>
          <a:ext cx="1185244" cy="361499"/>
        </a:xfrm>
        <a:prstGeom prst="rect">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Summary</a:t>
          </a:r>
        </a:p>
      </dsp:txBody>
      <dsp:txXfrm>
        <a:off x="1569854" y="510500"/>
        <a:ext cx="1185244" cy="361499"/>
      </dsp:txXfrm>
    </dsp:sp>
    <dsp:sp modelId="{6D78F15A-B86A-5D47-9B8E-74E5AABA5DEE}">
      <dsp:nvSpPr>
        <dsp:cNvPr id="0" name=""/>
        <dsp:cNvSpPr/>
      </dsp:nvSpPr>
      <dsp:spPr>
        <a:xfrm>
          <a:off x="1569854" y="1020155"/>
          <a:ext cx="1185244" cy="361499"/>
        </a:xfrm>
        <a:prstGeom prst="rect">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Context</a:t>
          </a:r>
        </a:p>
      </dsp:txBody>
      <dsp:txXfrm>
        <a:off x="1569854" y="1020155"/>
        <a:ext cx="1185244" cy="361499"/>
      </dsp:txXfrm>
    </dsp:sp>
    <dsp:sp modelId="{52359433-2B0C-624E-8316-58A884DF6397}">
      <dsp:nvSpPr>
        <dsp:cNvPr id="0" name=""/>
        <dsp:cNvSpPr/>
      </dsp:nvSpPr>
      <dsp:spPr>
        <a:xfrm>
          <a:off x="1569854" y="1529810"/>
          <a:ext cx="1185244" cy="361499"/>
        </a:xfrm>
        <a:prstGeom prst="rect">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Problem Statement</a:t>
          </a:r>
        </a:p>
      </dsp:txBody>
      <dsp:txXfrm>
        <a:off x="1569854" y="1529810"/>
        <a:ext cx="1185244" cy="361499"/>
      </dsp:txXfrm>
    </dsp:sp>
    <dsp:sp modelId="{F0A59A47-9F2A-4346-96DA-3115F6E50019}">
      <dsp:nvSpPr>
        <dsp:cNvPr id="0" name=""/>
        <dsp:cNvSpPr/>
      </dsp:nvSpPr>
      <dsp:spPr>
        <a:xfrm>
          <a:off x="1569854" y="2039465"/>
          <a:ext cx="1185244" cy="361499"/>
        </a:xfrm>
        <a:prstGeom prst="rect">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Force</a:t>
          </a:r>
        </a:p>
      </dsp:txBody>
      <dsp:txXfrm>
        <a:off x="1569854" y="2039465"/>
        <a:ext cx="1185244" cy="361499"/>
      </dsp:txXfrm>
    </dsp:sp>
    <dsp:sp modelId="{B588A0C4-2648-064E-919C-A29258937C9D}">
      <dsp:nvSpPr>
        <dsp:cNvPr id="0" name=""/>
        <dsp:cNvSpPr/>
      </dsp:nvSpPr>
      <dsp:spPr>
        <a:xfrm>
          <a:off x="1569854" y="2549120"/>
          <a:ext cx="1185244" cy="361499"/>
        </a:xfrm>
        <a:prstGeom prst="rect">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Solution</a:t>
          </a:r>
        </a:p>
      </dsp:txBody>
      <dsp:txXfrm>
        <a:off x="1569854" y="2549120"/>
        <a:ext cx="1185244" cy="361499"/>
      </dsp:txXfrm>
    </dsp:sp>
    <dsp:sp modelId="{79CA8CBE-EF24-5548-9ED9-11684E28E9E9}">
      <dsp:nvSpPr>
        <dsp:cNvPr id="0" name=""/>
        <dsp:cNvSpPr/>
      </dsp:nvSpPr>
      <dsp:spPr>
        <a:xfrm>
          <a:off x="1569854" y="3058775"/>
          <a:ext cx="1185244" cy="361499"/>
        </a:xfrm>
        <a:prstGeom prst="rect">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Consequences</a:t>
          </a:r>
        </a:p>
      </dsp:txBody>
      <dsp:txXfrm>
        <a:off x="1569854" y="3058775"/>
        <a:ext cx="1185244" cy="361499"/>
      </dsp:txXfrm>
    </dsp:sp>
    <dsp:sp modelId="{F0490598-B026-E649-861F-438716F1D831}">
      <dsp:nvSpPr>
        <dsp:cNvPr id="0" name=""/>
        <dsp:cNvSpPr/>
      </dsp:nvSpPr>
      <dsp:spPr>
        <a:xfrm>
          <a:off x="2992148" y="2803948"/>
          <a:ext cx="1185244" cy="361499"/>
        </a:xfrm>
        <a:prstGeom prst="rect">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Benefits</a:t>
          </a:r>
        </a:p>
      </dsp:txBody>
      <dsp:txXfrm>
        <a:off x="2992148" y="2803948"/>
        <a:ext cx="1185244" cy="361499"/>
      </dsp:txXfrm>
    </dsp:sp>
    <dsp:sp modelId="{B13F2836-7C6D-BE43-9201-7E32A5B1A68B}">
      <dsp:nvSpPr>
        <dsp:cNvPr id="0" name=""/>
        <dsp:cNvSpPr/>
      </dsp:nvSpPr>
      <dsp:spPr>
        <a:xfrm>
          <a:off x="2992148" y="3313603"/>
          <a:ext cx="1185244" cy="361499"/>
        </a:xfrm>
        <a:prstGeom prst="rect">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Drawbacks</a:t>
          </a:r>
        </a:p>
      </dsp:txBody>
      <dsp:txXfrm>
        <a:off x="2992148" y="3313603"/>
        <a:ext cx="1185244" cy="361499"/>
      </dsp:txXfrm>
    </dsp:sp>
    <dsp:sp modelId="{79ED6464-2B13-C24F-836C-30FBBA91E97E}">
      <dsp:nvSpPr>
        <dsp:cNvPr id="0" name=""/>
        <dsp:cNvSpPr/>
      </dsp:nvSpPr>
      <dsp:spPr>
        <a:xfrm>
          <a:off x="1569854" y="3568430"/>
          <a:ext cx="1185244" cy="361499"/>
        </a:xfrm>
        <a:prstGeom prst="rect">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Related patterns</a:t>
          </a:r>
        </a:p>
      </dsp:txBody>
      <dsp:txXfrm>
        <a:off x="1569854" y="3568430"/>
        <a:ext cx="1185244" cy="361499"/>
      </dsp:txXfrm>
    </dsp:sp>
    <dsp:sp modelId="{70977390-730E-F949-940A-2D0B59380857}">
      <dsp:nvSpPr>
        <dsp:cNvPr id="0" name=""/>
        <dsp:cNvSpPr/>
      </dsp:nvSpPr>
      <dsp:spPr>
        <a:xfrm>
          <a:off x="1569854" y="4078086"/>
          <a:ext cx="1185244" cy="361499"/>
        </a:xfrm>
        <a:prstGeom prst="rect">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Real-world known uses</a:t>
          </a:r>
        </a:p>
      </dsp:txBody>
      <dsp:txXfrm>
        <a:off x="1569854" y="4078086"/>
        <a:ext cx="1185244" cy="361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F0AF7-B0CF-DE47-9E2C-AE76E7E9519D}">
      <dsp:nvSpPr>
        <dsp:cNvPr id="0" name=""/>
        <dsp:cNvSpPr/>
      </dsp:nvSpPr>
      <dsp:spPr>
        <a:xfrm>
          <a:off x="0" y="243567"/>
          <a:ext cx="2742712" cy="510300"/>
        </a:xfrm>
        <a:prstGeom prst="rect">
          <a:avLst/>
        </a:prstGeom>
        <a:solidFill>
          <a:schemeClr val="lt1">
            <a:alpha val="90000"/>
            <a:hueOff val="0"/>
            <a:satOff val="0"/>
            <a:lumOff val="0"/>
            <a:alphaOff val="0"/>
          </a:schemeClr>
        </a:solidFill>
        <a:ln w="9525" cap="flat" cmpd="sng" algn="ctr">
          <a:solidFill>
            <a:schemeClr val="accent1">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2865" tIns="187452" rIns="21286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Introducing external state into the blockchain environment through a centralized oracle </a:t>
          </a:r>
          <a:endParaRPr lang="en-US" sz="900" b="1" kern="1200" dirty="0"/>
        </a:p>
      </dsp:txBody>
      <dsp:txXfrm>
        <a:off x="0" y="243567"/>
        <a:ext cx="2742712" cy="510300"/>
      </dsp:txXfrm>
    </dsp:sp>
    <dsp:sp modelId="{D3FC7012-1DAA-DA46-ADBE-C16636B8D9DC}">
      <dsp:nvSpPr>
        <dsp:cNvPr id="0" name=""/>
        <dsp:cNvSpPr/>
      </dsp:nvSpPr>
      <dsp:spPr>
        <a:xfrm>
          <a:off x="137135" y="124328"/>
          <a:ext cx="1919898" cy="265680"/>
        </a:xfrm>
        <a:prstGeom prst="roundRect">
          <a:avLst/>
        </a:prstGeom>
        <a:gradFill rotWithShape="0">
          <a:gsLst>
            <a:gs pos="0">
              <a:schemeClr val="accent1">
                <a:shade val="80000"/>
                <a:hueOff val="0"/>
                <a:satOff val="0"/>
                <a:lumOff val="0"/>
                <a:alphaOff val="0"/>
                <a:shade val="51000"/>
                <a:satMod val="130000"/>
              </a:schemeClr>
            </a:gs>
            <a:gs pos="80000">
              <a:schemeClr val="accent1">
                <a:shade val="80000"/>
                <a:hueOff val="0"/>
                <a:satOff val="0"/>
                <a:lumOff val="0"/>
                <a:alphaOff val="0"/>
                <a:shade val="93000"/>
                <a:satMod val="130000"/>
              </a:schemeClr>
            </a:gs>
            <a:gs pos="100000">
              <a:schemeClr val="accent1">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568" tIns="0" rIns="72568" bIns="0" numCol="1" spcCol="1270" anchor="ctr" anchorCtr="0">
          <a:noAutofit/>
        </a:bodyPr>
        <a:lstStyle/>
        <a:p>
          <a:pPr marL="0" lvl="0" indent="0" algn="l" defTabSz="400050">
            <a:lnSpc>
              <a:spcPct val="90000"/>
            </a:lnSpc>
            <a:spcBef>
              <a:spcPct val="0"/>
            </a:spcBef>
            <a:spcAft>
              <a:spcPct val="35000"/>
            </a:spcAft>
            <a:buNone/>
          </a:pPr>
          <a:r>
            <a:rPr lang="en-US" sz="900" b="1" kern="1200" dirty="0"/>
            <a:t>Centralized Oracle</a:t>
          </a:r>
        </a:p>
      </dsp:txBody>
      <dsp:txXfrm>
        <a:off x="150104" y="137297"/>
        <a:ext cx="1893960" cy="239742"/>
      </dsp:txXfrm>
    </dsp:sp>
    <dsp:sp modelId="{148FE86C-F7F1-464B-9BC2-28B1D508CF71}">
      <dsp:nvSpPr>
        <dsp:cNvPr id="0" name=""/>
        <dsp:cNvSpPr/>
      </dsp:nvSpPr>
      <dsp:spPr>
        <a:xfrm>
          <a:off x="0" y="948909"/>
          <a:ext cx="2742712" cy="510300"/>
        </a:xfrm>
        <a:prstGeom prst="rect">
          <a:avLst/>
        </a:prstGeom>
        <a:solidFill>
          <a:schemeClr val="lt1">
            <a:alpha val="90000"/>
            <a:hueOff val="0"/>
            <a:satOff val="0"/>
            <a:lumOff val="0"/>
            <a:alphaOff val="0"/>
          </a:schemeClr>
        </a:solidFill>
        <a:ln w="9525" cap="flat" cmpd="sng" algn="ctr">
          <a:solidFill>
            <a:schemeClr val="accent1">
              <a:shade val="80000"/>
              <a:hueOff val="109601"/>
              <a:satOff val="-11801"/>
              <a:lumOff val="905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2865" tIns="187452" rIns="21286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Introducing external state into the blockchain environment through decentralized oracles </a:t>
          </a:r>
          <a:endParaRPr lang="en-US" sz="900" b="1" kern="1200" dirty="0"/>
        </a:p>
      </dsp:txBody>
      <dsp:txXfrm>
        <a:off x="0" y="948909"/>
        <a:ext cx="2742712" cy="510300"/>
      </dsp:txXfrm>
    </dsp:sp>
    <dsp:sp modelId="{24969E15-89B0-DB4E-942C-ADE1E6DD72DA}">
      <dsp:nvSpPr>
        <dsp:cNvPr id="0" name=""/>
        <dsp:cNvSpPr/>
      </dsp:nvSpPr>
      <dsp:spPr>
        <a:xfrm>
          <a:off x="137135" y="816068"/>
          <a:ext cx="1919898" cy="265680"/>
        </a:xfrm>
        <a:prstGeom prst="roundRect">
          <a:avLst/>
        </a:prstGeom>
        <a:gradFill rotWithShape="0">
          <a:gsLst>
            <a:gs pos="0">
              <a:schemeClr val="accent1">
                <a:shade val="80000"/>
                <a:hueOff val="109601"/>
                <a:satOff val="-11801"/>
                <a:lumOff val="9050"/>
                <a:alphaOff val="0"/>
                <a:shade val="51000"/>
                <a:satMod val="130000"/>
              </a:schemeClr>
            </a:gs>
            <a:gs pos="80000">
              <a:schemeClr val="accent1">
                <a:shade val="80000"/>
                <a:hueOff val="109601"/>
                <a:satOff val="-11801"/>
                <a:lumOff val="9050"/>
                <a:alphaOff val="0"/>
                <a:shade val="93000"/>
                <a:satMod val="130000"/>
              </a:schemeClr>
            </a:gs>
            <a:gs pos="100000">
              <a:schemeClr val="accent1">
                <a:shade val="80000"/>
                <a:hueOff val="109601"/>
                <a:satOff val="-11801"/>
                <a:lumOff val="905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568" tIns="0" rIns="72568" bIns="0" numCol="1" spcCol="1270" anchor="ctr" anchorCtr="0">
          <a:noAutofit/>
        </a:bodyPr>
        <a:lstStyle/>
        <a:p>
          <a:pPr marL="0" lvl="0" indent="0" algn="l" defTabSz="400050">
            <a:lnSpc>
              <a:spcPct val="90000"/>
            </a:lnSpc>
            <a:spcBef>
              <a:spcPct val="0"/>
            </a:spcBef>
            <a:spcAft>
              <a:spcPct val="35000"/>
            </a:spcAft>
            <a:buNone/>
          </a:pPr>
          <a:r>
            <a:rPr lang="en-US" sz="900" b="1" kern="1200" dirty="0"/>
            <a:t>Decentralized Oracles</a:t>
          </a:r>
        </a:p>
      </dsp:txBody>
      <dsp:txXfrm>
        <a:off x="150104" y="829037"/>
        <a:ext cx="1893960" cy="239742"/>
      </dsp:txXfrm>
    </dsp:sp>
    <dsp:sp modelId="{3C94F0F8-7EBF-BD4E-A0AD-A901A507D912}">
      <dsp:nvSpPr>
        <dsp:cNvPr id="0" name=""/>
        <dsp:cNvSpPr/>
      </dsp:nvSpPr>
      <dsp:spPr>
        <a:xfrm>
          <a:off x="0" y="1640649"/>
          <a:ext cx="2742712" cy="510300"/>
        </a:xfrm>
        <a:prstGeom prst="rect">
          <a:avLst/>
        </a:prstGeom>
        <a:solidFill>
          <a:schemeClr val="lt1">
            <a:alpha val="90000"/>
            <a:hueOff val="0"/>
            <a:satOff val="0"/>
            <a:lumOff val="0"/>
            <a:alphaOff val="0"/>
          </a:schemeClr>
        </a:solidFill>
        <a:ln w="9525" cap="flat" cmpd="sng" algn="ctr">
          <a:solidFill>
            <a:schemeClr val="accent1">
              <a:shade val="80000"/>
              <a:hueOff val="219202"/>
              <a:satOff val="-23603"/>
              <a:lumOff val="1810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2865" tIns="187452" rIns="21286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A method for a group of blockchain users to make a collective decision </a:t>
          </a:r>
          <a:endParaRPr lang="en-US" sz="900" b="1" kern="1200" dirty="0"/>
        </a:p>
      </dsp:txBody>
      <dsp:txXfrm>
        <a:off x="0" y="1640649"/>
        <a:ext cx="2742712" cy="510300"/>
      </dsp:txXfrm>
    </dsp:sp>
    <dsp:sp modelId="{AA435AA0-F75A-DB47-8EBE-6CA64DE63185}">
      <dsp:nvSpPr>
        <dsp:cNvPr id="0" name=""/>
        <dsp:cNvSpPr/>
      </dsp:nvSpPr>
      <dsp:spPr>
        <a:xfrm>
          <a:off x="137135" y="1507809"/>
          <a:ext cx="1919898" cy="265680"/>
        </a:xfrm>
        <a:prstGeom prst="roundRect">
          <a:avLst/>
        </a:prstGeom>
        <a:gradFill rotWithShape="0">
          <a:gsLst>
            <a:gs pos="0">
              <a:schemeClr val="accent1">
                <a:shade val="80000"/>
                <a:hueOff val="219202"/>
                <a:satOff val="-23603"/>
                <a:lumOff val="18101"/>
                <a:alphaOff val="0"/>
                <a:shade val="51000"/>
                <a:satMod val="130000"/>
              </a:schemeClr>
            </a:gs>
            <a:gs pos="80000">
              <a:schemeClr val="accent1">
                <a:shade val="80000"/>
                <a:hueOff val="219202"/>
                <a:satOff val="-23603"/>
                <a:lumOff val="18101"/>
                <a:alphaOff val="0"/>
                <a:shade val="93000"/>
                <a:satMod val="130000"/>
              </a:schemeClr>
            </a:gs>
            <a:gs pos="100000">
              <a:schemeClr val="accent1">
                <a:shade val="80000"/>
                <a:hueOff val="219202"/>
                <a:satOff val="-23603"/>
                <a:lumOff val="1810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568" tIns="0" rIns="72568" bIns="0" numCol="1" spcCol="1270" anchor="ctr" anchorCtr="0">
          <a:noAutofit/>
        </a:bodyPr>
        <a:lstStyle/>
        <a:p>
          <a:pPr marL="0" lvl="0" indent="0" algn="l" defTabSz="400050">
            <a:lnSpc>
              <a:spcPct val="90000"/>
            </a:lnSpc>
            <a:spcBef>
              <a:spcPct val="0"/>
            </a:spcBef>
            <a:spcAft>
              <a:spcPct val="35000"/>
            </a:spcAft>
            <a:buNone/>
          </a:pPr>
          <a:r>
            <a:rPr lang="en-US" sz="900" b="1" kern="1200" dirty="0"/>
            <a:t>Voting</a:t>
          </a:r>
        </a:p>
      </dsp:txBody>
      <dsp:txXfrm>
        <a:off x="150104" y="1520778"/>
        <a:ext cx="1893960" cy="239742"/>
      </dsp:txXfrm>
    </dsp:sp>
    <dsp:sp modelId="{9C96D635-3AD3-1F42-AD18-0EC08EF7EBDC}">
      <dsp:nvSpPr>
        <dsp:cNvPr id="0" name=""/>
        <dsp:cNvSpPr/>
      </dsp:nvSpPr>
      <dsp:spPr>
        <a:xfrm>
          <a:off x="0" y="2332389"/>
          <a:ext cx="2742712" cy="510300"/>
        </a:xfrm>
        <a:prstGeom prst="rect">
          <a:avLst/>
        </a:prstGeom>
        <a:solidFill>
          <a:schemeClr val="lt1">
            <a:alpha val="90000"/>
            <a:hueOff val="0"/>
            <a:satOff val="0"/>
            <a:lumOff val="0"/>
            <a:alphaOff val="0"/>
          </a:schemeClr>
        </a:solidFill>
        <a:ln w="9525" cap="flat" cmpd="sng" algn="ctr">
          <a:solidFill>
            <a:schemeClr val="accent1">
              <a:shade val="80000"/>
              <a:hueOff val="328804"/>
              <a:satOff val="-35404"/>
              <a:lumOff val="2715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2865" tIns="187452" rIns="21286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A method for a group of blockchain users to make a collective decision </a:t>
          </a:r>
          <a:endParaRPr lang="en-US" sz="900" b="1" kern="1200" dirty="0"/>
        </a:p>
      </dsp:txBody>
      <dsp:txXfrm>
        <a:off x="0" y="2332389"/>
        <a:ext cx="2742712" cy="510300"/>
      </dsp:txXfrm>
    </dsp:sp>
    <dsp:sp modelId="{0D425566-CC0E-4340-ACE4-391D78717F61}">
      <dsp:nvSpPr>
        <dsp:cNvPr id="0" name=""/>
        <dsp:cNvSpPr/>
      </dsp:nvSpPr>
      <dsp:spPr>
        <a:xfrm>
          <a:off x="137135" y="2199549"/>
          <a:ext cx="1919898" cy="265680"/>
        </a:xfrm>
        <a:prstGeom prst="roundRect">
          <a:avLst/>
        </a:prstGeom>
        <a:gradFill rotWithShape="0">
          <a:gsLst>
            <a:gs pos="0">
              <a:schemeClr val="accent1">
                <a:shade val="80000"/>
                <a:hueOff val="328804"/>
                <a:satOff val="-35404"/>
                <a:lumOff val="27151"/>
                <a:alphaOff val="0"/>
                <a:shade val="51000"/>
                <a:satMod val="130000"/>
              </a:schemeClr>
            </a:gs>
            <a:gs pos="80000">
              <a:schemeClr val="accent1">
                <a:shade val="80000"/>
                <a:hueOff val="328804"/>
                <a:satOff val="-35404"/>
                <a:lumOff val="27151"/>
                <a:alphaOff val="0"/>
                <a:shade val="93000"/>
                <a:satMod val="130000"/>
              </a:schemeClr>
            </a:gs>
            <a:gs pos="100000">
              <a:schemeClr val="accent1">
                <a:shade val="80000"/>
                <a:hueOff val="328804"/>
                <a:satOff val="-35404"/>
                <a:lumOff val="2715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568" tIns="0" rIns="72568" bIns="0" numCol="1" spcCol="1270" anchor="ctr" anchorCtr="0">
          <a:noAutofit/>
        </a:bodyPr>
        <a:lstStyle/>
        <a:p>
          <a:pPr marL="0" lvl="0" indent="0" algn="l" defTabSz="400050">
            <a:lnSpc>
              <a:spcPct val="90000"/>
            </a:lnSpc>
            <a:spcBef>
              <a:spcPct val="0"/>
            </a:spcBef>
            <a:spcAft>
              <a:spcPct val="35000"/>
            </a:spcAft>
            <a:buNone/>
          </a:pPr>
          <a:r>
            <a:rPr lang="en-US" sz="900" b="1" kern="1200" dirty="0"/>
            <a:t>Reverse Oracle</a:t>
          </a:r>
        </a:p>
      </dsp:txBody>
      <dsp:txXfrm>
        <a:off x="150104" y="2212518"/>
        <a:ext cx="1893960" cy="239742"/>
      </dsp:txXfrm>
    </dsp:sp>
    <dsp:sp modelId="{A87A1472-9EB7-E846-9293-8193BC393C82}">
      <dsp:nvSpPr>
        <dsp:cNvPr id="0" name=""/>
        <dsp:cNvSpPr/>
      </dsp:nvSpPr>
      <dsp:spPr>
        <a:xfrm>
          <a:off x="0" y="3024129"/>
          <a:ext cx="2742712" cy="637875"/>
        </a:xfrm>
        <a:prstGeom prst="rect">
          <a:avLst/>
        </a:prstGeom>
        <a:solidFill>
          <a:schemeClr val="lt1">
            <a:alpha val="90000"/>
            <a:hueOff val="0"/>
            <a:satOff val="0"/>
            <a:lumOff val="0"/>
            <a:alphaOff val="0"/>
          </a:schemeClr>
        </a:solidFill>
        <a:ln w="9525" cap="flat" cmpd="sng" algn="ctr">
          <a:solidFill>
            <a:schemeClr val="accent1">
              <a:shade val="80000"/>
              <a:hueOff val="438405"/>
              <a:satOff val="-47205"/>
              <a:lumOff val="3620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2865" tIns="187452" rIns="21286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A bidirectional binding between a legal agreement and the corresponding smart contract that codifies the legal agreement </a:t>
          </a:r>
          <a:endParaRPr lang="en-US" sz="900" b="1" kern="1200" dirty="0"/>
        </a:p>
      </dsp:txBody>
      <dsp:txXfrm>
        <a:off x="0" y="3024129"/>
        <a:ext cx="2742712" cy="637875"/>
      </dsp:txXfrm>
    </dsp:sp>
    <dsp:sp modelId="{7D485CAA-7719-AC4E-8C5B-2C4474330F40}">
      <dsp:nvSpPr>
        <dsp:cNvPr id="0" name=""/>
        <dsp:cNvSpPr/>
      </dsp:nvSpPr>
      <dsp:spPr>
        <a:xfrm>
          <a:off x="137135" y="2891289"/>
          <a:ext cx="1919898" cy="265680"/>
        </a:xfrm>
        <a:prstGeom prst="roundRect">
          <a:avLst/>
        </a:prstGeom>
        <a:gradFill rotWithShape="0">
          <a:gsLst>
            <a:gs pos="0">
              <a:schemeClr val="accent1">
                <a:shade val="80000"/>
                <a:hueOff val="438405"/>
                <a:satOff val="-47205"/>
                <a:lumOff val="36201"/>
                <a:alphaOff val="0"/>
                <a:shade val="51000"/>
                <a:satMod val="130000"/>
              </a:schemeClr>
            </a:gs>
            <a:gs pos="80000">
              <a:schemeClr val="accent1">
                <a:shade val="80000"/>
                <a:hueOff val="438405"/>
                <a:satOff val="-47205"/>
                <a:lumOff val="36201"/>
                <a:alphaOff val="0"/>
                <a:shade val="93000"/>
                <a:satMod val="130000"/>
              </a:schemeClr>
            </a:gs>
            <a:gs pos="100000">
              <a:schemeClr val="accent1">
                <a:shade val="80000"/>
                <a:hueOff val="438405"/>
                <a:satOff val="-47205"/>
                <a:lumOff val="3620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568" tIns="0" rIns="72568" bIns="0" numCol="1" spcCol="1270" anchor="ctr" anchorCtr="0">
          <a:noAutofit/>
        </a:bodyPr>
        <a:lstStyle/>
        <a:p>
          <a:pPr marL="0" lvl="0" indent="0" algn="l" defTabSz="400050">
            <a:lnSpc>
              <a:spcPct val="90000"/>
            </a:lnSpc>
            <a:spcBef>
              <a:spcPct val="0"/>
            </a:spcBef>
            <a:spcAft>
              <a:spcPct val="35000"/>
            </a:spcAft>
            <a:buNone/>
          </a:pPr>
          <a:r>
            <a:rPr lang="en-US" sz="900" kern="1200" dirty="0"/>
            <a:t>Legal and smart contract pair </a:t>
          </a:r>
          <a:endParaRPr lang="en-US" sz="900" b="1" kern="1200" dirty="0"/>
        </a:p>
      </dsp:txBody>
      <dsp:txXfrm>
        <a:off x="150104" y="2904258"/>
        <a:ext cx="1893960" cy="2397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F0AF7-B0CF-DE47-9E2C-AE76E7E9519D}">
      <dsp:nvSpPr>
        <dsp:cNvPr id="0" name=""/>
        <dsp:cNvSpPr/>
      </dsp:nvSpPr>
      <dsp:spPr>
        <a:xfrm>
          <a:off x="0" y="176191"/>
          <a:ext cx="2751846" cy="567000"/>
        </a:xfrm>
        <a:prstGeom prst="rect">
          <a:avLst/>
        </a:prstGeom>
        <a:solidFill>
          <a:schemeClr val="lt1">
            <a:alpha val="90000"/>
            <a:hueOff val="0"/>
            <a:satOff val="0"/>
            <a:lumOff val="0"/>
            <a:alphaOff val="0"/>
          </a:schemeClr>
        </a:solidFill>
        <a:ln w="9525" cap="flat" cmpd="sng" algn="ctr">
          <a:solidFill>
            <a:schemeClr val="accent1">
              <a:shade val="5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574" tIns="208280" rIns="213574"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Ensuring confidentiality of the data stored on blockchain by encrypting it </a:t>
          </a:r>
          <a:endParaRPr lang="en-US" sz="1000" b="1" kern="1200" dirty="0"/>
        </a:p>
      </dsp:txBody>
      <dsp:txXfrm>
        <a:off x="0" y="176191"/>
        <a:ext cx="2751846" cy="567000"/>
      </dsp:txXfrm>
    </dsp:sp>
    <dsp:sp modelId="{D3FC7012-1DAA-DA46-ADBE-C16636B8D9DC}">
      <dsp:nvSpPr>
        <dsp:cNvPr id="0" name=""/>
        <dsp:cNvSpPr/>
      </dsp:nvSpPr>
      <dsp:spPr>
        <a:xfrm>
          <a:off x="137592" y="28591"/>
          <a:ext cx="1926292" cy="295200"/>
        </a:xfrm>
        <a:prstGeom prst="roundRect">
          <a:avLst/>
        </a:prstGeom>
        <a:gradFill rotWithShape="0">
          <a:gsLst>
            <a:gs pos="0">
              <a:schemeClr val="accent1">
                <a:shade val="50000"/>
                <a:hueOff val="0"/>
                <a:satOff val="0"/>
                <a:lumOff val="0"/>
                <a:alphaOff val="0"/>
                <a:shade val="51000"/>
                <a:satMod val="130000"/>
              </a:schemeClr>
            </a:gs>
            <a:gs pos="80000">
              <a:schemeClr val="accent1">
                <a:shade val="50000"/>
                <a:hueOff val="0"/>
                <a:satOff val="0"/>
                <a:lumOff val="0"/>
                <a:alphaOff val="0"/>
                <a:shade val="93000"/>
                <a:satMod val="130000"/>
              </a:schemeClr>
            </a:gs>
            <a:gs pos="100000">
              <a:schemeClr val="accent1">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809" tIns="0" rIns="72809" bIns="0" numCol="1" spcCol="1270" anchor="ctr" anchorCtr="0">
          <a:noAutofit/>
        </a:bodyPr>
        <a:lstStyle/>
        <a:p>
          <a:pPr marL="0" lvl="0" indent="0" algn="l" defTabSz="444500">
            <a:lnSpc>
              <a:spcPct val="90000"/>
            </a:lnSpc>
            <a:spcBef>
              <a:spcPct val="0"/>
            </a:spcBef>
            <a:spcAft>
              <a:spcPct val="35000"/>
            </a:spcAft>
            <a:buNone/>
          </a:pPr>
          <a:r>
            <a:rPr lang="en-US" sz="1000" b="1" kern="1200" dirty="0"/>
            <a:t>Encrypting On-chain Data</a:t>
          </a:r>
        </a:p>
      </dsp:txBody>
      <dsp:txXfrm>
        <a:off x="152002" y="43001"/>
        <a:ext cx="1897472" cy="266380"/>
      </dsp:txXfrm>
    </dsp:sp>
    <dsp:sp modelId="{148FE86C-F7F1-464B-9BC2-28B1D508CF71}">
      <dsp:nvSpPr>
        <dsp:cNvPr id="0" name=""/>
        <dsp:cNvSpPr/>
      </dsp:nvSpPr>
      <dsp:spPr>
        <a:xfrm>
          <a:off x="0" y="944791"/>
          <a:ext cx="2751846" cy="708750"/>
        </a:xfrm>
        <a:prstGeom prst="rect">
          <a:avLst/>
        </a:prstGeom>
        <a:solidFill>
          <a:schemeClr val="lt1">
            <a:alpha val="90000"/>
            <a:hueOff val="0"/>
            <a:satOff val="0"/>
            <a:lumOff val="0"/>
            <a:alphaOff val="0"/>
          </a:schemeClr>
        </a:solidFill>
        <a:ln w="9525" cap="flat" cmpd="sng" algn="ctr">
          <a:solidFill>
            <a:schemeClr val="accent1">
              <a:shade val="50000"/>
              <a:hueOff val="247757"/>
              <a:satOff val="-24893"/>
              <a:lumOff val="2527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574" tIns="208280" rIns="213574"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Using tokens on blockchain to represent transferable digital or physical assets or services </a:t>
          </a:r>
          <a:endParaRPr lang="en-US" sz="1000" b="1" kern="1200" dirty="0"/>
        </a:p>
      </dsp:txBody>
      <dsp:txXfrm>
        <a:off x="0" y="944791"/>
        <a:ext cx="2751846" cy="708750"/>
      </dsp:txXfrm>
    </dsp:sp>
    <dsp:sp modelId="{24969E15-89B0-DB4E-942C-ADE1E6DD72DA}">
      <dsp:nvSpPr>
        <dsp:cNvPr id="0" name=""/>
        <dsp:cNvSpPr/>
      </dsp:nvSpPr>
      <dsp:spPr>
        <a:xfrm>
          <a:off x="137592" y="797191"/>
          <a:ext cx="1926292" cy="295200"/>
        </a:xfrm>
        <a:prstGeom prst="roundRect">
          <a:avLst/>
        </a:prstGeom>
        <a:gradFill rotWithShape="0">
          <a:gsLst>
            <a:gs pos="0">
              <a:schemeClr val="accent1">
                <a:shade val="50000"/>
                <a:hueOff val="247757"/>
                <a:satOff val="-24893"/>
                <a:lumOff val="25276"/>
                <a:alphaOff val="0"/>
                <a:shade val="51000"/>
                <a:satMod val="130000"/>
              </a:schemeClr>
            </a:gs>
            <a:gs pos="80000">
              <a:schemeClr val="accent1">
                <a:shade val="50000"/>
                <a:hueOff val="247757"/>
                <a:satOff val="-24893"/>
                <a:lumOff val="25276"/>
                <a:alphaOff val="0"/>
                <a:shade val="93000"/>
                <a:satMod val="130000"/>
              </a:schemeClr>
            </a:gs>
            <a:gs pos="100000">
              <a:schemeClr val="accent1">
                <a:shade val="50000"/>
                <a:hueOff val="247757"/>
                <a:satOff val="-24893"/>
                <a:lumOff val="2527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809" tIns="0" rIns="72809" bIns="0" numCol="1" spcCol="1270" anchor="ctr" anchorCtr="0">
          <a:noAutofit/>
        </a:bodyPr>
        <a:lstStyle/>
        <a:p>
          <a:pPr marL="0" lvl="0" indent="0" algn="l" defTabSz="444500">
            <a:lnSpc>
              <a:spcPct val="90000"/>
            </a:lnSpc>
            <a:spcBef>
              <a:spcPct val="0"/>
            </a:spcBef>
            <a:spcAft>
              <a:spcPct val="35000"/>
            </a:spcAft>
            <a:buNone/>
          </a:pPr>
          <a:r>
            <a:rPr lang="en-US" sz="1000" b="1" kern="1200" dirty="0"/>
            <a:t>Tokenisation </a:t>
          </a:r>
        </a:p>
      </dsp:txBody>
      <dsp:txXfrm>
        <a:off x="152002" y="811601"/>
        <a:ext cx="1897472" cy="266380"/>
      </dsp:txXfrm>
    </dsp:sp>
    <dsp:sp modelId="{3C94F0F8-7EBF-BD4E-A0AD-A901A507D912}">
      <dsp:nvSpPr>
        <dsp:cNvPr id="0" name=""/>
        <dsp:cNvSpPr/>
      </dsp:nvSpPr>
      <dsp:spPr>
        <a:xfrm>
          <a:off x="0" y="1855141"/>
          <a:ext cx="2751846" cy="708750"/>
        </a:xfrm>
        <a:prstGeom prst="rect">
          <a:avLst/>
        </a:prstGeom>
        <a:solidFill>
          <a:schemeClr val="lt1">
            <a:alpha val="90000"/>
            <a:hueOff val="0"/>
            <a:satOff val="0"/>
            <a:lumOff val="0"/>
            <a:alphaOff val="0"/>
          </a:schemeClr>
        </a:solidFill>
        <a:ln w="9525" cap="flat" cmpd="sng" algn="ctr">
          <a:solidFill>
            <a:schemeClr val="accent1">
              <a:shade val="50000"/>
              <a:hueOff val="495515"/>
              <a:satOff val="-49785"/>
              <a:lumOff val="5055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574" tIns="208280" rIns="213574"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Using hashing to ensure the integrity of arbitrarily large datasets which may not fit directly on the blockchain </a:t>
          </a:r>
          <a:endParaRPr lang="en-US" sz="1000" b="1" kern="1200" dirty="0"/>
        </a:p>
      </dsp:txBody>
      <dsp:txXfrm>
        <a:off x="0" y="1855141"/>
        <a:ext cx="2751846" cy="708750"/>
      </dsp:txXfrm>
    </dsp:sp>
    <dsp:sp modelId="{AA435AA0-F75A-DB47-8EBE-6CA64DE63185}">
      <dsp:nvSpPr>
        <dsp:cNvPr id="0" name=""/>
        <dsp:cNvSpPr/>
      </dsp:nvSpPr>
      <dsp:spPr>
        <a:xfrm>
          <a:off x="137592" y="1707541"/>
          <a:ext cx="1926292" cy="295200"/>
        </a:xfrm>
        <a:prstGeom prst="roundRect">
          <a:avLst/>
        </a:prstGeom>
        <a:gradFill rotWithShape="0">
          <a:gsLst>
            <a:gs pos="0">
              <a:schemeClr val="accent1">
                <a:shade val="50000"/>
                <a:hueOff val="495515"/>
                <a:satOff val="-49785"/>
                <a:lumOff val="50552"/>
                <a:alphaOff val="0"/>
                <a:shade val="51000"/>
                <a:satMod val="130000"/>
              </a:schemeClr>
            </a:gs>
            <a:gs pos="80000">
              <a:schemeClr val="accent1">
                <a:shade val="50000"/>
                <a:hueOff val="495515"/>
                <a:satOff val="-49785"/>
                <a:lumOff val="50552"/>
                <a:alphaOff val="0"/>
                <a:shade val="93000"/>
                <a:satMod val="130000"/>
              </a:schemeClr>
            </a:gs>
            <a:gs pos="100000">
              <a:schemeClr val="accent1">
                <a:shade val="50000"/>
                <a:hueOff val="495515"/>
                <a:satOff val="-49785"/>
                <a:lumOff val="5055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809" tIns="0" rIns="72809" bIns="0" numCol="1" spcCol="1270" anchor="ctr" anchorCtr="0">
          <a:noAutofit/>
        </a:bodyPr>
        <a:lstStyle/>
        <a:p>
          <a:pPr marL="0" lvl="0" indent="0" algn="l" defTabSz="444500">
            <a:lnSpc>
              <a:spcPct val="90000"/>
            </a:lnSpc>
            <a:spcBef>
              <a:spcPct val="0"/>
            </a:spcBef>
            <a:spcAft>
              <a:spcPct val="35000"/>
            </a:spcAft>
            <a:buNone/>
          </a:pPr>
          <a:r>
            <a:rPr lang="en-US" sz="1000" b="1" kern="1200" dirty="0"/>
            <a:t>Off-chain Data Storage</a:t>
          </a:r>
        </a:p>
      </dsp:txBody>
      <dsp:txXfrm>
        <a:off x="152002" y="1721951"/>
        <a:ext cx="1897472" cy="266380"/>
      </dsp:txXfrm>
    </dsp:sp>
    <dsp:sp modelId="{9C96D635-3AD3-1F42-AD18-0EC08EF7EBDC}">
      <dsp:nvSpPr>
        <dsp:cNvPr id="0" name=""/>
        <dsp:cNvSpPr/>
      </dsp:nvSpPr>
      <dsp:spPr>
        <a:xfrm>
          <a:off x="0" y="2765491"/>
          <a:ext cx="2751846" cy="992250"/>
        </a:xfrm>
        <a:prstGeom prst="rect">
          <a:avLst/>
        </a:prstGeom>
        <a:solidFill>
          <a:schemeClr val="lt1">
            <a:alpha val="90000"/>
            <a:hueOff val="0"/>
            <a:satOff val="0"/>
            <a:lumOff val="0"/>
            <a:alphaOff val="0"/>
          </a:schemeClr>
        </a:solidFill>
        <a:ln w="9525" cap="flat" cmpd="sng" algn="ctr">
          <a:solidFill>
            <a:schemeClr val="accent1">
              <a:shade val="50000"/>
              <a:hueOff val="247757"/>
              <a:satOff val="-24893"/>
              <a:lumOff val="2527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574" tIns="208280" rIns="213574"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Transactions that are too small in value or that require much shorter latency, are performed off-chain with periodic recording of net transaction settlements on-chain </a:t>
          </a:r>
          <a:endParaRPr lang="en-US" sz="1000" b="1" kern="1200" dirty="0"/>
        </a:p>
      </dsp:txBody>
      <dsp:txXfrm>
        <a:off x="0" y="2765491"/>
        <a:ext cx="2751846" cy="992250"/>
      </dsp:txXfrm>
    </dsp:sp>
    <dsp:sp modelId="{0D425566-CC0E-4340-ACE4-391D78717F61}">
      <dsp:nvSpPr>
        <dsp:cNvPr id="0" name=""/>
        <dsp:cNvSpPr/>
      </dsp:nvSpPr>
      <dsp:spPr>
        <a:xfrm>
          <a:off x="137592" y="2617891"/>
          <a:ext cx="1926292" cy="295200"/>
        </a:xfrm>
        <a:prstGeom prst="roundRect">
          <a:avLst/>
        </a:prstGeom>
        <a:gradFill rotWithShape="0">
          <a:gsLst>
            <a:gs pos="0">
              <a:schemeClr val="accent1">
                <a:shade val="50000"/>
                <a:hueOff val="247757"/>
                <a:satOff val="-24893"/>
                <a:lumOff val="25276"/>
                <a:alphaOff val="0"/>
                <a:shade val="51000"/>
                <a:satMod val="130000"/>
              </a:schemeClr>
            </a:gs>
            <a:gs pos="80000">
              <a:schemeClr val="accent1">
                <a:shade val="50000"/>
                <a:hueOff val="247757"/>
                <a:satOff val="-24893"/>
                <a:lumOff val="25276"/>
                <a:alphaOff val="0"/>
                <a:shade val="93000"/>
                <a:satMod val="130000"/>
              </a:schemeClr>
            </a:gs>
            <a:gs pos="100000">
              <a:schemeClr val="accent1">
                <a:shade val="50000"/>
                <a:hueOff val="247757"/>
                <a:satOff val="-24893"/>
                <a:lumOff val="2527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809" tIns="0" rIns="72809" bIns="0" numCol="1" spcCol="1270" anchor="ctr" anchorCtr="0">
          <a:noAutofit/>
        </a:bodyPr>
        <a:lstStyle/>
        <a:p>
          <a:pPr marL="0" lvl="0" indent="0" algn="l" defTabSz="444500">
            <a:lnSpc>
              <a:spcPct val="90000"/>
            </a:lnSpc>
            <a:spcBef>
              <a:spcPct val="0"/>
            </a:spcBef>
            <a:spcAft>
              <a:spcPct val="35000"/>
            </a:spcAft>
            <a:buNone/>
          </a:pPr>
          <a:r>
            <a:rPr lang="en-US" sz="1000" b="1" kern="1200" dirty="0"/>
            <a:t>State Channel</a:t>
          </a:r>
        </a:p>
      </dsp:txBody>
      <dsp:txXfrm>
        <a:off x="152002" y="2632301"/>
        <a:ext cx="1897472" cy="2663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F0AF7-B0CF-DE47-9E2C-AE76E7E9519D}">
      <dsp:nvSpPr>
        <dsp:cNvPr id="0" name=""/>
        <dsp:cNvSpPr/>
      </dsp:nvSpPr>
      <dsp:spPr>
        <a:xfrm>
          <a:off x="0" y="247066"/>
          <a:ext cx="2774862" cy="567000"/>
        </a:xfrm>
        <a:prstGeom prst="rect">
          <a:avLst/>
        </a:prstGeom>
        <a:solidFill>
          <a:schemeClr val="lt1">
            <a:alpha val="9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5360" tIns="208280" rIns="21536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Transactions are required to be authorized by a subset of the pre-defined addresses </a:t>
          </a:r>
          <a:endParaRPr lang="en-US" sz="1000" b="1" kern="1200" dirty="0"/>
        </a:p>
      </dsp:txBody>
      <dsp:txXfrm>
        <a:off x="0" y="247066"/>
        <a:ext cx="2774862" cy="567000"/>
      </dsp:txXfrm>
    </dsp:sp>
    <dsp:sp modelId="{D3FC7012-1DAA-DA46-ADBE-C16636B8D9DC}">
      <dsp:nvSpPr>
        <dsp:cNvPr id="0" name=""/>
        <dsp:cNvSpPr/>
      </dsp:nvSpPr>
      <dsp:spPr>
        <a:xfrm>
          <a:off x="138743" y="99466"/>
          <a:ext cx="1942403" cy="295200"/>
        </a:xfrm>
        <a:prstGeom prst="roundRect">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3418" tIns="0" rIns="73418" bIns="0" numCol="1" spcCol="1270" anchor="ctr" anchorCtr="0">
          <a:noAutofit/>
        </a:bodyPr>
        <a:lstStyle/>
        <a:p>
          <a:pPr marL="0" lvl="0" indent="0" algn="l" defTabSz="444500">
            <a:lnSpc>
              <a:spcPct val="90000"/>
            </a:lnSpc>
            <a:spcBef>
              <a:spcPct val="0"/>
            </a:spcBef>
            <a:spcAft>
              <a:spcPct val="35000"/>
            </a:spcAft>
            <a:buNone/>
          </a:pPr>
          <a:r>
            <a:rPr lang="en-US" sz="1000" b="1" kern="1200" dirty="0"/>
            <a:t>Multiple Authorization</a:t>
          </a:r>
        </a:p>
      </dsp:txBody>
      <dsp:txXfrm>
        <a:off x="153153" y="113876"/>
        <a:ext cx="1913583" cy="266380"/>
      </dsp:txXfrm>
    </dsp:sp>
    <dsp:sp modelId="{148FE86C-F7F1-464B-9BC2-28B1D508CF71}">
      <dsp:nvSpPr>
        <dsp:cNvPr id="0" name=""/>
        <dsp:cNvSpPr/>
      </dsp:nvSpPr>
      <dsp:spPr>
        <a:xfrm>
          <a:off x="0" y="1015666"/>
          <a:ext cx="2774862" cy="567000"/>
        </a:xfrm>
        <a:prstGeom prst="rect">
          <a:avLst/>
        </a:prstGeom>
        <a:solidFill>
          <a:schemeClr val="lt1">
            <a:alpha val="90000"/>
            <a:hueOff val="0"/>
            <a:satOff val="0"/>
            <a:lumOff val="0"/>
            <a:alphaOff val="0"/>
          </a:schemeClr>
        </a:solidFill>
        <a:ln w="9525" cap="flat" cmpd="sng" algn="ctr">
          <a:solidFill>
            <a:schemeClr val="accent1">
              <a:alpha val="90000"/>
              <a:hueOff val="0"/>
              <a:satOff val="0"/>
              <a:lumOff val="0"/>
              <a:alphaOff val="-13333"/>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5360" tIns="208280" rIns="21536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Using a hash created off-chain to dynamically bind authority for a transaction </a:t>
          </a:r>
          <a:endParaRPr lang="en-US" sz="1000" b="1" kern="1200" dirty="0"/>
        </a:p>
      </dsp:txBody>
      <dsp:txXfrm>
        <a:off x="0" y="1015666"/>
        <a:ext cx="2774862" cy="567000"/>
      </dsp:txXfrm>
    </dsp:sp>
    <dsp:sp modelId="{24969E15-89B0-DB4E-942C-ADE1E6DD72DA}">
      <dsp:nvSpPr>
        <dsp:cNvPr id="0" name=""/>
        <dsp:cNvSpPr/>
      </dsp:nvSpPr>
      <dsp:spPr>
        <a:xfrm>
          <a:off x="138743" y="868066"/>
          <a:ext cx="1942403" cy="295200"/>
        </a:xfrm>
        <a:prstGeom prst="roundRect">
          <a:avLst/>
        </a:prstGeom>
        <a:gradFill rotWithShape="0">
          <a:gsLst>
            <a:gs pos="0">
              <a:schemeClr val="accent1">
                <a:alpha val="90000"/>
                <a:hueOff val="0"/>
                <a:satOff val="0"/>
                <a:lumOff val="0"/>
                <a:alphaOff val="-13333"/>
                <a:shade val="51000"/>
                <a:satMod val="130000"/>
              </a:schemeClr>
            </a:gs>
            <a:gs pos="80000">
              <a:schemeClr val="accent1">
                <a:alpha val="90000"/>
                <a:hueOff val="0"/>
                <a:satOff val="0"/>
                <a:lumOff val="0"/>
                <a:alphaOff val="-13333"/>
                <a:shade val="93000"/>
                <a:satMod val="130000"/>
              </a:schemeClr>
            </a:gs>
            <a:gs pos="100000">
              <a:schemeClr val="accent1">
                <a:alpha val="90000"/>
                <a:hueOff val="0"/>
                <a:satOff val="0"/>
                <a:lumOff val="0"/>
                <a:alphaOff val="-13333"/>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3418" tIns="0" rIns="73418" bIns="0" numCol="1" spcCol="1270" anchor="ctr" anchorCtr="0">
          <a:noAutofit/>
        </a:bodyPr>
        <a:lstStyle/>
        <a:p>
          <a:pPr marL="0" lvl="0" indent="0" algn="l" defTabSz="444500">
            <a:lnSpc>
              <a:spcPct val="90000"/>
            </a:lnSpc>
            <a:spcBef>
              <a:spcPct val="0"/>
            </a:spcBef>
            <a:spcAft>
              <a:spcPct val="35000"/>
            </a:spcAft>
            <a:buNone/>
          </a:pPr>
          <a:r>
            <a:rPr lang="en-US" sz="1000" b="1" kern="1200" dirty="0"/>
            <a:t>Dynamic authorization </a:t>
          </a:r>
        </a:p>
      </dsp:txBody>
      <dsp:txXfrm>
        <a:off x="153153" y="882476"/>
        <a:ext cx="1913583" cy="266380"/>
      </dsp:txXfrm>
    </dsp:sp>
    <dsp:sp modelId="{3C94F0F8-7EBF-BD4E-A0AD-A901A507D912}">
      <dsp:nvSpPr>
        <dsp:cNvPr id="0" name=""/>
        <dsp:cNvSpPr/>
      </dsp:nvSpPr>
      <dsp:spPr>
        <a:xfrm>
          <a:off x="0" y="1784266"/>
          <a:ext cx="2774862" cy="850500"/>
        </a:xfrm>
        <a:prstGeom prst="rect">
          <a:avLst/>
        </a:prstGeom>
        <a:solidFill>
          <a:schemeClr val="lt1">
            <a:alpha val="90000"/>
            <a:hueOff val="0"/>
            <a:satOff val="0"/>
            <a:lumOff val="0"/>
            <a:alphaOff val="0"/>
          </a:schemeClr>
        </a:solidFill>
        <a:ln w="9525" cap="flat" cmpd="sng" algn="ctr">
          <a:solidFill>
            <a:schemeClr val="accent1">
              <a:alpha val="90000"/>
              <a:hueOff val="0"/>
              <a:satOff val="0"/>
              <a:lumOff val="0"/>
              <a:alphaOff val="-26667"/>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5360" tIns="208280" rIns="21536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Waiting for enough number of blocks as confirmation to ensure that a transaction added into blockchain is immutable with high probability </a:t>
          </a:r>
          <a:endParaRPr lang="en-US" sz="1000" b="1" kern="1200" dirty="0"/>
        </a:p>
      </dsp:txBody>
      <dsp:txXfrm>
        <a:off x="0" y="1784266"/>
        <a:ext cx="2774862" cy="850500"/>
      </dsp:txXfrm>
    </dsp:sp>
    <dsp:sp modelId="{AA435AA0-F75A-DB47-8EBE-6CA64DE63185}">
      <dsp:nvSpPr>
        <dsp:cNvPr id="0" name=""/>
        <dsp:cNvSpPr/>
      </dsp:nvSpPr>
      <dsp:spPr>
        <a:xfrm>
          <a:off x="138743" y="1636666"/>
          <a:ext cx="1942403" cy="295200"/>
        </a:xfrm>
        <a:prstGeom prst="roundRect">
          <a:avLst/>
        </a:prstGeom>
        <a:gradFill rotWithShape="0">
          <a:gsLst>
            <a:gs pos="0">
              <a:schemeClr val="accent1">
                <a:alpha val="90000"/>
                <a:hueOff val="0"/>
                <a:satOff val="0"/>
                <a:lumOff val="0"/>
                <a:alphaOff val="-26667"/>
                <a:shade val="51000"/>
                <a:satMod val="130000"/>
              </a:schemeClr>
            </a:gs>
            <a:gs pos="80000">
              <a:schemeClr val="accent1">
                <a:alpha val="90000"/>
                <a:hueOff val="0"/>
                <a:satOff val="0"/>
                <a:lumOff val="0"/>
                <a:alphaOff val="-26667"/>
                <a:shade val="93000"/>
                <a:satMod val="130000"/>
              </a:schemeClr>
            </a:gs>
            <a:gs pos="100000">
              <a:schemeClr val="accent1">
                <a:alpha val="90000"/>
                <a:hueOff val="0"/>
                <a:satOff val="0"/>
                <a:lumOff val="0"/>
                <a:alphaOff val="-26667"/>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3418" tIns="0" rIns="73418" bIns="0" numCol="1" spcCol="1270" anchor="ctr" anchorCtr="0">
          <a:noAutofit/>
        </a:bodyPr>
        <a:lstStyle/>
        <a:p>
          <a:pPr marL="0" lvl="0" indent="0" algn="l" defTabSz="444500">
            <a:lnSpc>
              <a:spcPct val="90000"/>
            </a:lnSpc>
            <a:spcBef>
              <a:spcPct val="0"/>
            </a:spcBef>
            <a:spcAft>
              <a:spcPct val="35000"/>
            </a:spcAft>
            <a:buNone/>
          </a:pPr>
          <a:r>
            <a:rPr lang="en-US" sz="1000" b="1" kern="1200" dirty="0"/>
            <a:t>X-Confirmation</a:t>
          </a:r>
        </a:p>
      </dsp:txBody>
      <dsp:txXfrm>
        <a:off x="153153" y="1651076"/>
        <a:ext cx="1913583" cy="266380"/>
      </dsp:txXfrm>
    </dsp:sp>
    <dsp:sp modelId="{9C96D635-3AD3-1F42-AD18-0EC08EF7EBDC}">
      <dsp:nvSpPr>
        <dsp:cNvPr id="0" name=""/>
        <dsp:cNvSpPr/>
      </dsp:nvSpPr>
      <dsp:spPr>
        <a:xfrm>
          <a:off x="0" y="2836366"/>
          <a:ext cx="2774862" cy="850500"/>
        </a:xfrm>
        <a:prstGeom prst="rect">
          <a:avLst/>
        </a:prstGeom>
        <a:solidFill>
          <a:schemeClr val="lt1">
            <a:alpha val="90000"/>
            <a:hueOff val="0"/>
            <a:satOff val="0"/>
            <a:lumOff val="0"/>
            <a:alphaOff val="0"/>
          </a:schemeClr>
        </a:solidFill>
        <a:ln w="9525" cap="flat" cmpd="sng" algn="ctr">
          <a:solidFill>
            <a:schemeClr val="accent1">
              <a:alpha val="90000"/>
              <a:hueOff val="0"/>
              <a:satOff val="0"/>
              <a:lumOff val="0"/>
              <a:alphaOff val="-4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5360" tIns="208280" rIns="21536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A deposit from a user, which will be paid back to the user for her honesty or given to others to compensate them for the dishonesty of the user </a:t>
          </a:r>
          <a:endParaRPr lang="en-US" sz="1000" b="1" kern="1200" dirty="0"/>
        </a:p>
      </dsp:txBody>
      <dsp:txXfrm>
        <a:off x="0" y="2836366"/>
        <a:ext cx="2774862" cy="850500"/>
      </dsp:txXfrm>
    </dsp:sp>
    <dsp:sp modelId="{0D425566-CC0E-4340-ACE4-391D78717F61}">
      <dsp:nvSpPr>
        <dsp:cNvPr id="0" name=""/>
        <dsp:cNvSpPr/>
      </dsp:nvSpPr>
      <dsp:spPr>
        <a:xfrm>
          <a:off x="138743" y="2688766"/>
          <a:ext cx="1942403" cy="295200"/>
        </a:xfrm>
        <a:prstGeom prst="roundRect">
          <a:avLst/>
        </a:prstGeom>
        <a:gradFill rotWithShape="0">
          <a:gsLst>
            <a:gs pos="0">
              <a:schemeClr val="accent1">
                <a:alpha val="90000"/>
                <a:hueOff val="0"/>
                <a:satOff val="0"/>
                <a:lumOff val="0"/>
                <a:alphaOff val="-40000"/>
                <a:shade val="51000"/>
                <a:satMod val="130000"/>
              </a:schemeClr>
            </a:gs>
            <a:gs pos="80000">
              <a:schemeClr val="accent1">
                <a:alpha val="90000"/>
                <a:hueOff val="0"/>
                <a:satOff val="0"/>
                <a:lumOff val="0"/>
                <a:alphaOff val="-40000"/>
                <a:shade val="93000"/>
                <a:satMod val="130000"/>
              </a:schemeClr>
            </a:gs>
            <a:gs pos="100000">
              <a:schemeClr val="accent1">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3418" tIns="0" rIns="73418" bIns="0" numCol="1" spcCol="1270" anchor="ctr" anchorCtr="0">
          <a:noAutofit/>
        </a:bodyPr>
        <a:lstStyle/>
        <a:p>
          <a:pPr marL="0" lvl="0" indent="0" algn="l" defTabSz="444500">
            <a:lnSpc>
              <a:spcPct val="90000"/>
            </a:lnSpc>
            <a:spcBef>
              <a:spcPct val="0"/>
            </a:spcBef>
            <a:spcAft>
              <a:spcPct val="35000"/>
            </a:spcAft>
            <a:buNone/>
          </a:pPr>
          <a:r>
            <a:rPr lang="en-US" sz="1000" b="1" kern="1200" dirty="0"/>
            <a:t>Security Deposit</a:t>
          </a:r>
        </a:p>
      </dsp:txBody>
      <dsp:txXfrm>
        <a:off x="153153" y="2703176"/>
        <a:ext cx="1913583" cy="2663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F0AF7-B0CF-DE47-9E2C-AE76E7E9519D}">
      <dsp:nvSpPr>
        <dsp:cNvPr id="0" name=""/>
        <dsp:cNvSpPr/>
      </dsp:nvSpPr>
      <dsp:spPr>
        <a:xfrm>
          <a:off x="0" y="293035"/>
          <a:ext cx="4468332" cy="623700"/>
        </a:xfrm>
        <a:prstGeom prst="rect">
          <a:avLst/>
        </a:prstGeom>
        <a:solidFill>
          <a:schemeClr val="lt1">
            <a:alpha val="90000"/>
            <a:hueOff val="0"/>
            <a:satOff val="0"/>
            <a:lumOff val="0"/>
            <a:alphaOff val="0"/>
          </a:schemeClr>
        </a:solidFill>
        <a:ln w="9525" cap="flat" cmpd="sng" algn="ctr">
          <a:solidFill>
            <a:schemeClr val="accent1">
              <a:shade val="5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6792" tIns="229108" rIns="34679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The address, and the version of the smart contract is stored in a contract registry</a:t>
          </a:r>
          <a:endParaRPr lang="en-US" sz="1100" b="1" kern="1200" dirty="0"/>
        </a:p>
      </dsp:txBody>
      <dsp:txXfrm>
        <a:off x="0" y="293035"/>
        <a:ext cx="4468332" cy="623700"/>
      </dsp:txXfrm>
    </dsp:sp>
    <dsp:sp modelId="{D3FC7012-1DAA-DA46-ADBE-C16636B8D9DC}">
      <dsp:nvSpPr>
        <dsp:cNvPr id="0" name=""/>
        <dsp:cNvSpPr/>
      </dsp:nvSpPr>
      <dsp:spPr>
        <a:xfrm>
          <a:off x="223416" y="130675"/>
          <a:ext cx="3127832" cy="324720"/>
        </a:xfrm>
        <a:prstGeom prst="roundRect">
          <a:avLst/>
        </a:prstGeom>
        <a:gradFill rotWithShape="0">
          <a:gsLst>
            <a:gs pos="0">
              <a:schemeClr val="accent1">
                <a:shade val="50000"/>
                <a:hueOff val="0"/>
                <a:satOff val="0"/>
                <a:lumOff val="0"/>
                <a:alphaOff val="0"/>
                <a:shade val="51000"/>
                <a:satMod val="130000"/>
              </a:schemeClr>
            </a:gs>
            <a:gs pos="80000">
              <a:schemeClr val="accent1">
                <a:shade val="50000"/>
                <a:hueOff val="0"/>
                <a:satOff val="0"/>
                <a:lumOff val="0"/>
                <a:alphaOff val="0"/>
                <a:shade val="93000"/>
                <a:satMod val="130000"/>
              </a:schemeClr>
            </a:gs>
            <a:gs pos="100000">
              <a:schemeClr val="accent1">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225" tIns="0" rIns="118225" bIns="0" numCol="1" spcCol="1270" anchor="ctr" anchorCtr="0">
          <a:noAutofit/>
        </a:bodyPr>
        <a:lstStyle/>
        <a:p>
          <a:pPr marL="0" lvl="0" indent="0" algn="l" defTabSz="488950">
            <a:lnSpc>
              <a:spcPct val="90000"/>
            </a:lnSpc>
            <a:spcBef>
              <a:spcPct val="0"/>
            </a:spcBef>
            <a:spcAft>
              <a:spcPct val="35000"/>
            </a:spcAft>
            <a:buNone/>
          </a:pPr>
          <a:r>
            <a:rPr lang="en-US" sz="1100" b="1" kern="1200" dirty="0"/>
            <a:t>Contract Registry</a:t>
          </a:r>
        </a:p>
      </dsp:txBody>
      <dsp:txXfrm>
        <a:off x="239268" y="146527"/>
        <a:ext cx="3096128" cy="293016"/>
      </dsp:txXfrm>
    </dsp:sp>
    <dsp:sp modelId="{148FE86C-F7F1-464B-9BC2-28B1D508CF71}">
      <dsp:nvSpPr>
        <dsp:cNvPr id="0" name=""/>
        <dsp:cNvSpPr/>
      </dsp:nvSpPr>
      <dsp:spPr>
        <a:xfrm>
          <a:off x="0" y="1138495"/>
          <a:ext cx="4468332" cy="623700"/>
        </a:xfrm>
        <a:prstGeom prst="rect">
          <a:avLst/>
        </a:prstGeom>
        <a:solidFill>
          <a:schemeClr val="lt1">
            <a:alpha val="90000"/>
            <a:hueOff val="0"/>
            <a:satOff val="0"/>
            <a:lumOff val="0"/>
            <a:alphaOff val="0"/>
          </a:schemeClr>
        </a:solidFill>
        <a:ln w="9525" cap="flat" cmpd="sng" algn="ctr">
          <a:solidFill>
            <a:schemeClr val="accent1">
              <a:shade val="50000"/>
              <a:hueOff val="198206"/>
              <a:satOff val="-19914"/>
              <a:lumOff val="2022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6792" tIns="229108" rIns="34679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Embedded permission control is used to restrict access to the invocation of the functions defined in the smart contracts </a:t>
          </a:r>
          <a:endParaRPr lang="en-US" sz="1100" b="1" kern="1200" dirty="0"/>
        </a:p>
      </dsp:txBody>
      <dsp:txXfrm>
        <a:off x="0" y="1138495"/>
        <a:ext cx="4468332" cy="623700"/>
      </dsp:txXfrm>
    </dsp:sp>
    <dsp:sp modelId="{24969E15-89B0-DB4E-942C-ADE1E6DD72DA}">
      <dsp:nvSpPr>
        <dsp:cNvPr id="0" name=""/>
        <dsp:cNvSpPr/>
      </dsp:nvSpPr>
      <dsp:spPr>
        <a:xfrm>
          <a:off x="223416" y="976135"/>
          <a:ext cx="3127832" cy="324720"/>
        </a:xfrm>
        <a:prstGeom prst="roundRect">
          <a:avLst/>
        </a:prstGeom>
        <a:gradFill rotWithShape="0">
          <a:gsLst>
            <a:gs pos="0">
              <a:schemeClr val="accent1">
                <a:shade val="50000"/>
                <a:hueOff val="198206"/>
                <a:satOff val="-19914"/>
                <a:lumOff val="20221"/>
                <a:alphaOff val="0"/>
                <a:shade val="51000"/>
                <a:satMod val="130000"/>
              </a:schemeClr>
            </a:gs>
            <a:gs pos="80000">
              <a:schemeClr val="accent1">
                <a:shade val="50000"/>
                <a:hueOff val="198206"/>
                <a:satOff val="-19914"/>
                <a:lumOff val="20221"/>
                <a:alphaOff val="0"/>
                <a:shade val="93000"/>
                <a:satMod val="130000"/>
              </a:schemeClr>
            </a:gs>
            <a:gs pos="100000">
              <a:schemeClr val="accent1">
                <a:shade val="50000"/>
                <a:hueOff val="198206"/>
                <a:satOff val="-19914"/>
                <a:lumOff val="2022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225" tIns="0" rIns="118225" bIns="0" numCol="1" spcCol="1270" anchor="ctr" anchorCtr="0">
          <a:noAutofit/>
        </a:bodyPr>
        <a:lstStyle/>
        <a:p>
          <a:pPr marL="0" lvl="0" indent="0" algn="l" defTabSz="488950">
            <a:lnSpc>
              <a:spcPct val="90000"/>
            </a:lnSpc>
            <a:spcBef>
              <a:spcPct val="0"/>
            </a:spcBef>
            <a:spcAft>
              <a:spcPct val="35000"/>
            </a:spcAft>
            <a:buNone/>
          </a:pPr>
          <a:r>
            <a:rPr lang="en-US" sz="1100" b="1" kern="1200" dirty="0"/>
            <a:t>Embedded Permission</a:t>
          </a:r>
        </a:p>
      </dsp:txBody>
      <dsp:txXfrm>
        <a:off x="239268" y="991987"/>
        <a:ext cx="3096128" cy="293016"/>
      </dsp:txXfrm>
    </dsp:sp>
    <dsp:sp modelId="{3C94F0F8-7EBF-BD4E-A0AD-A901A507D912}">
      <dsp:nvSpPr>
        <dsp:cNvPr id="0" name=""/>
        <dsp:cNvSpPr/>
      </dsp:nvSpPr>
      <dsp:spPr>
        <a:xfrm>
          <a:off x="0" y="1983955"/>
          <a:ext cx="4468332" cy="467775"/>
        </a:xfrm>
        <a:prstGeom prst="rect">
          <a:avLst/>
        </a:prstGeom>
        <a:solidFill>
          <a:schemeClr val="lt1">
            <a:alpha val="90000"/>
            <a:hueOff val="0"/>
            <a:satOff val="0"/>
            <a:lumOff val="0"/>
            <a:alphaOff val="0"/>
          </a:schemeClr>
        </a:solidFill>
        <a:ln w="9525" cap="flat" cmpd="sng" algn="ctr">
          <a:solidFill>
            <a:schemeClr val="accent1">
              <a:shade val="50000"/>
              <a:hueOff val="396412"/>
              <a:satOff val="-39828"/>
              <a:lumOff val="4044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6792" tIns="229108" rIns="34679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Storing data in a separate smart contract</a:t>
          </a:r>
          <a:endParaRPr lang="en-US" sz="1100" b="1" kern="1200" dirty="0"/>
        </a:p>
      </dsp:txBody>
      <dsp:txXfrm>
        <a:off x="0" y="1983955"/>
        <a:ext cx="4468332" cy="467775"/>
      </dsp:txXfrm>
    </dsp:sp>
    <dsp:sp modelId="{AA435AA0-F75A-DB47-8EBE-6CA64DE63185}">
      <dsp:nvSpPr>
        <dsp:cNvPr id="0" name=""/>
        <dsp:cNvSpPr/>
      </dsp:nvSpPr>
      <dsp:spPr>
        <a:xfrm>
          <a:off x="223416" y="1821595"/>
          <a:ext cx="3127832" cy="324720"/>
        </a:xfrm>
        <a:prstGeom prst="roundRect">
          <a:avLst/>
        </a:prstGeom>
        <a:gradFill rotWithShape="0">
          <a:gsLst>
            <a:gs pos="0">
              <a:schemeClr val="accent1">
                <a:shade val="50000"/>
                <a:hueOff val="396412"/>
                <a:satOff val="-39828"/>
                <a:lumOff val="40442"/>
                <a:alphaOff val="0"/>
                <a:shade val="51000"/>
                <a:satMod val="130000"/>
              </a:schemeClr>
            </a:gs>
            <a:gs pos="80000">
              <a:schemeClr val="accent1">
                <a:shade val="50000"/>
                <a:hueOff val="396412"/>
                <a:satOff val="-39828"/>
                <a:lumOff val="40442"/>
                <a:alphaOff val="0"/>
                <a:shade val="93000"/>
                <a:satMod val="130000"/>
              </a:schemeClr>
            </a:gs>
            <a:gs pos="100000">
              <a:schemeClr val="accent1">
                <a:shade val="50000"/>
                <a:hueOff val="396412"/>
                <a:satOff val="-39828"/>
                <a:lumOff val="4044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225" tIns="0" rIns="118225" bIns="0" numCol="1" spcCol="1270" anchor="ctr" anchorCtr="0">
          <a:noAutofit/>
        </a:bodyPr>
        <a:lstStyle/>
        <a:p>
          <a:pPr marL="0" lvl="0" indent="0" algn="l" defTabSz="488950">
            <a:lnSpc>
              <a:spcPct val="90000"/>
            </a:lnSpc>
            <a:spcBef>
              <a:spcPct val="0"/>
            </a:spcBef>
            <a:spcAft>
              <a:spcPct val="35000"/>
            </a:spcAft>
            <a:buNone/>
          </a:pPr>
          <a:r>
            <a:rPr lang="en-US" sz="1100" b="1" kern="1200" dirty="0"/>
            <a:t>Data Contract</a:t>
          </a:r>
        </a:p>
      </dsp:txBody>
      <dsp:txXfrm>
        <a:off x="239268" y="1837447"/>
        <a:ext cx="3096128" cy="293016"/>
      </dsp:txXfrm>
    </dsp:sp>
    <dsp:sp modelId="{9C96D635-3AD3-1F42-AD18-0EC08EF7EBDC}">
      <dsp:nvSpPr>
        <dsp:cNvPr id="0" name=""/>
        <dsp:cNvSpPr/>
      </dsp:nvSpPr>
      <dsp:spPr>
        <a:xfrm>
          <a:off x="0" y="2673490"/>
          <a:ext cx="4468332" cy="623700"/>
        </a:xfrm>
        <a:prstGeom prst="rect">
          <a:avLst/>
        </a:prstGeom>
        <a:solidFill>
          <a:schemeClr val="lt1">
            <a:alpha val="90000"/>
            <a:hueOff val="0"/>
            <a:satOff val="0"/>
            <a:lumOff val="0"/>
            <a:alphaOff val="0"/>
          </a:schemeClr>
        </a:solidFill>
        <a:ln w="9525" cap="flat" cmpd="sng" algn="ctr">
          <a:solidFill>
            <a:schemeClr val="accent1">
              <a:shade val="50000"/>
              <a:hueOff val="396412"/>
              <a:satOff val="-39828"/>
              <a:lumOff val="4044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6792" tIns="229108" rIns="34679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An on-chain template contract used as a factory that generates contract instances from the template</a:t>
          </a:r>
          <a:endParaRPr lang="en-US" sz="1100" b="1" kern="1200" dirty="0"/>
        </a:p>
      </dsp:txBody>
      <dsp:txXfrm>
        <a:off x="0" y="2673490"/>
        <a:ext cx="4468332" cy="623700"/>
      </dsp:txXfrm>
    </dsp:sp>
    <dsp:sp modelId="{0D425566-CC0E-4340-ACE4-391D78717F61}">
      <dsp:nvSpPr>
        <dsp:cNvPr id="0" name=""/>
        <dsp:cNvSpPr/>
      </dsp:nvSpPr>
      <dsp:spPr>
        <a:xfrm>
          <a:off x="223416" y="2511130"/>
          <a:ext cx="3127832" cy="324720"/>
        </a:xfrm>
        <a:prstGeom prst="roundRect">
          <a:avLst/>
        </a:prstGeom>
        <a:gradFill rotWithShape="0">
          <a:gsLst>
            <a:gs pos="0">
              <a:schemeClr val="accent1">
                <a:shade val="50000"/>
                <a:hueOff val="396412"/>
                <a:satOff val="-39828"/>
                <a:lumOff val="40442"/>
                <a:alphaOff val="0"/>
                <a:shade val="51000"/>
                <a:satMod val="130000"/>
              </a:schemeClr>
            </a:gs>
            <a:gs pos="80000">
              <a:schemeClr val="accent1">
                <a:shade val="50000"/>
                <a:hueOff val="396412"/>
                <a:satOff val="-39828"/>
                <a:lumOff val="40442"/>
                <a:alphaOff val="0"/>
                <a:shade val="93000"/>
                <a:satMod val="130000"/>
              </a:schemeClr>
            </a:gs>
            <a:gs pos="100000">
              <a:schemeClr val="accent1">
                <a:shade val="50000"/>
                <a:hueOff val="396412"/>
                <a:satOff val="-39828"/>
                <a:lumOff val="4044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225" tIns="0" rIns="118225" bIns="0" numCol="1" spcCol="1270" anchor="ctr" anchorCtr="0">
          <a:noAutofit/>
        </a:bodyPr>
        <a:lstStyle/>
        <a:p>
          <a:pPr marL="0" lvl="0" indent="0" algn="l" defTabSz="488950">
            <a:lnSpc>
              <a:spcPct val="90000"/>
            </a:lnSpc>
            <a:spcBef>
              <a:spcPct val="0"/>
            </a:spcBef>
            <a:spcAft>
              <a:spcPct val="35000"/>
            </a:spcAft>
            <a:buNone/>
          </a:pPr>
          <a:r>
            <a:rPr lang="en-US" sz="1100" b="1" kern="1200" dirty="0"/>
            <a:t>Factory Contract</a:t>
          </a:r>
        </a:p>
      </dsp:txBody>
      <dsp:txXfrm>
        <a:off x="239268" y="2526982"/>
        <a:ext cx="3096128" cy="293016"/>
      </dsp:txXfrm>
    </dsp:sp>
    <dsp:sp modelId="{A87A1472-9EB7-E846-9293-8193BC393C82}">
      <dsp:nvSpPr>
        <dsp:cNvPr id="0" name=""/>
        <dsp:cNvSpPr/>
      </dsp:nvSpPr>
      <dsp:spPr>
        <a:xfrm>
          <a:off x="0" y="3518950"/>
          <a:ext cx="4468332" cy="467775"/>
        </a:xfrm>
        <a:prstGeom prst="rect">
          <a:avLst/>
        </a:prstGeom>
        <a:solidFill>
          <a:schemeClr val="lt1">
            <a:alpha val="90000"/>
            <a:hueOff val="0"/>
            <a:satOff val="0"/>
            <a:lumOff val="0"/>
            <a:alphaOff val="0"/>
          </a:schemeClr>
        </a:solidFill>
        <a:ln w="9525" cap="flat" cmpd="sng" algn="ctr">
          <a:solidFill>
            <a:schemeClr val="accent1">
              <a:shade val="50000"/>
              <a:hueOff val="198206"/>
              <a:satOff val="-19914"/>
              <a:lumOff val="2022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6792" tIns="229108" rIns="34679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A reward to the caller of a contract function for invocation</a:t>
          </a:r>
          <a:endParaRPr lang="en-US" sz="1100" b="1" kern="1200" dirty="0"/>
        </a:p>
      </dsp:txBody>
      <dsp:txXfrm>
        <a:off x="0" y="3518950"/>
        <a:ext cx="4468332" cy="467775"/>
      </dsp:txXfrm>
    </dsp:sp>
    <dsp:sp modelId="{7D485CAA-7719-AC4E-8C5B-2C4474330F40}">
      <dsp:nvSpPr>
        <dsp:cNvPr id="0" name=""/>
        <dsp:cNvSpPr/>
      </dsp:nvSpPr>
      <dsp:spPr>
        <a:xfrm>
          <a:off x="223416" y="3356590"/>
          <a:ext cx="3127832" cy="324720"/>
        </a:xfrm>
        <a:prstGeom prst="roundRect">
          <a:avLst/>
        </a:prstGeom>
        <a:gradFill rotWithShape="0">
          <a:gsLst>
            <a:gs pos="0">
              <a:schemeClr val="accent1">
                <a:shade val="50000"/>
                <a:hueOff val="198206"/>
                <a:satOff val="-19914"/>
                <a:lumOff val="20221"/>
                <a:alphaOff val="0"/>
                <a:shade val="51000"/>
                <a:satMod val="130000"/>
              </a:schemeClr>
            </a:gs>
            <a:gs pos="80000">
              <a:schemeClr val="accent1">
                <a:shade val="50000"/>
                <a:hueOff val="198206"/>
                <a:satOff val="-19914"/>
                <a:lumOff val="20221"/>
                <a:alphaOff val="0"/>
                <a:shade val="93000"/>
                <a:satMod val="130000"/>
              </a:schemeClr>
            </a:gs>
            <a:gs pos="100000">
              <a:schemeClr val="accent1">
                <a:shade val="50000"/>
                <a:hueOff val="198206"/>
                <a:satOff val="-19914"/>
                <a:lumOff val="2022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225" tIns="0" rIns="118225" bIns="0" numCol="1" spcCol="1270" anchor="ctr" anchorCtr="0">
          <a:noAutofit/>
        </a:bodyPr>
        <a:lstStyle/>
        <a:p>
          <a:pPr marL="0" lvl="0" indent="0" algn="l" defTabSz="488950">
            <a:lnSpc>
              <a:spcPct val="90000"/>
            </a:lnSpc>
            <a:spcBef>
              <a:spcPct val="0"/>
            </a:spcBef>
            <a:spcAft>
              <a:spcPct val="35000"/>
            </a:spcAft>
            <a:buNone/>
          </a:pPr>
          <a:r>
            <a:rPr lang="en-US" sz="1100" kern="1200" dirty="0"/>
            <a:t>Incentive Execution</a:t>
          </a:r>
          <a:endParaRPr lang="en-US" sz="1100" b="1" kern="1200" dirty="0"/>
        </a:p>
      </dsp:txBody>
      <dsp:txXfrm>
        <a:off x="239268" y="3372442"/>
        <a:ext cx="3096128" cy="29301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F0AF7-B0CF-DE47-9E2C-AE76E7E9519D}">
      <dsp:nvSpPr>
        <dsp:cNvPr id="0" name=""/>
        <dsp:cNvSpPr/>
      </dsp:nvSpPr>
      <dsp:spPr>
        <a:xfrm>
          <a:off x="0" y="301237"/>
          <a:ext cx="3804398" cy="567000"/>
        </a:xfrm>
        <a:prstGeom prst="rect">
          <a:avLst/>
        </a:prstGeom>
        <a:solidFill>
          <a:schemeClr val="lt1">
            <a:alpha val="9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5264" tIns="208280" rIns="295264"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Blockchain-based application hosted on P2P network, with a website that allows users to interact with smart contracts </a:t>
          </a:r>
          <a:endParaRPr lang="en-US" sz="1000" b="1" kern="1200" dirty="0"/>
        </a:p>
      </dsp:txBody>
      <dsp:txXfrm>
        <a:off x="0" y="301237"/>
        <a:ext cx="3804398" cy="567000"/>
      </dsp:txXfrm>
    </dsp:sp>
    <dsp:sp modelId="{D3FC7012-1DAA-DA46-ADBE-C16636B8D9DC}">
      <dsp:nvSpPr>
        <dsp:cNvPr id="0" name=""/>
        <dsp:cNvSpPr/>
      </dsp:nvSpPr>
      <dsp:spPr>
        <a:xfrm>
          <a:off x="190219" y="153637"/>
          <a:ext cx="2663078" cy="295200"/>
        </a:xfrm>
        <a:prstGeom prst="roundRect">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0658" tIns="0" rIns="100658" bIns="0" numCol="1" spcCol="1270" anchor="ctr" anchorCtr="0">
          <a:noAutofit/>
        </a:bodyPr>
        <a:lstStyle/>
        <a:p>
          <a:pPr marL="0" lvl="0" indent="0" algn="l" defTabSz="444500">
            <a:lnSpc>
              <a:spcPct val="90000"/>
            </a:lnSpc>
            <a:spcBef>
              <a:spcPct val="0"/>
            </a:spcBef>
            <a:spcAft>
              <a:spcPct val="35000"/>
            </a:spcAft>
            <a:buNone/>
          </a:pPr>
          <a:r>
            <a:rPr lang="en-US" sz="1000" b="1" kern="1200" dirty="0"/>
            <a:t>dapp </a:t>
          </a:r>
        </a:p>
      </dsp:txBody>
      <dsp:txXfrm>
        <a:off x="204629" y="168047"/>
        <a:ext cx="2634258" cy="266380"/>
      </dsp:txXfrm>
    </dsp:sp>
    <dsp:sp modelId="{148FE86C-F7F1-464B-9BC2-28B1D508CF71}">
      <dsp:nvSpPr>
        <dsp:cNvPr id="0" name=""/>
        <dsp:cNvSpPr/>
      </dsp:nvSpPr>
      <dsp:spPr>
        <a:xfrm>
          <a:off x="0" y="1069837"/>
          <a:ext cx="3804398" cy="708750"/>
        </a:xfrm>
        <a:prstGeom prst="rect">
          <a:avLst/>
        </a:prstGeom>
        <a:solidFill>
          <a:schemeClr val="lt1">
            <a:alpha val="90000"/>
            <a:hueOff val="0"/>
            <a:satOff val="0"/>
            <a:lumOff val="0"/>
            <a:alphaOff val="0"/>
          </a:schemeClr>
        </a:solidFill>
        <a:ln w="9525" cap="flat" cmpd="sng" algn="ctr">
          <a:solidFill>
            <a:schemeClr val="accent1">
              <a:alpha val="90000"/>
              <a:hueOff val="0"/>
              <a:satOff val="0"/>
              <a:lumOff val="0"/>
              <a:alphaOff val="-4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5264" tIns="208280" rIns="295264"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Blockchain-based application with a website that can be browsed using a conventional web browser without any dapp plugin </a:t>
          </a:r>
          <a:endParaRPr lang="en-US" sz="1000" b="1" kern="1200" dirty="0"/>
        </a:p>
      </dsp:txBody>
      <dsp:txXfrm>
        <a:off x="0" y="1069837"/>
        <a:ext cx="3804398" cy="708750"/>
      </dsp:txXfrm>
    </dsp:sp>
    <dsp:sp modelId="{24969E15-89B0-DB4E-942C-ADE1E6DD72DA}">
      <dsp:nvSpPr>
        <dsp:cNvPr id="0" name=""/>
        <dsp:cNvSpPr/>
      </dsp:nvSpPr>
      <dsp:spPr>
        <a:xfrm>
          <a:off x="190219" y="922237"/>
          <a:ext cx="2663078" cy="295200"/>
        </a:xfrm>
        <a:prstGeom prst="roundRect">
          <a:avLst/>
        </a:prstGeom>
        <a:gradFill rotWithShape="0">
          <a:gsLst>
            <a:gs pos="0">
              <a:schemeClr val="accent1">
                <a:alpha val="90000"/>
                <a:hueOff val="0"/>
                <a:satOff val="0"/>
                <a:lumOff val="0"/>
                <a:alphaOff val="-40000"/>
                <a:shade val="51000"/>
                <a:satMod val="130000"/>
              </a:schemeClr>
            </a:gs>
            <a:gs pos="80000">
              <a:schemeClr val="accent1">
                <a:alpha val="90000"/>
                <a:hueOff val="0"/>
                <a:satOff val="0"/>
                <a:lumOff val="0"/>
                <a:alphaOff val="-40000"/>
                <a:shade val="93000"/>
                <a:satMod val="130000"/>
              </a:schemeClr>
            </a:gs>
            <a:gs pos="100000">
              <a:schemeClr val="accent1">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0658" tIns="0" rIns="100658" bIns="0" numCol="1" spcCol="1270" anchor="ctr" anchorCtr="0">
          <a:noAutofit/>
        </a:bodyPr>
        <a:lstStyle/>
        <a:p>
          <a:pPr marL="0" lvl="0" indent="0" algn="l" defTabSz="444500">
            <a:lnSpc>
              <a:spcPct val="90000"/>
            </a:lnSpc>
            <a:spcBef>
              <a:spcPct val="0"/>
            </a:spcBef>
            <a:spcAft>
              <a:spcPct val="35000"/>
            </a:spcAft>
            <a:buNone/>
          </a:pPr>
          <a:r>
            <a:rPr lang="en-US" sz="1000" b="1" kern="1200" dirty="0"/>
            <a:t>Semi-</a:t>
          </a:r>
          <a:r>
            <a:rPr lang="en-US" sz="1000" b="1" kern="1200" dirty="0" err="1"/>
            <a:t>dapp</a:t>
          </a:r>
          <a:r>
            <a:rPr lang="en-US" sz="1000" b="1" kern="1200" dirty="0"/>
            <a:t> </a:t>
          </a:r>
        </a:p>
      </dsp:txBody>
      <dsp:txXfrm>
        <a:off x="204629" y="936647"/>
        <a:ext cx="2634258" cy="26638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FA697C-5849-4DDF-A6C8-08E6893940F4}" type="datetimeFigureOut">
              <a:rPr lang="en-AU" smtClean="0"/>
              <a:pPr/>
              <a:t>18/6/21</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0992BC2-9435-4D31-AEB3-5D5877AD6447}" type="datetimeFigureOut">
              <a:rPr lang="en-AU" smtClean="0"/>
              <a:pPr/>
              <a:t>18/6/21</a:t>
            </a:fld>
            <a:endParaRPr lang="en-AU"/>
          </a:p>
        </p:txBody>
      </p:sp>
      <p:sp>
        <p:nvSpPr>
          <p:cNvPr id="4" name="Slide Image Placeholder 3"/>
          <p:cNvSpPr>
            <a:spLocks noGrp="1" noRot="1" noChangeAspect="1"/>
          </p:cNvSpPr>
          <p:nvPr>
            <p:ph type="sldImg" idx="2"/>
          </p:nvPr>
        </p:nvSpPr>
        <p:spPr>
          <a:xfrm>
            <a:off x="420688" y="744538"/>
            <a:ext cx="595630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will first learn some essential concepts of design patterns.</a:t>
            </a:r>
          </a:p>
          <a:p>
            <a:pPr marL="171450" indent="-171450">
              <a:buFontTx/>
              <a:buChar char="-"/>
            </a:pPr>
            <a:r>
              <a:rPr lang="en-US" dirty="0"/>
              <a:t>After that, we will learn a pattern collection of blockchain-based applications, which include 5 groups of collection. They are patterns for interacting with external world, </a:t>
            </a:r>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a:t>
            </a:fld>
            <a:endParaRPr lang="en-AU"/>
          </a:p>
        </p:txBody>
      </p:sp>
    </p:spTree>
    <p:extLst>
      <p:ext uri="{BB962C8B-B14F-4D97-AF65-F5344CB8AC3E}">
        <p14:creationId xmlns:p14="http://schemas.microsoft.com/office/powerpoint/2010/main" val="3240781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dirty="0"/>
              <a:t>An overview</a:t>
            </a:r>
            <a:r>
              <a:rPr lang="en-US" baseline="0" dirty="0"/>
              <a:t> of pattern collections with five categories. The first </a:t>
            </a:r>
            <a:endParaRPr lang="en-US" dirty="0"/>
          </a:p>
          <a:p>
            <a:pPr marL="171450" indent="-171450">
              <a:buFont typeface="Arial"/>
              <a:buChar char="•"/>
            </a:pPr>
            <a:r>
              <a:rPr lang="en-US" dirty="0"/>
              <a:t>What is On-chain and what is off-chain is</a:t>
            </a:r>
            <a:r>
              <a:rPr lang="en-US" baseline="0" dirty="0"/>
              <a:t> the fundamental design decision, here I use a dashed line to separate the patterns applied on chain and the patterns off-chain.</a:t>
            </a:r>
          </a:p>
          <a:p>
            <a:pPr marL="171450" indent="-171450">
              <a:buFont typeface="Arial"/>
              <a:buChar char="•"/>
            </a:pPr>
            <a:r>
              <a:rPr lang="en-US" baseline="0" dirty="0"/>
              <a:t>For example, in the category of interaction with external world, Oracles are off-chain, legal and smart contract pair on chain.</a:t>
            </a:r>
          </a:p>
          <a:p>
            <a:pPr marL="171450" indent="-171450">
              <a:buFont typeface="Arial"/>
              <a:buChar char="•"/>
            </a:pPr>
            <a:r>
              <a:rPr lang="en-US" baseline="0" dirty="0"/>
              <a:t>Smart contracts are programs running on blockchain, thus, all the contract structural patterns are on-chain patterns. </a:t>
            </a:r>
          </a:p>
          <a:p>
            <a:pPr marL="171450" indent="-171450">
              <a:buFont typeface="Arial"/>
              <a:buChar char="•"/>
            </a:pPr>
            <a:r>
              <a:rPr lang="en-US" baseline="0" dirty="0"/>
              <a:t>In the rest of the lecture, we will learn these patterns one by on.</a:t>
            </a: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12</a:t>
            </a:fld>
            <a:endParaRPr lang="en-AU"/>
          </a:p>
        </p:txBody>
      </p:sp>
    </p:spTree>
    <p:extLst>
      <p:ext uri="{BB962C8B-B14F-4D97-AF65-F5344CB8AC3E}">
        <p14:creationId xmlns:p14="http://schemas.microsoft.com/office/powerpoint/2010/main" val="2668552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baseline="0" dirty="0"/>
              <a:t>This is the structure of the pattern form or template we used to describe our blockchain application patterns. </a:t>
            </a:r>
          </a:p>
          <a:p>
            <a:pPr marL="171450" indent="-171450">
              <a:buFont typeface="Arial"/>
              <a:buChar char="•"/>
            </a:pPr>
            <a:r>
              <a:rPr lang="en-US" baseline="0" dirty="0"/>
              <a:t>In addition to name, problem, solution and consequences, there are </a:t>
            </a:r>
          </a:p>
          <a:p>
            <a:pPr marL="171450" indent="-171450">
              <a:buFont typeface="Arial"/>
              <a:buChar char="•"/>
            </a:pPr>
            <a:r>
              <a:rPr lang="en-US" baseline="0" dirty="0"/>
              <a:t>a short summary, the context, an explicit discussion of the forces which make the problem difficult, related patterns, and some examples of real-world known uses of the pattern. </a:t>
            </a:r>
          </a:p>
          <a:p>
            <a:pPr marL="171450" indent="-171450">
              <a:buFont typeface="Arial"/>
              <a:buChar char="•"/>
            </a:pPr>
            <a:r>
              <a:rPr lang="en-US" baseline="0" dirty="0"/>
              <a:t>Forces are identified with the corresponding quality attribute, the solution will propose a trade-off between them. </a:t>
            </a:r>
          </a:p>
          <a:p>
            <a:pPr marL="171450" indent="-171450">
              <a:buFont typeface="Arial"/>
              <a:buChar char="•"/>
            </a:pPr>
            <a:r>
              <a:rPr lang="en-US" baseline="0" dirty="0"/>
              <a:t>For the consequences, we discuss the benefits and drawbacks of the pattern separately.</a:t>
            </a:r>
          </a:p>
          <a:p>
            <a:pPr marL="171450" indent="-171450">
              <a:buFont typeface="Arial"/>
              <a:buChar char="•"/>
            </a:pPr>
            <a:r>
              <a:rPr lang="en-US" baseline="0" dirty="0"/>
              <a:t>Finally, we discuss features only applicable to a certain deployment of blockchain, such as monetary cost of data storage and code execution on public blockchain.</a:t>
            </a:r>
          </a:p>
        </p:txBody>
      </p:sp>
      <p:sp>
        <p:nvSpPr>
          <p:cNvPr id="4" name="Slide Number Placeholder 3"/>
          <p:cNvSpPr>
            <a:spLocks noGrp="1"/>
          </p:cNvSpPr>
          <p:nvPr>
            <p:ph type="sldNum" sz="quarter" idx="10"/>
          </p:nvPr>
        </p:nvSpPr>
        <p:spPr/>
        <p:txBody>
          <a:bodyPr/>
          <a:lstStyle/>
          <a:p>
            <a:fld id="{001C9F81-DB2C-42C9-B6F6-C5F374D31FE4}" type="slidenum">
              <a:rPr lang="en-AU" smtClean="0"/>
              <a:t>13</a:t>
            </a:fld>
            <a:endParaRPr lang="en-AU"/>
          </a:p>
        </p:txBody>
      </p:sp>
    </p:spTree>
    <p:extLst>
      <p:ext uri="{BB962C8B-B14F-4D97-AF65-F5344CB8AC3E}">
        <p14:creationId xmlns:p14="http://schemas.microsoft.com/office/powerpoint/2010/main" val="1673998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context of using this pattern collection is, as we mentioned several times, to view blockchain as a component of a big software system, where blockchain communicates with the other components within the software system.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We have seen this diagram in the previous lectures, where blockchain is used as one of the data storage for small and critical data.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There could be other off-chain auxiliary databases used in the system.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applications interact with blockchain and database though an API layer. </a:t>
            </a: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14</a:t>
            </a:fld>
            <a:endParaRPr lang="en-AU"/>
          </a:p>
        </p:txBody>
      </p:sp>
    </p:spTree>
    <p:extLst>
      <p:ext uri="{BB962C8B-B14F-4D97-AF65-F5344CB8AC3E}">
        <p14:creationId xmlns:p14="http://schemas.microsoft.com/office/powerpoint/2010/main" val="1045877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15</a:t>
            </a:fld>
            <a:endParaRPr lang="en-AU"/>
          </a:p>
        </p:txBody>
      </p:sp>
    </p:spTree>
    <p:extLst>
      <p:ext uri="{BB962C8B-B14F-4D97-AF65-F5344CB8AC3E}">
        <p14:creationId xmlns:p14="http://schemas.microsoft.com/office/powerpoint/2010/main" val="2614958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1" kern="1200" dirty="0">
                <a:solidFill>
                  <a:schemeClr val="tx1"/>
                </a:solidFill>
                <a:effectLst/>
                <a:latin typeface="+mn-lt"/>
                <a:ea typeface="+mn-ea"/>
                <a:cs typeface="+mn-cs"/>
              </a:rPr>
              <a:t>Context</a:t>
            </a:r>
            <a:r>
              <a:rPr lang="en-US" sz="1200" kern="1200" dirty="0">
                <a:solidFill>
                  <a:schemeClr val="tx1"/>
                </a:solidFill>
                <a:effectLst/>
                <a:latin typeface="+mn-lt"/>
                <a:ea typeface="+mn-ea"/>
                <a:cs typeface="+mn-cs"/>
              </a:rPr>
              <a:t>: From the software architecture perspective, blockchain can be viewed as a component or connector within a large software system.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In the case the blockchain is used as a distributed database for more general purposes other than financial services,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applications built on blockchain might need to interact with other external systems.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Thus, the validation of transactions on blockchain might depend on states of external systems.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1" kern="1200" dirty="0">
                <a:solidFill>
                  <a:schemeClr val="tx1"/>
                </a:solidFill>
                <a:effectLst/>
                <a:latin typeface="+mn-lt"/>
                <a:ea typeface="+mn-ea"/>
                <a:cs typeface="+mn-cs"/>
              </a:rPr>
              <a:t>Problem</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execution environment of a blockchain is self-contained.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It can only access information present in the data and transactions on the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Smart contracts running on blockchain are pure functions by design.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state of external systems are not directly accessible to smart contracts.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Yet, function calls in smart contracts sometimes need to access state of the external world.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1" kern="1200" dirty="0">
                <a:solidFill>
                  <a:schemeClr val="tx1"/>
                </a:solidFill>
                <a:effectLst/>
                <a:latin typeface="+mn-lt"/>
                <a:ea typeface="+mn-ea"/>
                <a:cs typeface="+mn-cs"/>
              </a:rPr>
              <a:t>This pattern has 3 Forces</a:t>
            </a:r>
          </a:p>
          <a:p>
            <a:pPr marL="171450" indent="-171450">
              <a:buFont typeface="Arial"/>
              <a:buChar char="•"/>
            </a:pPr>
            <a:r>
              <a:rPr lang="en-US" sz="1200" kern="1200" dirty="0">
                <a:solidFill>
                  <a:schemeClr val="tx1"/>
                </a:solidFill>
                <a:effectLst/>
                <a:latin typeface="+mn-lt"/>
                <a:ea typeface="+mn-ea"/>
                <a:cs typeface="+mn-cs"/>
              </a:rPr>
              <a:t>Closed environment. Blockchain is a secure, self-contained environment, which is isolated from external systems. </a:t>
            </a:r>
          </a:p>
          <a:p>
            <a:pPr marL="171450" indent="-171450">
              <a:buFont typeface="Arial"/>
              <a:buChar char="•"/>
            </a:pPr>
            <a:r>
              <a:rPr lang="en-US" sz="1200" kern="1200" dirty="0">
                <a:solidFill>
                  <a:schemeClr val="tx1"/>
                </a:solidFill>
                <a:effectLst/>
                <a:latin typeface="+mn-lt"/>
                <a:ea typeface="+mn-ea"/>
                <a:cs typeface="+mn-cs"/>
              </a:rPr>
              <a:t>Smart contracts on blockchain cannot read the states of the external systems.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Connectivity. In addition to the data found on the blockchain, general-purpose applications might require information from external systems. </a:t>
            </a:r>
          </a:p>
          <a:p>
            <a:pPr marL="171450" indent="-171450">
              <a:buFont typeface="Arial"/>
              <a:buChar char="•"/>
            </a:pPr>
            <a:r>
              <a:rPr lang="en-US" sz="1200" kern="1200" dirty="0">
                <a:solidFill>
                  <a:schemeClr val="tx1"/>
                </a:solidFill>
                <a:effectLst/>
                <a:latin typeface="+mn-lt"/>
                <a:ea typeface="+mn-ea"/>
                <a:cs typeface="+mn-cs"/>
              </a:rPr>
              <a:t>For example, a parcel tracking application needs context information like geo-location information, a gambling application might need result of a</a:t>
            </a:r>
            <a:r>
              <a:rPr lang="en-US" sz="1200" kern="1200" baseline="0" dirty="0">
                <a:solidFill>
                  <a:schemeClr val="tx1"/>
                </a:solidFill>
                <a:effectLst/>
                <a:latin typeface="+mn-lt"/>
                <a:ea typeface="+mn-ea"/>
                <a:cs typeface="+mn-cs"/>
              </a:rPr>
              <a:t> football game </a:t>
            </a:r>
            <a:r>
              <a:rPr lang="en-US" sz="1200" kern="1200" dirty="0">
                <a:solidFill>
                  <a:schemeClr val="tx1"/>
                </a:solidFill>
                <a:effectLst/>
                <a:latin typeface="+mn-lt"/>
                <a:ea typeface="+mn-ea"/>
                <a:cs typeface="+mn-cs"/>
              </a:rPr>
              <a:t>from a Web API.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Long-term availability and validity. While transactions on blockchain are immutable, </a:t>
            </a:r>
          </a:p>
          <a:p>
            <a:pPr marL="171450" indent="-171450">
              <a:buFont typeface="Arial"/>
              <a:buChar char="•"/>
            </a:pPr>
            <a:r>
              <a:rPr lang="en-US" sz="1200" kern="1200" dirty="0">
                <a:solidFill>
                  <a:schemeClr val="tx1"/>
                </a:solidFill>
                <a:effectLst/>
                <a:latin typeface="+mn-lt"/>
                <a:ea typeface="+mn-ea"/>
                <a:cs typeface="+mn-cs"/>
              </a:rPr>
              <a:t>the external state used to validate a transaction may change or even disappear after the transactions were originally appended to the blockchain.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16</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altLang="zh-CN" sz="1200" b="1" kern="1200" dirty="0">
                <a:solidFill>
                  <a:schemeClr val="tx1"/>
                </a:solidFill>
                <a:effectLst/>
                <a:latin typeface="+mn-lt"/>
                <a:ea typeface="+mn-ea"/>
                <a:cs typeface="+mn-cs"/>
              </a:rPr>
              <a:t>Solution</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To connect the closed execution environment of blockchain with the external world,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oracle is introduced to assist in evaluating conditions that cannot be expressed in a smart contract running within the blockchain environment.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An oracle is a trusted third party that provides the smart contracts with information about the external world.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When validation of a transaction depends on external state, the oracle is requested to check the external state and and inject the result to the blockchain in a transaction signed using its own key pair.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validators (miner) take the result provided by the oracle into account when validating the transaction.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Through using oracle, the validation of transactions is based on the authentication of the oracle, rather than the external state. </a:t>
            </a:r>
            <a:endParaRPr lang="en-US" dirty="0">
              <a:effectLst/>
            </a:endParaRP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Connectivity. The closed execution environment of blockchain is connected with external world through the oracle.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applications based on blockchain can access external states through the oracle and use the external states to validate transactions. </a:t>
            </a:r>
            <a:endParaRPr lang="en-US" dirty="0"/>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Trust. Using oracle introduces a trusted third party into the system. </a:t>
            </a:r>
          </a:p>
          <a:p>
            <a:pPr marL="171450" indent="-171450">
              <a:buFont typeface="Arial"/>
              <a:buChar char="•"/>
            </a:pPr>
            <a:r>
              <a:rPr lang="en-US" sz="1200" kern="1200" dirty="0">
                <a:solidFill>
                  <a:schemeClr val="tx1"/>
                </a:solidFill>
                <a:effectLst/>
                <a:latin typeface="+mn-lt"/>
                <a:ea typeface="+mn-ea"/>
                <a:cs typeface="+mn-cs"/>
              </a:rPr>
              <a:t>The oracle selected to verify the external state needs to be trusted by all the participants involved in relevant transactions.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Validity. The external states injected into the transactions can not be fully validated by miners. </a:t>
            </a:r>
          </a:p>
          <a:p>
            <a:pPr marL="171450" indent="-171450">
              <a:buFont typeface="Arial"/>
              <a:buChar char="•"/>
            </a:pPr>
            <a:r>
              <a:rPr lang="en-US" sz="1200" kern="1200" dirty="0">
                <a:solidFill>
                  <a:schemeClr val="tx1"/>
                </a:solidFill>
                <a:effectLst/>
                <a:latin typeface="+mn-lt"/>
                <a:ea typeface="+mn-ea"/>
                <a:cs typeface="+mn-cs"/>
              </a:rPr>
              <a:t>Thus, when miners validate the transaction including external state, they rely on the oracle to check the validity of the information from external world.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Long-term availability and validity. It could happen that while transactions are immutable, </a:t>
            </a:r>
          </a:p>
          <a:p>
            <a:pPr marL="171450" indent="-171450">
              <a:buFont typeface="Arial"/>
              <a:buChar char="•"/>
            </a:pPr>
            <a:r>
              <a:rPr lang="en-US" sz="1200" kern="1200" dirty="0">
                <a:solidFill>
                  <a:schemeClr val="tx1"/>
                </a:solidFill>
                <a:effectLst/>
                <a:latin typeface="+mn-lt"/>
                <a:ea typeface="+mn-ea"/>
                <a:cs typeface="+mn-cs"/>
              </a:rPr>
              <a:t>the external state used to validate them may change after the transactions were originally appended to the blockchain.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17</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Oracle in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is an instance of this pattern </a:t>
            </a:r>
          </a:p>
          <a:p>
            <a:r>
              <a:rPr lang="en-US" sz="1200" kern="1200" dirty="0">
                <a:solidFill>
                  <a:schemeClr val="tx1"/>
                </a:solidFill>
                <a:effectLst/>
                <a:latin typeface="+mn-lt"/>
                <a:ea typeface="+mn-ea"/>
                <a:cs typeface="+mn-cs"/>
              </a:rPr>
              <a:t>Oracle is a server outside the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blockchain network, which can evaluate user-defined expressions based on the external state.</a:t>
            </a:r>
          </a:p>
          <a:p>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Oraclize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a oracle service provider, which </a:t>
            </a:r>
            <a:r>
              <a:rPr lang="en-US" sz="1200" kern="1200" dirty="0" err="1">
                <a:solidFill>
                  <a:schemeClr val="tx1"/>
                </a:solidFill>
                <a:effectLst/>
                <a:latin typeface="+mn-lt"/>
                <a:ea typeface="+mn-ea"/>
                <a:cs typeface="+mn-cs"/>
              </a:rPr>
              <a:t>utilises</a:t>
            </a:r>
            <a:r>
              <a:rPr lang="en-US" sz="1200" kern="1200" dirty="0">
                <a:solidFill>
                  <a:schemeClr val="tx1"/>
                </a:solidFill>
                <a:effectLst/>
                <a:latin typeface="+mn-lt"/>
                <a:ea typeface="+mn-ea"/>
                <a:cs typeface="+mn-cs"/>
              </a:rPr>
              <a:t> trusted hardware to directly fetch information from external trusted execution environment (TEE). </a:t>
            </a:r>
          </a:p>
          <a:p>
            <a:r>
              <a:rPr lang="en-US" sz="1200" kern="1200" dirty="0">
                <a:solidFill>
                  <a:schemeClr val="tx1"/>
                </a:solidFill>
                <a:effectLst/>
                <a:latin typeface="+mn-lt"/>
                <a:ea typeface="+mn-ea"/>
                <a:cs typeface="+mn-cs"/>
              </a:rPr>
              <a:t>Oraclize introduces three different proofs for fetching data from external data sources, namely, TLS-Notary, Ledger proof and Android proof. </a:t>
            </a:r>
          </a:p>
          <a:p>
            <a:endParaRPr lang="en-US" sz="1200" kern="1200" dirty="0">
              <a:solidFill>
                <a:schemeClr val="tx1"/>
              </a:solidFill>
              <a:effectLst/>
              <a:latin typeface="+mn-lt"/>
              <a:ea typeface="+mn-ea"/>
              <a:cs typeface="+mn-cs"/>
            </a:endParaRPr>
          </a:p>
          <a:p>
            <a:endParaRPr lang="en-US" dirty="0">
              <a:effectLst/>
            </a:endParaRPr>
          </a:p>
          <a:p>
            <a:r>
              <a:rPr lang="en-US" sz="1200" kern="1200" dirty="0" err="1">
                <a:solidFill>
                  <a:schemeClr val="tx1"/>
                </a:solidFill>
                <a:effectLst/>
                <a:latin typeface="+mn-lt"/>
                <a:ea typeface="+mn-ea"/>
                <a:cs typeface="+mn-cs"/>
              </a:rPr>
              <a:t>Corda</a:t>
            </a:r>
            <a:r>
              <a:rPr lang="en-US" sz="1200" kern="1200" dirty="0">
                <a:solidFill>
                  <a:schemeClr val="tx1"/>
                </a:solidFill>
                <a:effectLst/>
                <a:latin typeface="+mn-lt"/>
                <a:ea typeface="+mn-ea"/>
                <a:cs typeface="+mn-cs"/>
              </a:rPr>
              <a:t> has a centralized oracle mechanism embedded in its platform. The oracle mechanism uses Intel Software Guard Extensions (SGX) for hardware attestation to prevent </a:t>
            </a:r>
            <a:r>
              <a:rPr lang="en-US" sz="1200" kern="1200" dirty="0" err="1">
                <a:solidFill>
                  <a:schemeClr val="tx1"/>
                </a:solidFill>
                <a:effectLst/>
                <a:latin typeface="+mn-lt"/>
                <a:ea typeface="+mn-ea"/>
                <a:cs typeface="+mn-cs"/>
              </a:rPr>
              <a:t>unauthorised</a:t>
            </a:r>
            <a:r>
              <a:rPr lang="en-US" sz="1200" kern="1200" dirty="0">
                <a:solidFill>
                  <a:schemeClr val="tx1"/>
                </a:solidFill>
                <a:effectLst/>
                <a:latin typeface="+mn-lt"/>
                <a:ea typeface="+mn-ea"/>
                <a:cs typeface="+mn-cs"/>
              </a:rPr>
              <a:t> access outside of the SGX environment..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18</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b="1" kern="1200" dirty="0">
                <a:solidFill>
                  <a:schemeClr val="tx1"/>
                </a:solidFill>
                <a:effectLst/>
                <a:latin typeface="+mn-lt"/>
                <a:ea typeface="+mn-ea"/>
                <a:cs typeface="+mn-cs"/>
              </a:rPr>
              <a:t>Context</a:t>
            </a:r>
            <a:r>
              <a:rPr lang="en-US" sz="1200" kern="1200" dirty="0">
                <a:solidFill>
                  <a:schemeClr val="tx1"/>
                </a:solidFill>
                <a:effectLst/>
                <a:latin typeface="+mn-lt"/>
                <a:ea typeface="+mn-ea"/>
                <a:cs typeface="+mn-cs"/>
              </a:rPr>
              <a:t>: Similar</a:t>
            </a:r>
            <a:r>
              <a:rPr lang="en-US" sz="1200" kern="1200" baseline="0" dirty="0">
                <a:solidFill>
                  <a:schemeClr val="tx1"/>
                </a:solidFill>
                <a:effectLst/>
                <a:latin typeface="+mn-lt"/>
                <a:ea typeface="+mn-ea"/>
                <a:cs typeface="+mn-cs"/>
              </a:rPr>
              <a:t> as Pattern 1, </a:t>
            </a:r>
            <a:r>
              <a:rPr lang="en-US" sz="1200" kern="1200" dirty="0">
                <a:solidFill>
                  <a:schemeClr val="tx1"/>
                </a:solidFill>
                <a:effectLst/>
                <a:latin typeface="+mn-lt"/>
                <a:ea typeface="+mn-ea"/>
                <a:cs typeface="+mn-cs"/>
              </a:rPr>
              <a:t>In the case where blockchain is used as a distributed database for more general purposes other than financial services, </a:t>
            </a:r>
          </a:p>
          <a:p>
            <a:pPr marL="171450" indent="-171450">
              <a:buFont typeface="Arial"/>
              <a:buChar char="•"/>
            </a:pPr>
            <a:r>
              <a:rPr lang="en-US" sz="1200" kern="1200" dirty="0">
                <a:solidFill>
                  <a:schemeClr val="tx1"/>
                </a:solidFill>
                <a:effectLst/>
                <a:latin typeface="+mn-lt"/>
                <a:ea typeface="+mn-ea"/>
                <a:cs typeface="+mn-cs"/>
              </a:rPr>
              <a:t>the applications built on blockchain might need to interact with other external systems. </a:t>
            </a:r>
          </a:p>
          <a:p>
            <a:pPr marL="171450" indent="-171450">
              <a:buFont typeface="Arial"/>
              <a:buChar char="•"/>
            </a:pPr>
            <a:r>
              <a:rPr lang="en-US" sz="1200" kern="1200" dirty="0">
                <a:solidFill>
                  <a:schemeClr val="tx1"/>
                </a:solidFill>
                <a:effectLst/>
                <a:latin typeface="+mn-lt"/>
                <a:ea typeface="+mn-ea"/>
                <a:cs typeface="+mn-cs"/>
              </a:rPr>
              <a:t>the validation of transactions on blockchain relies on oracle to inject the states of external systems into blockchain. </a:t>
            </a:r>
          </a:p>
          <a:p>
            <a:endParaRPr lang="en-US" dirty="0"/>
          </a:p>
          <a:p>
            <a:pPr marL="171450" indent="-171450">
              <a:buFont typeface="Arial"/>
              <a:buChar char="•"/>
            </a:pPr>
            <a:r>
              <a:rPr lang="en-US" sz="1200" b="1" kern="1200" dirty="0">
                <a:solidFill>
                  <a:schemeClr val="tx1"/>
                </a:solidFill>
                <a:effectLst/>
                <a:latin typeface="+mn-lt"/>
                <a:ea typeface="+mn-ea"/>
                <a:cs typeface="+mn-cs"/>
              </a:rPr>
              <a:t>Problem</a:t>
            </a:r>
            <a:r>
              <a:rPr lang="en-US" sz="1200" kern="1200" dirty="0">
                <a:solidFill>
                  <a:schemeClr val="tx1"/>
                </a:solidFill>
                <a:effectLst/>
                <a:latin typeface="+mn-lt"/>
                <a:ea typeface="+mn-ea"/>
                <a:cs typeface="+mn-cs"/>
              </a:rPr>
              <a:t>: However, a centralized oracle introduces a single trusted third party into the system, which might becomes a single point of failure. </a:t>
            </a:r>
            <a:endParaRPr lang="en-US" dirty="0"/>
          </a:p>
          <a:p>
            <a:endParaRPr lang="en-US" dirty="0"/>
          </a:p>
          <a:p>
            <a:pPr marL="171450" indent="-171450">
              <a:buFont typeface="Arial"/>
              <a:buChar char="•"/>
            </a:pPr>
            <a:r>
              <a:rPr lang="en-US" b="1" dirty="0"/>
              <a:t>Forces</a:t>
            </a:r>
            <a:r>
              <a:rPr lang="en-US" dirty="0"/>
              <a:t>:</a:t>
            </a:r>
            <a:r>
              <a:rPr lang="en-US" baseline="0" dirty="0"/>
              <a:t> </a:t>
            </a:r>
            <a:r>
              <a:rPr lang="en-US" sz="1200" kern="1200" dirty="0">
                <a:solidFill>
                  <a:schemeClr val="tx1"/>
                </a:solidFill>
                <a:effectLst/>
                <a:latin typeface="+mn-lt"/>
                <a:ea typeface="+mn-ea"/>
                <a:cs typeface="+mn-cs"/>
              </a:rPr>
              <a:t>Reliability. A centralized oracle becomes a single point of failure from architecture perspective. </a:t>
            </a:r>
          </a:p>
          <a:p>
            <a:pPr marL="171450" indent="-171450">
              <a:buFont typeface="Arial"/>
              <a:buChar char="•"/>
            </a:pPr>
            <a:r>
              <a:rPr lang="en-US" sz="1200" kern="1200" dirty="0">
                <a:solidFill>
                  <a:schemeClr val="tx1"/>
                </a:solidFill>
                <a:effectLst/>
                <a:latin typeface="+mn-lt"/>
                <a:ea typeface="+mn-ea"/>
                <a:cs typeface="+mn-cs"/>
              </a:rPr>
              <a:t>If the status injected into the blockchain is a faulty status, then the whole system is unreliable. </a:t>
            </a:r>
          </a:p>
          <a:p>
            <a:endParaRPr lang="en-US" dirty="0"/>
          </a:p>
          <a:p>
            <a:pPr marL="171450" indent="-171450">
              <a:buFont typeface="Arial"/>
              <a:buChar char="•"/>
            </a:pPr>
            <a:r>
              <a:rPr lang="en-US" sz="1200" kern="1200" dirty="0">
                <a:solidFill>
                  <a:schemeClr val="tx1"/>
                </a:solidFill>
                <a:effectLst/>
                <a:latin typeface="+mn-lt"/>
                <a:ea typeface="+mn-ea"/>
                <a:cs typeface="+mn-cs"/>
              </a:rPr>
              <a:t>Variety of data source. The data source(s) could be a static web page, physical sensor, component of a system or even input from a human. </a:t>
            </a:r>
          </a:p>
          <a:p>
            <a:pPr marL="171450" indent="-171450">
              <a:buFont typeface="Arial"/>
              <a:buChar char="•"/>
            </a:pPr>
            <a:r>
              <a:rPr lang="en-US" sz="1200" kern="1200" dirty="0">
                <a:solidFill>
                  <a:schemeClr val="tx1"/>
                </a:solidFill>
                <a:effectLst/>
                <a:latin typeface="+mn-lt"/>
                <a:ea typeface="+mn-ea"/>
                <a:cs typeface="+mn-cs"/>
              </a:rPr>
              <a:t>Decentralized oracles request data from various sources. </a:t>
            </a:r>
          </a:p>
          <a:p>
            <a:pPr marL="171450" indent="-171450">
              <a:buFont typeface="Arial"/>
              <a:buChar char="•"/>
            </a:pPr>
            <a:r>
              <a:rPr lang="en-US" sz="1200" kern="1200" dirty="0">
                <a:solidFill>
                  <a:schemeClr val="tx1"/>
                </a:solidFill>
                <a:effectLst/>
                <a:latin typeface="+mn-lt"/>
                <a:ea typeface="+mn-ea"/>
                <a:cs typeface="+mn-cs"/>
              </a:rPr>
              <a:t>Despite having multiple data sources, some information such as the owner of a property from different resources might ultimately come from a single </a:t>
            </a:r>
            <a:r>
              <a:rPr lang="en-US" sz="1200" kern="1200" dirty="0" err="1">
                <a:solidFill>
                  <a:schemeClr val="tx1"/>
                </a:solidFill>
                <a:effectLst/>
                <a:latin typeface="+mn-lt"/>
                <a:ea typeface="+mn-ea"/>
                <a:cs typeface="+mn-cs"/>
              </a:rPr>
              <a:t>authorised</a:t>
            </a:r>
            <a:r>
              <a:rPr lang="en-US" sz="1200" kern="1200" dirty="0">
                <a:solidFill>
                  <a:schemeClr val="tx1"/>
                </a:solidFill>
                <a:effectLst/>
                <a:latin typeface="+mn-lt"/>
                <a:ea typeface="+mn-ea"/>
                <a:cs typeface="+mn-cs"/>
              </a:rPr>
              <a:t> source.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19</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Solution</a:t>
            </a:r>
            <a:r>
              <a:rPr lang="en-US" sz="1200" kern="1200" dirty="0">
                <a:solidFill>
                  <a:schemeClr val="tx1"/>
                </a:solidFill>
                <a:effectLst/>
                <a:latin typeface="+mn-lt"/>
                <a:ea typeface="+mn-ea"/>
                <a:cs typeface="+mn-cs"/>
              </a:rPr>
              <a:t>: To improve trustworthiness of the oracle, a decentralized oracle mechanism is introduced,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which is based on multiple servers and multiple data sources. K-out-of-M threshold signature can be used by multiple oracles to reach a consensus on the status to be injected into the blockchain.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a 3-out-of-5 signature scheme requires at least three or more oracles out of five oracles to sign on the same value for the value to be injected into the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1" kern="1200" dirty="0">
                <a:solidFill>
                  <a:schemeClr val="tx1"/>
                </a:solidFill>
                <a:effectLst/>
                <a:latin typeface="+mn-lt"/>
                <a:ea typeface="+mn-ea"/>
                <a:cs typeface="+mn-cs"/>
              </a:rPr>
              <a:t>Reliability</a:t>
            </a:r>
            <a:r>
              <a:rPr lang="en-US" sz="1200" kern="1200" dirty="0">
                <a:solidFill>
                  <a:schemeClr val="tx1"/>
                </a:solidFill>
                <a:effectLst/>
                <a:latin typeface="+mn-lt"/>
                <a:ea typeface="+mn-ea"/>
                <a:cs typeface="+mn-cs"/>
              </a:rPr>
              <a:t>. By having multiple oracles injecting values into the blockchain, the risk is reduced from a single point of failure.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Acquiring data by multiple oracles also improves the reliability of the final accepted value.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oracles are allowed to fetch the requested data from multiple external data sources, improving the likelihood of getting accurate external data. </a:t>
            </a:r>
            <a:endParaRPr lang="en-US"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a:p>
            <a:pPr marL="171450" indent="-171450">
              <a:buFont typeface="Arial"/>
              <a:buChar char="•"/>
            </a:pPr>
            <a:r>
              <a:rPr lang="en-US" sz="1200" kern="1200" dirty="0">
                <a:solidFill>
                  <a:schemeClr val="tx1"/>
                </a:solidFill>
                <a:effectLst/>
                <a:latin typeface="+mn-lt"/>
                <a:ea typeface="+mn-ea"/>
                <a:cs typeface="+mn-cs"/>
              </a:rPr>
              <a:t>Trust. Although using decentralized oracle avoids the single-point-of-failure, it still introduces trusted third parties into the system. </a:t>
            </a:r>
          </a:p>
          <a:p>
            <a:pPr marL="171450" indent="-171450">
              <a:buFont typeface="Arial"/>
              <a:buChar char="•"/>
            </a:pPr>
            <a:r>
              <a:rPr lang="en-US" sz="1200" kern="1200" dirty="0">
                <a:solidFill>
                  <a:schemeClr val="tx1"/>
                </a:solidFill>
                <a:effectLst/>
                <a:latin typeface="+mn-lt"/>
                <a:ea typeface="+mn-ea"/>
                <a:cs typeface="+mn-cs"/>
              </a:rPr>
              <a:t>All the oracles that verify the external state needs to be trusted by all the participants involved in relevant transactions.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Cost. Cost increases with the number of oracles being used.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Time. It might take longer time for multiple oracles to get the required information and reach a consensus for the final result.</a:t>
            </a:r>
            <a:br>
              <a:rPr lang="en-US" sz="1200" kern="1200" dirty="0">
                <a:solidFill>
                  <a:schemeClr val="tx1"/>
                </a:solidFill>
                <a:effectLst/>
                <a:latin typeface="+mn-lt"/>
                <a:ea typeface="+mn-ea"/>
                <a:cs typeface="+mn-cs"/>
              </a:rPr>
            </a:b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20</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err="1">
                <a:solidFill>
                  <a:schemeClr val="tx1"/>
                </a:solidFill>
                <a:effectLst/>
                <a:latin typeface="+mn-lt"/>
                <a:ea typeface="+mn-ea"/>
                <a:cs typeface="+mn-cs"/>
              </a:rPr>
              <a:t>Orisi</a:t>
            </a:r>
            <a:r>
              <a:rPr lang="en-US" sz="1200" kern="1200" dirty="0">
                <a:solidFill>
                  <a:schemeClr val="tx1"/>
                </a:solidFill>
                <a:effectLst/>
                <a:latin typeface="+mn-lt"/>
                <a:ea typeface="+mn-ea"/>
                <a:cs typeface="+mn-cs"/>
              </a:rPr>
              <a:t> on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maintains a set of independent oracles. </a:t>
            </a:r>
            <a:r>
              <a:rPr lang="en-US" sz="1200" kern="1200" dirty="0" err="1">
                <a:solidFill>
                  <a:schemeClr val="tx1"/>
                </a:solidFill>
                <a:effectLst/>
                <a:latin typeface="+mn-lt"/>
                <a:ea typeface="+mn-ea"/>
                <a:cs typeface="+mn-cs"/>
              </a:rPr>
              <a:t>Orisi</a:t>
            </a:r>
            <a:r>
              <a:rPr lang="en-US" sz="1200" kern="1200" dirty="0">
                <a:solidFill>
                  <a:schemeClr val="tx1"/>
                </a:solidFill>
                <a:effectLst/>
                <a:latin typeface="+mn-lt"/>
                <a:ea typeface="+mn-ea"/>
                <a:cs typeface="+mn-cs"/>
              </a:rPr>
              <a:t> allows the participants involved in a transaction to select a set of oracles and define the value of M before initiating a conditional transaction. </a:t>
            </a:r>
            <a:endParaRPr lang="en-US" dirty="0">
              <a:effectLst/>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Gnosis is a decentralized prediction market that allows users to choose any oracle they trust, such as another user or a web service, e.g. , for weather forecasts. A human oracle is also called arbitrator, who is trusted by the interacting participants to resolve disputes or check external state. </a:t>
            </a:r>
            <a:endParaRPr lang="en-US" dirty="0">
              <a:effectLst/>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Augur is another prediction market that leverages the capability of human oracles to do prediction and resolve disputes.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21</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dirty="0"/>
              <a:t>In software engineering, a design pattern is a general reusable solution to a commonly occurring problem in software development.</a:t>
            </a:r>
          </a:p>
          <a:p>
            <a:pPr marL="171450" indent="-171450">
              <a:buFont typeface="Arial"/>
              <a:buChar char="•"/>
            </a:pPr>
            <a:r>
              <a:rPr lang="en-US" baseline="0" dirty="0"/>
              <a:t> A design pattern is not a finished design that can be transformed directly into code. </a:t>
            </a:r>
          </a:p>
          <a:p>
            <a:pPr marL="171450" indent="-171450">
              <a:buFont typeface="Arial"/>
              <a:buChar char="•"/>
            </a:pPr>
            <a:r>
              <a:rPr lang="en-US" baseline="0" dirty="0"/>
              <a:t>It is a description or template for how to solve a problem that can be used in many different situations. </a:t>
            </a:r>
          </a:p>
          <a:p>
            <a:pPr marL="171450" indent="-171450">
              <a:buFont typeface="Arial"/>
              <a:buChar char="•"/>
            </a:pPr>
            <a:r>
              <a:rPr lang="en-US" dirty="0"/>
              <a:t>A design pattern defines constraints that restrict the roles of architectural elements (processing, connectors and data) and the interaction among those elements. </a:t>
            </a:r>
          </a:p>
          <a:p>
            <a:pPr marL="171450" indent="-171450">
              <a:buFont typeface="Arial"/>
              <a:buChar char="•"/>
            </a:pPr>
            <a:r>
              <a:rPr lang="en-US" dirty="0"/>
              <a:t>Adopting a certain design pattern causes trade-offs among quality attributes.</a:t>
            </a:r>
          </a:p>
          <a:p>
            <a:endParaRPr lang="en-US" dirty="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a:t>
            </a:fld>
            <a:endParaRPr lang="en-AU"/>
          </a:p>
        </p:txBody>
      </p:sp>
    </p:spTree>
    <p:extLst>
      <p:ext uri="{BB962C8B-B14F-4D97-AF65-F5344CB8AC3E}">
        <p14:creationId xmlns:p14="http://schemas.microsoft.com/office/powerpoint/2010/main" val="2668552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b="1" kern="1200" dirty="0">
                <a:solidFill>
                  <a:schemeClr val="tx1"/>
                </a:solidFill>
                <a:effectLst/>
                <a:latin typeface="+mn-lt"/>
                <a:ea typeface="+mn-ea"/>
                <a:cs typeface="+mn-cs"/>
              </a:rPr>
              <a:t>Context</a:t>
            </a:r>
            <a:r>
              <a:rPr lang="en-US" sz="1200" kern="1200" dirty="0">
                <a:solidFill>
                  <a:schemeClr val="tx1"/>
                </a:solidFill>
                <a:effectLst/>
                <a:latin typeface="+mn-lt"/>
                <a:ea typeface="+mn-ea"/>
                <a:cs typeface="+mn-cs"/>
              </a:rPr>
              <a:t>: The public access of blockchain provides equal rights that allow every participant the same ability to access and manipulate the blockchain. </a:t>
            </a:r>
          </a:p>
          <a:p>
            <a:pPr marL="171450" indent="-171450">
              <a:buFont typeface="Arial"/>
              <a:buChar char="•"/>
            </a:pPr>
            <a:r>
              <a:rPr lang="en-US" sz="1200" kern="1200" dirty="0">
                <a:solidFill>
                  <a:schemeClr val="tx1"/>
                </a:solidFill>
                <a:effectLst/>
                <a:latin typeface="+mn-lt"/>
                <a:ea typeface="+mn-ea"/>
                <a:cs typeface="+mn-cs"/>
              </a:rPr>
              <a:t>This property of blockchain enables a new business model for organization, where everyone has equal right to participate in decision making. </a:t>
            </a:r>
          </a:p>
          <a:p>
            <a:endParaRPr lang="en-US" dirty="0"/>
          </a:p>
          <a:p>
            <a:pPr marL="171450" indent="-171450">
              <a:buFont typeface="Arial"/>
              <a:buChar char="•"/>
            </a:pPr>
            <a:r>
              <a:rPr lang="en-US" sz="1200" b="1" kern="1200" dirty="0">
                <a:solidFill>
                  <a:schemeClr val="tx1"/>
                </a:solidFill>
                <a:effectLst/>
                <a:latin typeface="+mn-lt"/>
                <a:ea typeface="+mn-ea"/>
                <a:cs typeface="+mn-cs"/>
              </a:rPr>
              <a:t>Problem</a:t>
            </a:r>
            <a:r>
              <a:rPr lang="en-US" sz="1200" kern="1200" dirty="0">
                <a:solidFill>
                  <a:schemeClr val="tx1"/>
                </a:solidFill>
                <a:effectLst/>
                <a:latin typeface="+mn-lt"/>
                <a:ea typeface="+mn-ea"/>
                <a:cs typeface="+mn-cs"/>
              </a:rPr>
              <a:t>: Participants of a system have different preferences when making a decision. </a:t>
            </a:r>
          </a:p>
          <a:p>
            <a:pPr marL="171450" indent="-171450">
              <a:buFont typeface="Arial"/>
              <a:buChar char="•"/>
            </a:pPr>
            <a:endParaRPr lang="en-US" dirty="0"/>
          </a:p>
          <a:p>
            <a:pPr marL="171450" indent="-171450">
              <a:buFont typeface="Arial"/>
              <a:buChar char="•"/>
            </a:pPr>
            <a:r>
              <a:rPr lang="en-US" sz="1200" b="1" kern="1200" dirty="0">
                <a:solidFill>
                  <a:schemeClr val="tx1"/>
                </a:solidFill>
                <a:effectLst/>
                <a:latin typeface="+mn-lt"/>
                <a:ea typeface="+mn-ea"/>
                <a:cs typeface="+mn-cs"/>
              </a:rPr>
              <a:t>Forces</a:t>
            </a:r>
            <a:r>
              <a:rPr lang="en-US" sz="1200" kern="1200" dirty="0">
                <a:solidFill>
                  <a:schemeClr val="tx1"/>
                </a:solidFill>
                <a:effectLst/>
                <a:latin typeface="+mn-lt"/>
                <a:ea typeface="+mn-ea"/>
                <a:cs typeface="+mn-cs"/>
              </a:rPr>
              <a:t>: The problem requires to balance the following forces: Decentralization . Decentralization devolves responsibility and capability from a central location or authority to all the participants of the system. </a:t>
            </a:r>
            <a:endParaRPr lang="en-US" dirty="0"/>
          </a:p>
          <a:p>
            <a:pPr marL="171450" indent="-171450">
              <a:buFont typeface="Arial"/>
              <a:buChar char="•"/>
            </a:pPr>
            <a:r>
              <a:rPr lang="en-US" sz="1200" kern="1200" dirty="0">
                <a:solidFill>
                  <a:schemeClr val="tx1"/>
                </a:solidFill>
                <a:effectLst/>
                <a:latin typeface="+mn-lt"/>
                <a:ea typeface="+mn-ea"/>
                <a:cs typeface="+mn-cs"/>
              </a:rPr>
              <a:t>Consensus. The participants need to reach an agreement to make decision.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22</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1" kern="1200" dirty="0">
                <a:solidFill>
                  <a:schemeClr val="tx1"/>
                </a:solidFill>
                <a:effectLst/>
                <a:latin typeface="+mn-lt"/>
                <a:ea typeface="+mn-ea"/>
                <a:cs typeface="+mn-cs"/>
              </a:rPr>
              <a:t>Solution</a:t>
            </a:r>
            <a:r>
              <a:rPr lang="en-US" sz="1200" kern="1200" dirty="0">
                <a:solidFill>
                  <a:schemeClr val="tx1"/>
                </a:solidFill>
                <a:effectLst/>
                <a:latin typeface="+mn-lt"/>
                <a:ea typeface="+mn-ea"/>
                <a:cs typeface="+mn-cs"/>
              </a:rPr>
              <a:t>: Voting method is used by a group of participants to make a collective decision or express an opinion.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To make a decision, every participant vote through sending transaction through her/his blockchain account.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voting transaction is signed by the private key of the participant,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Represents the right of the participant to make decision. Such right can be weighted by the resource owned by the participant, like the stake.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Normally, majority rule is used to selects alternative, which has more than half of the votes. </a:t>
            </a:r>
            <a:endParaRPr lang="en-US" dirty="0"/>
          </a:p>
          <a:p>
            <a:endParaRPr lang="en-US" dirty="0"/>
          </a:p>
          <a:p>
            <a:pPr marL="171450" indent="-171450">
              <a:buFont typeface="Arial"/>
              <a:buChar char="•"/>
            </a:pPr>
            <a:r>
              <a:rPr lang="en-US" sz="1200" kern="1200" dirty="0">
                <a:solidFill>
                  <a:schemeClr val="tx1"/>
                </a:solidFill>
                <a:effectLst/>
                <a:latin typeface="+mn-lt"/>
                <a:ea typeface="+mn-ea"/>
                <a:cs typeface="+mn-cs"/>
              </a:rPr>
              <a:t>Equality. Voting method allows the participants to use their right to participate decision making.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Consensus. Participants with different preferences can reach a consensus through voting. </a:t>
            </a:r>
          </a:p>
          <a:p>
            <a:pPr marL="171450" indent="-171450">
              <a:buFont typeface="Arial"/>
              <a:buChar char="•"/>
            </a:pP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Collusion. Participants might collude during voting to gain benefit.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Permission grant. Since blockchain is pseudonymous, every participant can own multiple blockchain addresses to gain additional voting power, which is similar to the Sybil attack at network layer.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Time. Voting may take a long time due to long voting/dispute time windows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23</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Voting mechanism is used in DAOs (</a:t>
            </a:r>
            <a:r>
              <a:rPr lang="en-US" sz="1200" kern="1200" dirty="0" err="1">
                <a:solidFill>
                  <a:schemeClr val="tx1"/>
                </a:solidFill>
                <a:effectLst/>
                <a:latin typeface="+mn-lt"/>
                <a:ea typeface="+mn-ea"/>
                <a:cs typeface="+mn-cs"/>
              </a:rPr>
              <a:t>Decentralised</a:t>
            </a:r>
            <a:r>
              <a:rPr lang="en-US" sz="1200" kern="1200" dirty="0">
                <a:solidFill>
                  <a:schemeClr val="tx1"/>
                </a:solidFill>
                <a:effectLst/>
                <a:latin typeface="+mn-lt"/>
                <a:ea typeface="+mn-ea"/>
                <a:cs typeface="+mn-cs"/>
              </a:rPr>
              <a:t> Autonomous </a:t>
            </a:r>
            <a:r>
              <a:rPr lang="en-US" sz="1200" kern="1200" dirty="0" err="1">
                <a:solidFill>
                  <a:schemeClr val="tx1"/>
                </a:solidFill>
                <a:effectLst/>
                <a:latin typeface="+mn-lt"/>
                <a:ea typeface="+mn-ea"/>
                <a:cs typeface="+mn-cs"/>
              </a:rPr>
              <a:t>Organisations</a:t>
            </a:r>
            <a:r>
              <a:rPr lang="en-US" sz="1200" kern="1200" dirty="0">
                <a:solidFill>
                  <a:schemeClr val="tx1"/>
                </a:solidFill>
                <a:effectLst/>
                <a:latin typeface="+mn-lt"/>
                <a:ea typeface="+mn-ea"/>
                <a:cs typeface="+mn-cs"/>
              </a:rPr>
              <a:t>)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In Gnosis prediction market, a voting mechanism is used if someone challenges the reported outcome. This voting mechanism allows users to vote on what the correct outcome was by betting Ether on that outcome.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In Augur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prediction market, a similar voting mechanism is used to resolve disputes on the outcome reported by oracles.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24</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b="1" kern="1200" dirty="0">
                <a:solidFill>
                  <a:schemeClr val="tx1"/>
                </a:solidFill>
                <a:effectLst/>
                <a:latin typeface="+mn-lt"/>
                <a:ea typeface="+mn-ea"/>
                <a:cs typeface="+mn-cs"/>
              </a:rPr>
              <a:t>Context</a:t>
            </a:r>
            <a:r>
              <a:rPr lang="en-US" sz="1200" kern="1200" dirty="0">
                <a:solidFill>
                  <a:schemeClr val="tx1"/>
                </a:solidFill>
                <a:effectLst/>
                <a:latin typeface="+mn-lt"/>
                <a:ea typeface="+mn-ea"/>
                <a:cs typeface="+mn-cs"/>
              </a:rPr>
              <a:t>: In a software system, where blockchain is one of the components, the off-chain components might need to use the data stored on the blockchain</a:t>
            </a:r>
          </a:p>
          <a:p>
            <a:pPr marL="171450" indent="-171450">
              <a:buFont typeface="Arial"/>
              <a:buChar char="•"/>
            </a:pPr>
            <a:r>
              <a:rPr lang="en-US" sz="1200" kern="1200" dirty="0">
                <a:solidFill>
                  <a:schemeClr val="tx1"/>
                </a:solidFill>
                <a:effectLst/>
                <a:latin typeface="+mn-lt"/>
                <a:ea typeface="+mn-ea"/>
                <a:cs typeface="+mn-cs"/>
              </a:rPr>
              <a:t>and the smart contracts running on the blockchain can check certain conditions. </a:t>
            </a:r>
            <a:endParaRPr lang="en-US" dirty="0"/>
          </a:p>
          <a:p>
            <a:endParaRPr lang="en-US" sz="1200" kern="1200" dirty="0">
              <a:solidFill>
                <a:schemeClr val="tx1"/>
              </a:solidFill>
              <a:effectLst/>
              <a:latin typeface="+mn-lt"/>
              <a:ea typeface="+mn-ea"/>
              <a:cs typeface="+mn-cs"/>
            </a:endParaRPr>
          </a:p>
          <a:p>
            <a:pPr marL="171450" indent="-171450">
              <a:buFont typeface="Arial"/>
              <a:buChar char="•"/>
            </a:pPr>
            <a:r>
              <a:rPr lang="en-US" sz="1200" b="1" kern="1200" dirty="0">
                <a:solidFill>
                  <a:schemeClr val="tx1"/>
                </a:solidFill>
                <a:effectLst/>
                <a:latin typeface="+mn-lt"/>
                <a:ea typeface="+mn-ea"/>
                <a:cs typeface="+mn-cs"/>
              </a:rPr>
              <a:t>Problem</a:t>
            </a:r>
            <a:r>
              <a:rPr lang="en-US" sz="1200" kern="1200" dirty="0">
                <a:solidFill>
                  <a:schemeClr val="tx1"/>
                </a:solidFill>
                <a:effectLst/>
                <a:latin typeface="+mn-lt"/>
                <a:ea typeface="+mn-ea"/>
                <a:cs typeface="+mn-cs"/>
              </a:rPr>
              <a:t>: Some domains use very large and mature (or even legacy) systems, which comply with existing standards. </a:t>
            </a:r>
          </a:p>
          <a:p>
            <a:pPr marL="171450" indent="-171450">
              <a:buFont typeface="Arial"/>
              <a:buChar char="•"/>
            </a:pPr>
            <a:r>
              <a:rPr lang="en-US" sz="1200" kern="1200" dirty="0">
                <a:solidFill>
                  <a:schemeClr val="tx1"/>
                </a:solidFill>
                <a:effectLst/>
                <a:latin typeface="+mn-lt"/>
                <a:ea typeface="+mn-ea"/>
                <a:cs typeface="+mn-cs"/>
              </a:rPr>
              <a:t>For such domains, an non-intrusive approach is desired to leverage the existing complex systems with blockchain without changing the core of the existing systems. </a:t>
            </a:r>
          </a:p>
          <a:p>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Connectivity. Integrating blockchain into an existing system to leverage the unique properties of blockchain. </a:t>
            </a:r>
            <a:endParaRPr lang="en-US" sz="9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Simplicity. Introduce minimal changes to the existing system.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25</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b="1" kern="1200" dirty="0">
                <a:solidFill>
                  <a:schemeClr val="tx1"/>
                </a:solidFill>
                <a:effectLst/>
                <a:latin typeface="+mn-lt"/>
                <a:ea typeface="+mn-ea"/>
                <a:cs typeface="+mn-cs"/>
              </a:rPr>
              <a:t>Solution</a:t>
            </a:r>
            <a:r>
              <a:rPr lang="en-US" sz="1200" kern="1200" dirty="0">
                <a:solidFill>
                  <a:schemeClr val="tx1"/>
                </a:solidFill>
                <a:effectLst/>
                <a:latin typeface="+mn-lt"/>
                <a:ea typeface="+mn-ea"/>
                <a:cs typeface="+mn-cs"/>
              </a:rPr>
              <a:t>: The unique ID of the transactions or blocks on blockchain is a piece of data that can be easily integrated into the existing systems. </a:t>
            </a:r>
          </a:p>
          <a:p>
            <a:pPr marL="171450" indent="-171450">
              <a:buFont typeface="Arial"/>
              <a:buChar char="•"/>
            </a:pPr>
            <a:r>
              <a:rPr lang="en-US" sz="1200" kern="1200" dirty="0">
                <a:solidFill>
                  <a:schemeClr val="tx1"/>
                </a:solidFill>
                <a:effectLst/>
                <a:latin typeface="+mn-lt"/>
                <a:ea typeface="+mn-ea"/>
                <a:cs typeface="+mn-cs"/>
              </a:rPr>
              <a:t>Validation of the data can be implemented by smart contracts running on blockchain. </a:t>
            </a:r>
          </a:p>
          <a:p>
            <a:pPr marL="171450" indent="-171450">
              <a:buFont typeface="Arial"/>
              <a:buChar char="•"/>
            </a:pPr>
            <a:r>
              <a:rPr lang="en-US" sz="1200" kern="1200" dirty="0">
                <a:solidFill>
                  <a:schemeClr val="tx1"/>
                </a:solidFill>
                <a:effectLst/>
                <a:latin typeface="+mn-lt"/>
                <a:ea typeface="+mn-ea"/>
                <a:cs typeface="+mn-cs"/>
              </a:rPr>
              <a:t>An off-chain component is required to query the blockchain through using the ID of the data. </a:t>
            </a:r>
            <a:endParaRPr lang="en-US" dirty="0"/>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Connectivity. The blockchain is integrated into an existing system through adding the ID of the transaction as a piece of data into the system, and using smart contracts to do data validation. </a:t>
            </a:r>
          </a:p>
          <a:p>
            <a:pPr marL="171450" indent="-171450">
              <a:buFont typeface="Arial"/>
              <a:buChar char="•"/>
            </a:pP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Non-intrusive. It’s not always possible to use blockchain in a non-intrusive way depending on the extensibility of the existing systems. </a:t>
            </a:r>
          </a:p>
          <a:p>
            <a:pPr marL="171450" indent="-171450">
              <a:buFont typeface="Arial"/>
              <a:buChar char="•"/>
            </a:pPr>
            <a:r>
              <a:rPr lang="en-US" sz="1200" kern="1200" dirty="0">
                <a:solidFill>
                  <a:schemeClr val="tx1"/>
                </a:solidFill>
                <a:effectLst/>
                <a:latin typeface="+mn-lt"/>
                <a:ea typeface="+mn-ea"/>
                <a:cs typeface="+mn-cs"/>
              </a:rPr>
              <a:t>Writing and reading blockchain might need changes to the existing system.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26</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err="1">
                <a:solidFill>
                  <a:schemeClr val="tx1"/>
                </a:solidFill>
                <a:effectLst/>
                <a:latin typeface="+mn-lt"/>
                <a:ea typeface="+mn-ea"/>
                <a:cs typeface="+mn-cs"/>
              </a:rPr>
              <a:t>Identitii</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provides a solution to enrich the payments in banking systems with documents and attributes through using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err="1">
                <a:solidFill>
                  <a:schemeClr val="tx1"/>
                </a:solidFill>
                <a:effectLst/>
                <a:latin typeface="+mn-lt"/>
                <a:ea typeface="+mn-ea"/>
                <a:cs typeface="+mn-cs"/>
              </a:rPr>
              <a:t>Identitii</a:t>
            </a:r>
            <a:r>
              <a:rPr lang="en-US" sz="1200" kern="1200" dirty="0">
                <a:solidFill>
                  <a:schemeClr val="tx1"/>
                </a:solidFill>
                <a:effectLst/>
                <a:latin typeface="+mn-lt"/>
                <a:ea typeface="+mn-ea"/>
                <a:cs typeface="+mn-cs"/>
              </a:rPr>
              <a:t> invents the concept of identity token stored on a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Every payment is associated with an identity token, which is used to exchange enriched information about a payment.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identity token is exchanged between the banks through being embedded into the SWIFT protocol.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err="1">
                <a:solidFill>
                  <a:schemeClr val="tx1"/>
                </a:solidFill>
                <a:effectLst/>
                <a:latin typeface="+mn-lt"/>
                <a:ea typeface="+mn-ea"/>
                <a:cs typeface="+mn-cs"/>
              </a:rPr>
              <a:t>Slock.it</a:t>
            </a:r>
            <a:r>
              <a:rPr lang="en-US" sz="1200" kern="1200" dirty="0">
                <a:solidFill>
                  <a:schemeClr val="tx1"/>
                </a:solidFill>
                <a:effectLst/>
                <a:latin typeface="+mn-lt"/>
                <a:ea typeface="+mn-ea"/>
                <a:cs typeface="+mn-cs"/>
              </a:rPr>
              <a:t> is aimed to build autonomous objects and an universal sharing network through using blockchain and IoT devices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where the devices can sell or rent themselves, and also pay for services provided by others. In terms of renting a device, the availability information is stored on blockchain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validity checking can be done on blockchain.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27</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b="1" kern="1200" dirty="0">
                <a:solidFill>
                  <a:schemeClr val="tx1"/>
                </a:solidFill>
                <a:effectLst/>
                <a:latin typeface="+mn-lt"/>
                <a:ea typeface="+mn-ea"/>
                <a:cs typeface="+mn-cs"/>
              </a:rPr>
              <a:t>Context</a:t>
            </a:r>
            <a:r>
              <a:rPr lang="en-US" sz="1200" kern="1200" dirty="0">
                <a:solidFill>
                  <a:schemeClr val="tx1"/>
                </a:solidFill>
                <a:effectLst/>
                <a:latin typeface="+mn-lt"/>
                <a:ea typeface="+mn-ea"/>
                <a:cs typeface="+mn-cs"/>
              </a:rPr>
              <a:t>: The legal industry is becoming digitized, for example, using digital signatures has become a valid way to sign legal agreements. </a:t>
            </a:r>
          </a:p>
          <a:p>
            <a:pPr marL="171450" indent="-171450">
              <a:buFont typeface="Arial"/>
              <a:buChar cha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Ricardian</a:t>
            </a:r>
            <a:r>
              <a:rPr lang="en-US" sz="1200" kern="1200" dirty="0">
                <a:solidFill>
                  <a:schemeClr val="tx1"/>
                </a:solidFill>
                <a:effectLst/>
                <a:latin typeface="+mn-lt"/>
                <a:ea typeface="+mn-ea"/>
                <a:cs typeface="+mn-cs"/>
              </a:rPr>
              <a:t> contract was developed in the mid 1990s to interpret legal contracts digitally without losing the value of the legal prose. </a:t>
            </a:r>
          </a:p>
          <a:p>
            <a:pPr marL="171450" indent="-171450">
              <a:buFont typeface="Arial"/>
              <a:buChar char="•"/>
            </a:pPr>
            <a:r>
              <a:rPr lang="en-US" sz="1200" kern="1200" dirty="0">
                <a:solidFill>
                  <a:schemeClr val="tx1"/>
                </a:solidFill>
                <a:effectLst/>
                <a:latin typeface="+mn-lt"/>
                <a:ea typeface="+mn-ea"/>
                <a:cs typeface="+mn-cs"/>
              </a:rPr>
              <a:t>Digital legal agreements need to be executed and enforced. </a:t>
            </a:r>
          </a:p>
          <a:p>
            <a:endParaRPr lang="en-US" dirty="0"/>
          </a:p>
          <a:p>
            <a:pPr marL="171450" indent="-171450">
              <a:buFont typeface="Arial"/>
              <a:buChar char="•"/>
            </a:pPr>
            <a:r>
              <a:rPr lang="en-US" sz="1200" b="1" kern="1200" dirty="0">
                <a:solidFill>
                  <a:schemeClr val="tx1"/>
                </a:solidFill>
                <a:effectLst/>
                <a:latin typeface="+mn-lt"/>
                <a:ea typeface="+mn-ea"/>
                <a:cs typeface="+mn-cs"/>
              </a:rPr>
              <a:t>Problem</a:t>
            </a:r>
            <a:r>
              <a:rPr lang="en-US" sz="1200" kern="1200" dirty="0">
                <a:solidFill>
                  <a:schemeClr val="tx1"/>
                </a:solidFill>
                <a:effectLst/>
                <a:latin typeface="+mn-lt"/>
                <a:ea typeface="+mn-ea"/>
                <a:cs typeface="+mn-cs"/>
              </a:rPr>
              <a:t>: An independent trustworthy execution platform trusted by all the involved participants is needed to execute the digital legal agreement.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How to bind a legal agreement to the corresponding smart contract on a trusted execution environment to ensure a 1-to-1 mapping? </a:t>
            </a:r>
          </a:p>
          <a:p>
            <a:endParaRPr lang="en-US" dirty="0"/>
          </a:p>
          <a:p>
            <a:pPr marL="171450" indent="-171450">
              <a:buFont typeface="Arial"/>
              <a:buChar char="•"/>
            </a:pPr>
            <a:r>
              <a:rPr lang="en-US" sz="1200" b="1" kern="1200" dirty="0">
                <a:solidFill>
                  <a:schemeClr val="tx1"/>
                </a:solidFill>
                <a:effectLst/>
                <a:latin typeface="+mn-lt"/>
                <a:ea typeface="+mn-ea"/>
                <a:cs typeface="+mn-cs"/>
              </a:rPr>
              <a:t>Forces</a:t>
            </a:r>
            <a:r>
              <a:rPr lang="en-US" sz="1200" kern="1200" dirty="0">
                <a:solidFill>
                  <a:schemeClr val="tx1"/>
                </a:solidFill>
                <a:effectLst/>
                <a:latin typeface="+mn-lt"/>
                <a:ea typeface="+mn-ea"/>
                <a:cs typeface="+mn-cs"/>
              </a:rPr>
              <a:t>:</a:t>
            </a:r>
          </a:p>
          <a:p>
            <a:pPr marL="171450" indent="-171450">
              <a:buFont typeface="Arial"/>
              <a:buChar char="•"/>
            </a:pPr>
            <a:r>
              <a:rPr lang="en-US" sz="1200" kern="1200" dirty="0">
                <a:solidFill>
                  <a:schemeClr val="tx1"/>
                </a:solidFill>
                <a:effectLst/>
                <a:latin typeface="+mn-lt"/>
                <a:ea typeface="+mn-ea"/>
                <a:cs typeface="+mn-cs"/>
              </a:rPr>
              <a:t> Authoritative source. A 1-to-1 mapping is required between a legal contract and its corresponding smart contract to make the smart contract as the authoritative source of the legal contract.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Secure storage. Blockchain provides a trustworthy data storage to keep the legal agreement.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Secure execution. Blockchain also provides a trustworthy computational platform that can execute digital agreements to enforce certain conditions as defined in a legal contract.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28</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b="1" kern="1200" dirty="0">
                <a:solidFill>
                  <a:schemeClr val="tx1"/>
                </a:solidFill>
                <a:effectLst/>
                <a:latin typeface="+mn-lt"/>
                <a:ea typeface="+mn-ea"/>
                <a:cs typeface="+mn-cs"/>
              </a:rPr>
              <a:t>Solution</a:t>
            </a:r>
            <a:r>
              <a:rPr lang="en-US" sz="1200" kern="1200" dirty="0">
                <a:solidFill>
                  <a:schemeClr val="tx1"/>
                </a:solidFill>
                <a:effectLst/>
                <a:latin typeface="+mn-lt"/>
                <a:ea typeface="+mn-ea"/>
                <a:cs typeface="+mn-cs"/>
              </a:rPr>
              <a:t>: Blockchain can be an ideal trusted platform to run digital legal agreements, which are bound with corresponding on-chain smart contracts. </a:t>
            </a:r>
          </a:p>
          <a:p>
            <a:pPr marL="171450" indent="-171450">
              <a:buFont typeface="Arial"/>
              <a:buChar char="•"/>
            </a:pPr>
            <a:r>
              <a:rPr lang="en-US" sz="1200" kern="1200" dirty="0">
                <a:solidFill>
                  <a:schemeClr val="tx1"/>
                </a:solidFill>
                <a:effectLst/>
                <a:latin typeface="+mn-lt"/>
                <a:ea typeface="+mn-ea"/>
                <a:cs typeface="+mn-cs"/>
              </a:rPr>
              <a:t>The smart contract implements conditions defined in the legal agreement. </a:t>
            </a:r>
          </a:p>
          <a:p>
            <a:pPr marL="171450" indent="-171450">
              <a:buFont typeface="Arial"/>
              <a:buChar char="•"/>
            </a:pPr>
            <a:r>
              <a:rPr lang="en-US" sz="1200" kern="1200" dirty="0">
                <a:solidFill>
                  <a:schemeClr val="tx1"/>
                </a:solidFill>
                <a:effectLst/>
                <a:latin typeface="+mn-lt"/>
                <a:ea typeface="+mn-ea"/>
                <a:cs typeface="+mn-cs"/>
              </a:rPr>
              <a:t>When deployed, there is a variable to store the hash value of the legal agreement, but is initially a blank value. </a:t>
            </a:r>
          </a:p>
          <a:p>
            <a:pPr marL="171450" indent="-171450">
              <a:buFont typeface="Arial"/>
              <a:buChar char="•"/>
            </a:pPr>
            <a:r>
              <a:rPr lang="en-US" sz="1200" kern="1200" dirty="0">
                <a:solidFill>
                  <a:schemeClr val="tx1"/>
                </a:solidFill>
                <a:effectLst/>
                <a:latin typeface="+mn-lt"/>
                <a:ea typeface="+mn-ea"/>
                <a:cs typeface="+mn-cs"/>
              </a:rPr>
              <a:t>The address of the smart contract is included in the legal agreement,</a:t>
            </a:r>
          </a:p>
          <a:p>
            <a:pPr marL="171450" indent="-171450">
              <a:buFont typeface="Arial"/>
              <a:buChar char="•"/>
            </a:pPr>
            <a:r>
              <a:rPr lang="en-US" sz="1200" kern="1200" dirty="0">
                <a:solidFill>
                  <a:schemeClr val="tx1"/>
                </a:solidFill>
                <a:effectLst/>
                <a:latin typeface="+mn-lt"/>
                <a:ea typeface="+mn-ea"/>
                <a:cs typeface="+mn-cs"/>
              </a:rPr>
              <a:t> and then the hash of the legal agreement is calculated and added to the contract variable. </a:t>
            </a:r>
          </a:p>
          <a:p>
            <a:pPr marL="171450" indent="-171450">
              <a:buFont typeface="Arial"/>
              <a:buChar char="•"/>
            </a:pPr>
            <a:r>
              <a:rPr lang="en-US" sz="1200" kern="1200" dirty="0">
                <a:solidFill>
                  <a:schemeClr val="tx1"/>
                </a:solidFill>
                <a:effectLst/>
                <a:latin typeface="+mn-lt"/>
                <a:ea typeface="+mn-ea"/>
                <a:cs typeface="+mn-cs"/>
              </a:rPr>
              <a:t>By binding a physical agreement with a smart contract, the bridge between the off-chain physical agreement and the on-chain smart contract is established.</a:t>
            </a:r>
          </a:p>
          <a:p>
            <a:pPr marL="171450" indent="-171450">
              <a:buFont typeface="Arial"/>
              <a:buChar char="•"/>
            </a:pPr>
            <a:r>
              <a:rPr lang="en-US" sz="1200" kern="1200" dirty="0">
                <a:solidFill>
                  <a:schemeClr val="tx1"/>
                </a:solidFill>
                <a:effectLst/>
                <a:latin typeface="+mn-lt"/>
                <a:ea typeface="+mn-ea"/>
                <a:cs typeface="+mn-cs"/>
              </a:rPr>
              <a:t>The two directional binding makes sure that the legal agreement and smart contract have a 1-to-1 mapping. </a:t>
            </a:r>
          </a:p>
          <a:p>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9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Automation. Some of the conditions defined in the legal contract, for example, a conditional payment, can be automatically enforced by blockchain. </a:t>
            </a:r>
            <a:endParaRPr lang="en-US" sz="9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Audit trail. Blockchain permanently records all historical transactions related to the legal contract and the contract itself.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This immutable data enables auditing at anytime in future.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Expressiveness. Smart contracts are written in programming languages.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smart contract languages might have limited expressiveness to express contractual terms of arbitrary complexity.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capability of regulatory compliance checking also depends on the expressiveness of the smart contracts.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 regulation may regulate the process, for example, what should or should not be done by whom at what stage. </a:t>
            </a:r>
            <a:endParaRPr lang="en-US" sz="9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Enforceability. If a public blockchain is used, there is no central administering authority to decide a dispute, or perform the enforcement of a court judgment. </a:t>
            </a:r>
            <a:endParaRPr lang="en-US" sz="9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Interpretation. There might be different ways to interpret a certain legal term and to encode them in the smart contract.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Ambiguity of natural language makes it a challenge to accurately implement a certain legal term in a way that is agreed upon by all the involved participants. </a:t>
            </a:r>
            <a:endParaRPr lang="en-US" dirty="0"/>
          </a:p>
          <a:p>
            <a:endParaRPr lang="en-US" dirty="0">
              <a:effectLst/>
            </a:endParaRPr>
          </a:p>
          <a:p>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29</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OpenLaw</a:t>
            </a:r>
            <a:r>
              <a:rPr lang="en-US" sz="1200" kern="1200" dirty="0">
                <a:solidFill>
                  <a:schemeClr val="tx1"/>
                </a:solidFill>
                <a:effectLst/>
                <a:latin typeface="+mn-lt"/>
                <a:ea typeface="+mn-ea"/>
                <a:cs typeface="+mn-cs"/>
              </a:rPr>
              <a:t> is a platform that allows lawyers to make legally binding and self- executable agreements on the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blockchain. </a:t>
            </a:r>
          </a:p>
          <a:p>
            <a:r>
              <a:rPr lang="en-US" sz="1200" kern="1200" dirty="0">
                <a:solidFill>
                  <a:schemeClr val="tx1"/>
                </a:solidFill>
                <a:effectLst/>
                <a:latin typeface="+mn-lt"/>
                <a:ea typeface="+mn-ea"/>
                <a:cs typeface="+mn-cs"/>
              </a:rPr>
              <a:t>The legal agreement templates are stored on a decentralized data storage, IPFS. Users can create customized contracts for specific uses.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Smart Contract Template proposed by Barclays uses legal document templates to facilitate smart contracts running on </a:t>
            </a:r>
            <a:r>
              <a:rPr lang="en-US" sz="1200" kern="1200" dirty="0" err="1">
                <a:solidFill>
                  <a:schemeClr val="tx1"/>
                </a:solidFill>
                <a:effectLst/>
                <a:latin typeface="+mn-lt"/>
                <a:ea typeface="+mn-ea"/>
                <a:cs typeface="+mn-cs"/>
              </a:rPr>
              <a:t>Corda</a:t>
            </a:r>
            <a:r>
              <a:rPr lang="en-US" sz="1200" kern="1200" dirty="0">
                <a:solidFill>
                  <a:schemeClr val="tx1"/>
                </a:solidFill>
                <a:effectLst/>
                <a:latin typeface="+mn-lt"/>
                <a:ea typeface="+mn-ea"/>
                <a:cs typeface="+mn-cs"/>
              </a:rPr>
              <a:t> blockchain plat- form.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Specific proposals for the representation of machine-interpretable legal terms have been explored in KWM’s project on digital and analog (</a:t>
            </a:r>
            <a:r>
              <a:rPr lang="en-US" sz="1200" kern="1200" dirty="0" err="1">
                <a:solidFill>
                  <a:schemeClr val="tx1"/>
                </a:solidFill>
                <a:effectLst/>
                <a:latin typeface="+mn-lt"/>
                <a:ea typeface="+mn-ea"/>
                <a:cs typeface="+mn-cs"/>
              </a:rPr>
              <a:t>DnA</a:t>
            </a:r>
            <a:r>
              <a:rPr lang="en-US" sz="1200" kern="1200" dirty="0">
                <a:solidFill>
                  <a:schemeClr val="tx1"/>
                </a:solidFill>
                <a:effectLst/>
                <a:latin typeface="+mn-lt"/>
                <a:ea typeface="+mn-ea"/>
                <a:cs typeface="+mn-cs"/>
              </a:rPr>
              <a:t>) contracts and in the Accord Project.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30</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dirty="0"/>
              <a:t>Pattern</a:t>
            </a:r>
            <a:r>
              <a:rPr lang="en-US" baseline="0" dirty="0"/>
              <a:t> 2 decentralized oracle distribute pattern 1 centralized oracle. </a:t>
            </a:r>
          </a:p>
          <a:p>
            <a:pPr marL="171450" indent="-171450">
              <a:buFont typeface="Arial"/>
              <a:buChar char="•"/>
            </a:pPr>
            <a:r>
              <a:rPr lang="en-US" baseline="0" dirty="0"/>
              <a:t>Pattern 3 voting can be applied on decentralized oracle in order to reach consensus </a:t>
            </a:r>
          </a:p>
          <a:p>
            <a:pPr marL="171450" indent="-171450">
              <a:buFont typeface="Arial"/>
              <a:buChar char="•"/>
            </a:pPr>
            <a:r>
              <a:rPr lang="en-US" baseline="0" dirty="0"/>
              <a:t>Pattern 10 and pattern 13 can be used to implement voting pattern. Multiple signature is used to cast vote, and security deposit is used to secure the voting process</a:t>
            </a:r>
          </a:p>
          <a:p>
            <a:pPr marL="171450" indent="-171450">
              <a:buFont typeface="Arial"/>
              <a:buChar char="•"/>
            </a:pPr>
            <a:r>
              <a:rPr lang="en-US" baseline="0" dirty="0"/>
              <a:t>Centralized oracle and decentralized oracle inject state from external world to blockchain, while reverse oracle use the data stored on blockchain in existing systems.</a:t>
            </a: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31</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dirty="0"/>
              <a:t>There are two ways to design</a:t>
            </a:r>
            <a:r>
              <a:rPr lang="en-US" baseline="0" dirty="0"/>
              <a:t> a software architecture. </a:t>
            </a:r>
          </a:p>
          <a:p>
            <a:pPr marL="171450" indent="-171450">
              <a:buFont typeface="Arial"/>
              <a:buChar char="•"/>
            </a:pPr>
            <a:r>
              <a:rPr lang="en-US" baseline="0" dirty="0"/>
              <a:t>One is from scratch, which is </a:t>
            </a:r>
            <a:r>
              <a:rPr lang="en-US" baseline="0" dirty="0" err="1"/>
              <a:t>labour-intensive</a:t>
            </a:r>
            <a:r>
              <a:rPr lang="en-US" baseline="0" dirty="0"/>
              <a:t> and error-prone, and the solution might not be optimal </a:t>
            </a:r>
          </a:p>
          <a:p>
            <a:pPr marL="171450" indent="-171450">
              <a:buFont typeface="Arial"/>
              <a:buChar char="•"/>
            </a:pPr>
            <a:r>
              <a:rPr lang="en-US" baseline="0" dirty="0"/>
              <a:t>The other way is to apply a more generic solution or strategy, like architectural style or architecture pattern, and adapt it to the problem, like we use libraries in programing. </a:t>
            </a:r>
          </a:p>
          <a:p>
            <a:pPr marL="171450" indent="-171450">
              <a:buFont typeface="Arial"/>
              <a:buChar char="•"/>
            </a:pPr>
            <a:r>
              <a:rPr lang="en-US" baseline="0" dirty="0"/>
              <a:t>Reusing existing design from others cause us less work and less errors.  </a:t>
            </a:r>
          </a:p>
          <a:p>
            <a:pPr marL="171450" indent="-171450">
              <a:buFont typeface="Arial"/>
              <a:buChar char="•"/>
            </a:pPr>
            <a:endParaRPr lang="en-US" dirty="0"/>
          </a:p>
          <a:p>
            <a:pPr marL="171450" indent="-171450">
              <a:buFont typeface="Arial"/>
              <a:buChar char="•"/>
            </a:pPr>
            <a:r>
              <a:rPr lang="en-US" dirty="0"/>
              <a:t>The diagram gives two</a:t>
            </a:r>
            <a:r>
              <a:rPr lang="en-US" baseline="0" dirty="0"/>
              <a:t> dimensions for classification of some architecture design concept. </a:t>
            </a:r>
          </a:p>
          <a:p>
            <a:pPr marL="171450" indent="-171450">
              <a:buFont typeface="Arial"/>
              <a:buChar char="•"/>
            </a:pPr>
            <a:r>
              <a:rPr lang="en-US" baseline="0" dirty="0"/>
              <a:t>X axis represents scope, which is from programming language level to the system structure level </a:t>
            </a:r>
          </a:p>
          <a:p>
            <a:pPr marL="171450" indent="-171450">
              <a:buFont typeface="Arial"/>
              <a:buChar char="•"/>
            </a:pPr>
            <a:r>
              <a:rPr lang="en-US" baseline="0" dirty="0"/>
              <a:t>Y axis represent application domain knowledge, which is from shallow to deep</a:t>
            </a:r>
          </a:p>
          <a:p>
            <a:pPr marL="171450" indent="-171450">
              <a:buFont typeface="Arial"/>
              <a:buChar char="•"/>
            </a:pPr>
            <a:r>
              <a:rPr lang="en-US" baseline="0" dirty="0"/>
              <a:t>The design patterns you perhaps familiar with is at language level and relatively shallow in terms of domain knowledge. Which means it is domain agnostic. </a:t>
            </a:r>
          </a:p>
          <a:p>
            <a:pPr marL="171450" indent="-171450">
              <a:buFont typeface="Arial"/>
              <a:buChar char="•"/>
            </a:pPr>
            <a:r>
              <a:rPr lang="en-US" baseline="0" dirty="0"/>
              <a:t>The range of architecture styles can be large, which covers language level, application structure and system structure.</a:t>
            </a:r>
          </a:p>
          <a:p>
            <a:pPr marL="171450" indent="-171450">
              <a:buFont typeface="Arial"/>
              <a:buChar char="•"/>
            </a:pPr>
            <a:r>
              <a:rPr lang="en-US" baseline="0" dirty="0"/>
              <a:t>Architecture patterns, on the other hand, is at application structure, which doesn’t give a system level structure. </a:t>
            </a:r>
          </a:p>
          <a:p>
            <a:pPr marL="171450" indent="-171450">
              <a:buFont typeface="Arial"/>
              <a:buChar char="•"/>
            </a:pPr>
            <a:r>
              <a:rPr lang="en-US" baseline="0" dirty="0"/>
              <a:t>Finally, the domain specific software architectures needs the deepest domain knowledge, and gives a system level design solution</a:t>
            </a:r>
          </a:p>
          <a:p>
            <a:pPr marL="171450" indent="-171450">
              <a:buFont typeface="Arial"/>
              <a:buChar char="•"/>
            </a:pP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a:t>
            </a:fld>
            <a:endParaRPr lang="en-AU"/>
          </a:p>
        </p:txBody>
      </p:sp>
    </p:spTree>
    <p:extLst>
      <p:ext uri="{BB962C8B-B14F-4D97-AF65-F5344CB8AC3E}">
        <p14:creationId xmlns:p14="http://schemas.microsoft.com/office/powerpoint/2010/main" val="26685521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b="1" kern="1200" dirty="0">
                <a:solidFill>
                  <a:schemeClr val="tx1"/>
                </a:solidFill>
                <a:effectLst/>
                <a:latin typeface="+mn-lt"/>
                <a:ea typeface="+mn-ea"/>
                <a:cs typeface="+mn-cs"/>
              </a:rPr>
              <a:t>Context</a:t>
            </a:r>
            <a:r>
              <a:rPr lang="en-US" sz="1200" kern="1200" dirty="0">
                <a:solidFill>
                  <a:schemeClr val="tx1"/>
                </a:solidFill>
                <a:effectLst/>
                <a:latin typeface="+mn-lt"/>
                <a:ea typeface="+mn-ea"/>
                <a:cs typeface="+mn-cs"/>
              </a:rPr>
              <a:t>: For some applications on blockchain, there might be commercially critical data that should be only accessible to the involved participants.</a:t>
            </a:r>
          </a:p>
          <a:p>
            <a:pPr marL="171450" indent="-171450">
              <a:buFont typeface="Arial"/>
              <a:buChar char="•"/>
            </a:pPr>
            <a:r>
              <a:rPr lang="en-US" sz="1200" kern="1200" dirty="0">
                <a:solidFill>
                  <a:schemeClr val="tx1"/>
                </a:solidFill>
                <a:effectLst/>
                <a:latin typeface="+mn-lt"/>
                <a:ea typeface="+mn-ea"/>
                <a:cs typeface="+mn-cs"/>
              </a:rPr>
              <a:t>An example would be a special discount price offered by a service provider to a subset of its users. </a:t>
            </a:r>
          </a:p>
          <a:p>
            <a:pPr marL="171450" indent="-171450">
              <a:buFont typeface="Arial"/>
              <a:buChar char="•"/>
            </a:pPr>
            <a:r>
              <a:rPr lang="en-US" sz="1200" kern="1200" dirty="0">
                <a:solidFill>
                  <a:schemeClr val="tx1"/>
                </a:solidFill>
                <a:effectLst/>
                <a:latin typeface="+mn-lt"/>
                <a:ea typeface="+mn-ea"/>
                <a:cs typeface="+mn-cs"/>
              </a:rPr>
              <a:t>Such information should not be accessible to the other users who do not get the discount. </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1" kern="1200" dirty="0">
                <a:solidFill>
                  <a:schemeClr val="tx1"/>
                </a:solidFill>
                <a:effectLst/>
                <a:latin typeface="+mn-lt"/>
                <a:ea typeface="+mn-ea"/>
                <a:cs typeface="+mn-cs"/>
              </a:rPr>
              <a:t>Problem</a:t>
            </a:r>
            <a:r>
              <a:rPr lang="en-US" sz="1200" kern="1200" dirty="0">
                <a:solidFill>
                  <a:schemeClr val="tx1"/>
                </a:solidFill>
                <a:effectLst/>
                <a:latin typeface="+mn-lt"/>
                <a:ea typeface="+mn-ea"/>
                <a:cs typeface="+mn-cs"/>
              </a:rPr>
              <a:t>: The lack of data privacy is one of the main limitations of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All the information on blockchain is publicly available to the participants of the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There is no privileged user within the blockchain network, no matter the blockchain is public, consortium or private.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On a public blockchain, new participants can join the blockchain network freely and access all the information recorded on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Any confidential data on public blockchain is exposed to the public. </a:t>
            </a:r>
            <a:endParaRPr lang="en-US" dirty="0"/>
          </a:p>
          <a:p>
            <a:endParaRPr lang="en-US" dirty="0"/>
          </a:p>
          <a:p>
            <a:pPr marL="171450" indent="-171450">
              <a:buFont typeface="Arial"/>
              <a:buChar char="•"/>
            </a:pPr>
            <a:r>
              <a:rPr lang="en-US" sz="1200" kern="1200" dirty="0">
                <a:solidFill>
                  <a:schemeClr val="tx1"/>
                </a:solidFill>
                <a:effectLst/>
                <a:latin typeface="+mn-lt"/>
                <a:ea typeface="+mn-ea"/>
                <a:cs typeface="+mn-cs"/>
              </a:rPr>
              <a:t>Transparency .Every participant within a blockchain network is able to access all the historical transactions on blockchain</a:t>
            </a:r>
          </a:p>
          <a:p>
            <a:pPr marL="171450" indent="-171450">
              <a:buFont typeface="Arial"/>
              <a:buChar char="•"/>
            </a:pPr>
            <a:r>
              <a:rPr lang="en-US" sz="1200" kern="1200" dirty="0">
                <a:solidFill>
                  <a:schemeClr val="tx1"/>
                </a:solidFill>
                <a:effectLst/>
                <a:latin typeface="+mn-lt"/>
                <a:ea typeface="+mn-ea"/>
                <a:cs typeface="+mn-cs"/>
              </a:rPr>
              <a:t>enable them to validate previous transactions.</a:t>
            </a:r>
          </a:p>
          <a:p>
            <a:pPr marL="171450" indent="-171450">
              <a:buFont typeface="Arial"/>
              <a:buChar char="•"/>
            </a:pPr>
            <a:r>
              <a:rPr lang="en-US" sz="1200" kern="1200" dirty="0">
                <a:solidFill>
                  <a:schemeClr val="tx1"/>
                </a:solidFill>
                <a:effectLst/>
                <a:latin typeface="+mn-lt"/>
                <a:ea typeface="+mn-ea"/>
                <a:cs typeface="+mn-cs"/>
              </a:rPr>
              <a:t>Lack of confidentiality. Since all the information on blockchain is publicly available to everyone in the network, commercially sensitive data meant to be kept confidential should not be stored on blockchain, at least not in plain form.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34</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1" kern="1200" dirty="0">
                <a:solidFill>
                  <a:schemeClr val="tx1"/>
                </a:solidFill>
                <a:effectLst/>
                <a:latin typeface="+mn-lt"/>
                <a:ea typeface="+mn-ea"/>
                <a:cs typeface="+mn-cs"/>
              </a:rPr>
              <a:t>Solution</a:t>
            </a:r>
            <a:r>
              <a:rPr lang="en-US" sz="1200" kern="1200" dirty="0">
                <a:solidFill>
                  <a:schemeClr val="tx1"/>
                </a:solidFill>
                <a:effectLst/>
                <a:latin typeface="+mn-lt"/>
                <a:ea typeface="+mn-ea"/>
                <a:cs typeface="+mn-cs"/>
              </a:rPr>
              <a:t>: To preserve the privacy of the involved participants, symmetric or asymmetric encryption can be used to encrypt data before inserting the data into blockchain.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One possible design for sharing encrypted data among multiple participants is as follows. First, one of the involved participants creates a secret key for encrypting data and distributes it during an initial key exchange. When one of the participants needs to add a new data item to the blockchain, they first symmetrically encrypt it using the secret key. Only the participants allowed to access the transaction have the secret key and can decrypt the information. </a:t>
            </a:r>
            <a:endParaRPr lang="en-US" dirty="0"/>
          </a:p>
          <a:p>
            <a:endParaRPr lang="en-US" dirty="0"/>
          </a:p>
          <a:p>
            <a:pPr marL="171450" indent="-171450">
              <a:buFont typeface="Arial"/>
              <a:buChar char="•"/>
            </a:pPr>
            <a:r>
              <a:rPr lang="en-US" sz="1200" kern="1200" dirty="0">
                <a:solidFill>
                  <a:schemeClr val="tx1"/>
                </a:solidFill>
                <a:effectLst/>
                <a:latin typeface="+mn-lt"/>
                <a:ea typeface="+mn-ea"/>
                <a:cs typeface="+mn-cs"/>
              </a:rPr>
              <a:t>Confidentiality. Using encryption, the publicly accessible information on blockchain is encrypted, so that is useless to anyone who does not hold the secret key. </a:t>
            </a:r>
          </a:p>
          <a:p>
            <a:pPr marL="171450" indent="-171450">
              <a:buFont typeface="Arial"/>
              <a:buChar char="•"/>
            </a:pPr>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Compromised key. Both symmetric and asymmetric encryption require off-chain key management. </a:t>
            </a:r>
          </a:p>
          <a:p>
            <a:pPr marL="171450" indent="-171450">
              <a:buFont typeface="Arial"/>
              <a:buChar char="•"/>
            </a:pPr>
            <a:r>
              <a:rPr lang="en-US" sz="1200" kern="1200" dirty="0">
                <a:solidFill>
                  <a:schemeClr val="tx1"/>
                </a:solidFill>
                <a:effectLst/>
                <a:latin typeface="+mn-lt"/>
                <a:ea typeface="+mn-ea"/>
                <a:cs typeface="+mn-cs"/>
              </a:rPr>
              <a:t>If key management is not done properly, it can lead to compromise and disclosure of private or secret keys. </a:t>
            </a:r>
          </a:p>
          <a:p>
            <a:pPr marL="171450" indent="-171450">
              <a:buFont typeface="Arial"/>
              <a:buChar char="•"/>
            </a:pPr>
            <a:r>
              <a:rPr lang="en-US" sz="1200" kern="1200" dirty="0">
                <a:solidFill>
                  <a:schemeClr val="tx1"/>
                </a:solidFill>
                <a:effectLst/>
                <a:latin typeface="+mn-lt"/>
                <a:ea typeface="+mn-ea"/>
                <a:cs typeface="+mn-cs"/>
              </a:rPr>
              <a:t>If the required private key or secret key is compromised,</a:t>
            </a:r>
          </a:p>
          <a:p>
            <a:pPr marL="171450" indent="-171450">
              <a:buFont typeface="Arial"/>
              <a:buChar char="•"/>
            </a:pPr>
            <a:r>
              <a:rPr lang="en-US" sz="1200" kern="1200" dirty="0">
                <a:solidFill>
                  <a:schemeClr val="tx1"/>
                </a:solidFill>
                <a:effectLst/>
                <a:latin typeface="+mn-lt"/>
                <a:ea typeface="+mn-ea"/>
                <a:cs typeface="+mn-cs"/>
              </a:rPr>
              <a:t>the encryption mechanism does not guarantee the confidentiality nor the integrity of the data. </a:t>
            </a:r>
          </a:p>
          <a:p>
            <a:pPr marL="171450" indent="-171450">
              <a:buFont typeface="Arial"/>
              <a:buChar char="•"/>
            </a:pP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Access revocation. Revoking read access is a challenge after the encrypted data has been published to the blockchain. </a:t>
            </a:r>
          </a:p>
          <a:p>
            <a:pPr marL="171450" indent="-171450">
              <a:buFont typeface="Arial"/>
              <a:buChar char="•"/>
            </a:pPr>
            <a:r>
              <a:rPr lang="en-US" sz="1200" kern="1200" dirty="0">
                <a:solidFill>
                  <a:schemeClr val="tx1"/>
                </a:solidFill>
                <a:effectLst/>
                <a:latin typeface="+mn-lt"/>
                <a:ea typeface="+mn-ea"/>
                <a:cs typeface="+mn-cs"/>
              </a:rPr>
              <a:t>The encrypted data on blockchain is immutable. </a:t>
            </a:r>
          </a:p>
          <a:p>
            <a:pPr marL="171450" indent="-171450">
              <a:buFont typeface="Arial"/>
              <a:buChar char="•"/>
            </a:pPr>
            <a:r>
              <a:rPr lang="en-US" sz="1200" kern="1200" dirty="0">
                <a:solidFill>
                  <a:schemeClr val="tx1"/>
                </a:solidFill>
                <a:effectLst/>
                <a:latin typeface="+mn-lt"/>
                <a:ea typeface="+mn-ea"/>
                <a:cs typeface="+mn-cs"/>
              </a:rPr>
              <a:t>as long as the participant keeps the secret key used to encrypt the data</a:t>
            </a:r>
          </a:p>
          <a:p>
            <a:pPr marL="171450" indent="-171450">
              <a:buFont typeface="Arial"/>
              <a:buChar char="•"/>
            </a:pPr>
            <a:r>
              <a:rPr lang="en-US" sz="1200" kern="1200" dirty="0">
                <a:solidFill>
                  <a:schemeClr val="tx1"/>
                </a:solidFill>
                <a:effectLst/>
                <a:latin typeface="+mn-lt"/>
                <a:ea typeface="+mn-ea"/>
                <a:cs typeface="+mn-cs"/>
              </a:rPr>
              <a:t>it has access to the encrypted data forever. </a:t>
            </a:r>
            <a:endParaRPr lang="en-US" dirty="0">
              <a:effectLst/>
            </a:endParaRPr>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Immutable data. Even if stored in encrypted form, the critical data will remain in the blockchain forever. </a:t>
            </a:r>
          </a:p>
          <a:p>
            <a:pPr marL="171450" indent="-171450">
              <a:buFont typeface="Arial"/>
              <a:buChar char="•"/>
            </a:pPr>
            <a:r>
              <a:rPr lang="en-US" sz="1200" kern="1200" dirty="0">
                <a:solidFill>
                  <a:schemeClr val="tx1"/>
                </a:solidFill>
                <a:effectLst/>
                <a:latin typeface="+mn-lt"/>
                <a:ea typeface="+mn-ea"/>
                <a:cs typeface="+mn-cs"/>
              </a:rPr>
              <a:t>In addition to the risk of key compromise, the encrypted data may be subject to brute force decryption attacks at any time in the future</a:t>
            </a:r>
          </a:p>
          <a:p>
            <a:pPr marL="171450" indent="-171450">
              <a:buFont typeface="Arial"/>
              <a:buChar char="•"/>
            </a:pPr>
            <a:r>
              <a:rPr lang="en-US" sz="1200" kern="1200" dirty="0">
                <a:solidFill>
                  <a:schemeClr val="tx1"/>
                </a:solidFill>
                <a:effectLst/>
                <a:latin typeface="+mn-lt"/>
                <a:ea typeface="+mn-ea"/>
                <a:cs typeface="+mn-cs"/>
              </a:rPr>
              <a:t>breakthroughs in technology like quantum computing might render current encryption technologies ineffective. </a:t>
            </a:r>
          </a:p>
          <a:p>
            <a:pPr marL="171450" indent="-171450">
              <a:buFont typeface="Arial"/>
              <a:buChar char="•"/>
            </a:pPr>
            <a:r>
              <a:rPr lang="en-US" sz="1200" kern="1200" dirty="0">
                <a:solidFill>
                  <a:schemeClr val="tx1"/>
                </a:solidFill>
                <a:effectLst/>
                <a:latin typeface="+mn-lt"/>
                <a:ea typeface="+mn-ea"/>
                <a:cs typeface="+mn-cs"/>
              </a:rPr>
              <a:t>So even if the data is considered to be secure with a given key size when it is stored in the blockchain, this may no longer be the case in the future. </a:t>
            </a:r>
          </a:p>
          <a:p>
            <a:pPr marL="171450" indent="-171450">
              <a:buFont typeface="Arial"/>
              <a:buChar char="•"/>
            </a:pP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Key sharing. The encryption key needs to be shared off-chain before submitting any relevant transaction to the blockchain secretly. </a:t>
            </a:r>
          </a:p>
          <a:p>
            <a:pPr marL="171450" indent="-171450">
              <a:buFont typeface="Arial"/>
              <a:buChar char="•"/>
            </a:pPr>
            <a:r>
              <a:rPr lang="en-US" sz="1200" kern="1200" dirty="0">
                <a:solidFill>
                  <a:schemeClr val="tx1"/>
                </a:solidFill>
                <a:effectLst/>
                <a:latin typeface="+mn-lt"/>
                <a:ea typeface="+mn-ea"/>
                <a:cs typeface="+mn-cs"/>
              </a:rPr>
              <a:t>Although blockchain can be used as a software connector to communicate data, secret keys can not be shared through blockchain </a:t>
            </a:r>
          </a:p>
          <a:p>
            <a:pPr marL="171450" indent="-171450">
              <a:buFont typeface="Arial"/>
              <a:buChar char="•"/>
            </a:pPr>
            <a:r>
              <a:rPr lang="en-US" sz="1200" kern="1200" dirty="0">
                <a:solidFill>
                  <a:schemeClr val="tx1"/>
                </a:solidFill>
                <a:effectLst/>
                <a:latin typeface="+mn-lt"/>
                <a:ea typeface="+mn-ea"/>
                <a:cs typeface="+mn-cs"/>
              </a:rPr>
              <a:t>because the shared key would be publicly accessible if being communicated through blockchain.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35</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Encrypted queries from Oraclize. </a:t>
            </a:r>
          </a:p>
          <a:p>
            <a:pPr marL="171450" indent="-171450">
              <a:buFont typeface="Arial"/>
              <a:buChar char="•"/>
            </a:pPr>
            <a:r>
              <a:rPr lang="en-US" sz="1200" kern="1200" dirty="0">
                <a:solidFill>
                  <a:schemeClr val="tx1"/>
                </a:solidFill>
                <a:effectLst/>
                <a:latin typeface="+mn-lt"/>
                <a:ea typeface="+mn-ea"/>
                <a:cs typeface="+mn-cs"/>
              </a:rPr>
              <a:t>Oraclize allows smart contract developers to encrypt the parameters of their queries locally by using a public key before passing them to a smart contract. </a:t>
            </a:r>
          </a:p>
          <a:p>
            <a:pPr marL="171450" indent="-171450">
              <a:buFont typeface="Arial"/>
              <a:buChar char="•"/>
            </a:pPr>
            <a:r>
              <a:rPr lang="en-US" sz="1200" kern="1200" dirty="0">
                <a:solidFill>
                  <a:schemeClr val="tx1"/>
                </a:solidFill>
                <a:effectLst/>
                <a:latin typeface="+mn-lt"/>
                <a:ea typeface="+mn-ea"/>
                <a:cs typeface="+mn-cs"/>
              </a:rPr>
              <a:t>The only one who can decrypt the call parameters is Oraclize with the paired private key. </a:t>
            </a:r>
            <a:endParaRPr lang="en-US" dirty="0">
              <a:effectLst/>
            </a:endParaRPr>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Crypto digital signature suggested by MLGBlockchain</a:t>
            </a:r>
          </a:p>
          <a:p>
            <a:pPr marL="171450" indent="-171450">
              <a:buFont typeface="Arial"/>
              <a:buChar char="•"/>
            </a:pPr>
            <a:r>
              <a:rPr lang="en-US" sz="1200" kern="1200" dirty="0">
                <a:solidFill>
                  <a:schemeClr val="tx1"/>
                </a:solidFill>
                <a:effectLst/>
                <a:latin typeface="+mn-lt"/>
                <a:ea typeface="+mn-ea"/>
                <a:cs typeface="+mn-cs"/>
              </a:rPr>
              <a:t>encrypt data and share the data between the parties who interact and transmit data through blockchain. </a:t>
            </a:r>
          </a:p>
          <a:p>
            <a:pPr marL="171450" indent="-171450">
              <a:buFont typeface="Arial"/>
              <a:buChar char="•"/>
            </a:pPr>
            <a:endParaRPr lang="en-US" sz="1200" kern="1200" dirty="0">
              <a:solidFill>
                <a:schemeClr val="tx1"/>
              </a:solidFill>
              <a:effectLst/>
              <a:latin typeface="+mn-lt"/>
              <a:ea typeface="+mn-ea"/>
              <a:cs typeface="+mn-cs"/>
            </a:endParaRPr>
          </a:p>
          <a:p>
            <a:pPr marL="171450" indent="-171450">
              <a:buFont typeface="Arial"/>
              <a:buChar char="•"/>
            </a:pPr>
            <a:r>
              <a:rPr lang="en-US" sz="900" kern="1200" dirty="0">
                <a:solidFill>
                  <a:schemeClr val="tx1"/>
                </a:solidFill>
                <a:effectLst/>
                <a:latin typeface="+mn-lt"/>
                <a:ea typeface="+mn-ea"/>
                <a:cs typeface="+mn-cs"/>
              </a:rPr>
              <a:t>Hawk</a:t>
            </a:r>
            <a:r>
              <a:rPr lang="en-US" sz="9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a smart contract system that stores transactions as encrypted data on blockchain to retain the privacy of the transactions. </a:t>
            </a:r>
          </a:p>
          <a:p>
            <a:pPr marL="171450" indent="-171450">
              <a:buFont typeface="Arial"/>
              <a:buChar char="•"/>
            </a:pPr>
            <a:r>
              <a:rPr lang="en-US" sz="1200" kern="1200" dirty="0">
                <a:solidFill>
                  <a:schemeClr val="tx1"/>
                </a:solidFill>
                <a:effectLst/>
                <a:latin typeface="+mn-lt"/>
                <a:ea typeface="+mn-ea"/>
                <a:cs typeface="+mn-cs"/>
              </a:rPr>
              <a:t>The compiler of Hawk can automatically generate a cryptographic protocol for a smart contract. </a:t>
            </a:r>
          </a:p>
          <a:p>
            <a:pPr marL="171450" indent="-171450">
              <a:buFont typeface="Arial"/>
              <a:buChar char="•"/>
            </a:pPr>
            <a:r>
              <a:rPr lang="en-US" sz="1200" kern="1200" dirty="0">
                <a:solidFill>
                  <a:schemeClr val="tx1"/>
                </a:solidFill>
                <a:effectLst/>
                <a:latin typeface="+mn-lt"/>
                <a:ea typeface="+mn-ea"/>
                <a:cs typeface="+mn-cs"/>
              </a:rPr>
              <a:t>The involved participants interact with the blockchain following the cryptographic protocol.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36</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b="1" kern="1200" dirty="0">
                <a:solidFill>
                  <a:schemeClr val="tx1"/>
                </a:solidFill>
                <a:effectLst/>
                <a:latin typeface="+mn-lt"/>
                <a:ea typeface="+mn-ea"/>
                <a:cs typeface="+mn-cs"/>
              </a:rPr>
              <a:t>Context</a:t>
            </a:r>
            <a:r>
              <a:rPr lang="en-US" sz="1200" kern="1200" dirty="0">
                <a:solidFill>
                  <a:schemeClr val="tx1"/>
                </a:solidFill>
                <a:effectLst/>
                <a:latin typeface="+mn-lt"/>
                <a:ea typeface="+mn-ea"/>
                <a:cs typeface="+mn-cs"/>
              </a:rPr>
              <a:t>: The concept of </a:t>
            </a:r>
            <a:r>
              <a:rPr lang="en-US" sz="1200" kern="1200" dirty="0" err="1">
                <a:solidFill>
                  <a:schemeClr val="tx1"/>
                </a:solidFill>
                <a:effectLst/>
                <a:latin typeface="+mn-lt"/>
                <a:ea typeface="+mn-ea"/>
                <a:cs typeface="+mn-cs"/>
              </a:rPr>
              <a:t>tokenisation</a:t>
            </a:r>
            <a:r>
              <a:rPr lang="en-US" sz="1200" kern="1200" dirty="0">
                <a:solidFill>
                  <a:schemeClr val="tx1"/>
                </a:solidFill>
                <a:effectLst/>
                <a:latin typeface="+mn-lt"/>
                <a:ea typeface="+mn-ea"/>
                <a:cs typeface="+mn-cs"/>
              </a:rPr>
              <a:t> has emerged centuries ago with the first currency systems. </a:t>
            </a:r>
          </a:p>
          <a:p>
            <a:pPr marL="171450" indent="-171450">
              <a:buFont typeface="Arial"/>
              <a:buChar char="•"/>
            </a:pPr>
            <a:r>
              <a:rPr lang="en-US" sz="1200" kern="1200" dirty="0">
                <a:solidFill>
                  <a:schemeClr val="tx1"/>
                </a:solidFill>
                <a:effectLst/>
                <a:latin typeface="+mn-lt"/>
                <a:ea typeface="+mn-ea"/>
                <a:cs typeface="+mn-cs"/>
              </a:rPr>
              <a:t>Tokenisation is a means to reduce risk in handling high value financial instruments by replacing them with equivalents, </a:t>
            </a:r>
          </a:p>
          <a:p>
            <a:pPr marL="171450" indent="-171450">
              <a:buFont typeface="Arial"/>
              <a:buChar char="•"/>
            </a:pPr>
            <a:r>
              <a:rPr lang="en-US" sz="1200" kern="1200" dirty="0">
                <a:solidFill>
                  <a:schemeClr val="tx1"/>
                </a:solidFill>
                <a:effectLst/>
                <a:latin typeface="+mn-lt"/>
                <a:ea typeface="+mn-ea"/>
                <a:cs typeface="+mn-cs"/>
              </a:rPr>
              <a:t>for example, the tokens used in casino. </a:t>
            </a:r>
          </a:p>
          <a:p>
            <a:pPr marL="171450" indent="-171450">
              <a:buFont typeface="Arial"/>
              <a:buChar char="•"/>
            </a:pPr>
            <a:r>
              <a:rPr lang="en-US" sz="1200" kern="1200" dirty="0">
                <a:solidFill>
                  <a:schemeClr val="tx1"/>
                </a:solidFill>
                <a:effectLst/>
                <a:latin typeface="+mn-lt"/>
                <a:ea typeface="+mn-ea"/>
                <a:cs typeface="+mn-cs"/>
              </a:rPr>
              <a:t>Tokens can represent a wide range of goods which are transferable and fungible, like shares, or tickets. </a:t>
            </a:r>
          </a:p>
          <a:p>
            <a:endParaRPr lang="en-US" dirty="0"/>
          </a:p>
          <a:p>
            <a:pPr marL="171450" indent="-171450">
              <a:buFont typeface="Arial"/>
              <a:buChar char="•"/>
            </a:pPr>
            <a:r>
              <a:rPr lang="en-US" sz="1200" b="1" kern="1200" dirty="0">
                <a:solidFill>
                  <a:schemeClr val="tx1"/>
                </a:solidFill>
                <a:effectLst/>
                <a:latin typeface="+mn-lt"/>
                <a:ea typeface="+mn-ea"/>
                <a:cs typeface="+mn-cs"/>
              </a:rPr>
              <a:t>Problem</a:t>
            </a:r>
            <a:r>
              <a:rPr lang="en-US" sz="1200" kern="1200" dirty="0">
                <a:solidFill>
                  <a:schemeClr val="tx1"/>
                </a:solidFill>
                <a:effectLst/>
                <a:latin typeface="+mn-lt"/>
                <a:ea typeface="+mn-ea"/>
                <a:cs typeface="+mn-cs"/>
              </a:rPr>
              <a:t>: Tokens representing assets should be the authoritative source of the corresponding assets. </a:t>
            </a:r>
          </a:p>
          <a:p>
            <a:endParaRPr lang="en-US" dirty="0"/>
          </a:p>
          <a:p>
            <a:pPr marL="171450" indent="-171450">
              <a:buFont typeface="Arial"/>
              <a:buChar char="•"/>
            </a:pPr>
            <a:r>
              <a:rPr lang="en-US" sz="1200" kern="1200" dirty="0">
                <a:solidFill>
                  <a:schemeClr val="tx1"/>
                </a:solidFill>
                <a:effectLst/>
                <a:latin typeface="+mn-lt"/>
                <a:ea typeface="+mn-ea"/>
                <a:cs typeface="+mn-cs"/>
              </a:rPr>
              <a:t>Forces: The problem requires to balance the following forces: </a:t>
            </a:r>
            <a:endParaRPr lang="en-US" dirty="0"/>
          </a:p>
          <a:p>
            <a:pPr marL="171450" indent="-171450">
              <a:buFont typeface="Arial"/>
              <a:buChar char="•"/>
            </a:pPr>
            <a:r>
              <a:rPr lang="en-US" sz="1200" kern="1200" dirty="0">
                <a:solidFill>
                  <a:schemeClr val="tx1"/>
                </a:solidFill>
                <a:effectLst/>
                <a:latin typeface="+mn-lt"/>
                <a:ea typeface="+mn-ea"/>
                <a:cs typeface="+mn-cs"/>
              </a:rPr>
              <a:t>Risk. Handling fungible financial instruments with high value is risky, e.g., lost tokens cannot be replaced. </a:t>
            </a:r>
            <a:endParaRPr lang="en-US" dirty="0">
              <a:effectLst/>
            </a:endParaRPr>
          </a:p>
          <a:p>
            <a:r>
              <a:rPr lang="en-US" sz="1200" kern="1200" dirty="0">
                <a:solidFill>
                  <a:schemeClr val="tx1"/>
                </a:solidFill>
                <a:effectLst/>
                <a:latin typeface="+mn-lt"/>
                <a:ea typeface="+mn-ea"/>
                <a:cs typeface="+mn-cs"/>
              </a:rPr>
              <a:t>–  Authority. Tokens should be the authoritative source of the assets.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37</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Blockchain provides a trustworthy platform to </a:t>
            </a:r>
            <a:r>
              <a:rPr lang="en-US" sz="1200" kern="1200" dirty="0" err="1">
                <a:solidFill>
                  <a:schemeClr val="tx1"/>
                </a:solidFill>
                <a:effectLst/>
                <a:latin typeface="+mn-lt"/>
                <a:ea typeface="+mn-ea"/>
                <a:cs typeface="+mn-cs"/>
              </a:rPr>
              <a:t>realise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tokenisation</a:t>
            </a:r>
            <a:r>
              <a:rPr lang="en-US" sz="1200" kern="1200" dirty="0">
                <a:solidFill>
                  <a:schemeClr val="tx1"/>
                </a:solidFill>
                <a:effectLst/>
                <a:latin typeface="+mn-lt"/>
                <a:ea typeface="+mn-ea"/>
                <a:cs typeface="+mn-cs"/>
              </a:rPr>
              <a:t>. </a:t>
            </a:r>
          </a:p>
          <a:p>
            <a:pPr marL="171450" indent="-171450">
              <a:buFont typeface="Arial"/>
              <a:buChar char="•"/>
            </a:pPr>
            <a:r>
              <a:rPr lang="en-US" sz="1200" kern="1200" dirty="0">
                <a:solidFill>
                  <a:schemeClr val="tx1"/>
                </a:solidFill>
                <a:effectLst/>
                <a:latin typeface="+mn-lt"/>
                <a:ea typeface="+mn-ea"/>
                <a:cs typeface="+mn-cs"/>
              </a:rPr>
              <a:t>There are different ways to implement </a:t>
            </a:r>
            <a:r>
              <a:rPr lang="en-US" sz="1200" kern="1200" dirty="0" err="1">
                <a:solidFill>
                  <a:schemeClr val="tx1"/>
                </a:solidFill>
                <a:effectLst/>
                <a:latin typeface="+mn-lt"/>
                <a:ea typeface="+mn-ea"/>
                <a:cs typeface="+mn-cs"/>
              </a:rPr>
              <a:t>tokenisation</a:t>
            </a:r>
            <a:r>
              <a:rPr lang="en-US" sz="1200" kern="1200" dirty="0">
                <a:solidFill>
                  <a:schemeClr val="tx1"/>
                </a:solidFill>
                <a:effectLst/>
                <a:latin typeface="+mn-lt"/>
                <a:ea typeface="+mn-ea"/>
                <a:cs typeface="+mn-cs"/>
              </a:rPr>
              <a:t> using blockchain. Naive tokens on a blockchain can be used to formulate a system where the tokens represent monetary value or other physical assets. </a:t>
            </a:r>
          </a:p>
          <a:p>
            <a:pPr marL="171450" indent="-171450">
              <a:buFont typeface="Arial"/>
              <a:buChar char="•"/>
            </a:pPr>
            <a:r>
              <a:rPr lang="en-US" sz="1200" kern="1200" dirty="0">
                <a:solidFill>
                  <a:schemeClr val="tx1"/>
                </a:solidFill>
                <a:effectLst/>
                <a:latin typeface="+mn-lt"/>
                <a:ea typeface="+mn-ea"/>
                <a:cs typeface="+mn-cs"/>
              </a:rPr>
              <a:t>The token is generally used to track title over the physical assets.</a:t>
            </a:r>
          </a:p>
          <a:p>
            <a:pPr marL="171450" indent="-171450">
              <a:buFont typeface="Arial"/>
              <a:buChar char="•"/>
            </a:pPr>
            <a:r>
              <a:rPr lang="en-US" sz="1200" kern="1200" dirty="0">
                <a:solidFill>
                  <a:schemeClr val="tx1"/>
                </a:solidFill>
                <a:effectLst/>
                <a:latin typeface="+mn-lt"/>
                <a:ea typeface="+mn-ea"/>
                <a:cs typeface="+mn-cs"/>
              </a:rPr>
              <a:t>Transactions on blockchain record the verifiable title transfer from one user to another. </a:t>
            </a:r>
          </a:p>
          <a:p>
            <a:pPr marL="171450" indent="-171450">
              <a:buFont typeface="Arial"/>
              <a:buChar char="•"/>
            </a:pPr>
            <a:r>
              <a:rPr lang="en-US" sz="1200" kern="1200" dirty="0">
                <a:solidFill>
                  <a:schemeClr val="tx1"/>
                </a:solidFill>
                <a:effectLst/>
                <a:latin typeface="+mn-lt"/>
                <a:ea typeface="+mn-ea"/>
                <a:cs typeface="+mn-cs"/>
              </a:rPr>
              <a:t>Using the native token on blockchain for </a:t>
            </a:r>
            <a:r>
              <a:rPr lang="en-US" sz="1200" kern="1200" dirty="0" err="1">
                <a:solidFill>
                  <a:schemeClr val="tx1"/>
                </a:solidFill>
                <a:effectLst/>
                <a:latin typeface="+mn-lt"/>
                <a:ea typeface="+mn-ea"/>
                <a:cs typeface="+mn-cs"/>
              </a:rPr>
              <a:t>tokenisation</a:t>
            </a:r>
            <a:r>
              <a:rPr lang="en-US" sz="1200" kern="1200" dirty="0">
                <a:solidFill>
                  <a:schemeClr val="tx1"/>
                </a:solidFill>
                <a:effectLst/>
                <a:latin typeface="+mn-lt"/>
                <a:ea typeface="+mn-ea"/>
                <a:cs typeface="+mn-cs"/>
              </a:rPr>
              <a:t> is limited because it can only implement the title transfer of the physical assets, with limited conditions checking.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A more flexible way is to define a data structure in a smart contract to represent physical assets. </a:t>
            </a:r>
          </a:p>
          <a:p>
            <a:pPr marL="171450" indent="-171450">
              <a:buFont typeface="Arial"/>
              <a:buChar char="•"/>
            </a:pPr>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Tokenisation is a process starting from an asset (e.g., money) is locked under a custody (e.g., a bank),</a:t>
            </a:r>
          </a:p>
          <a:p>
            <a:pPr marL="171450" indent="-171450">
              <a:buFont typeface="Arial"/>
              <a:buChar char="•"/>
            </a:pPr>
            <a:r>
              <a:rPr lang="en-US" sz="1200" kern="1200" dirty="0">
                <a:solidFill>
                  <a:schemeClr val="tx1"/>
                </a:solidFill>
                <a:effectLst/>
                <a:latin typeface="+mn-lt"/>
                <a:ea typeface="+mn-ea"/>
                <a:cs typeface="+mn-cs"/>
              </a:rPr>
              <a:t>and gets represented in the cryptographic world through a token. </a:t>
            </a:r>
          </a:p>
          <a:p>
            <a:pPr marL="171450" indent="-171450">
              <a:buFont typeface="Arial"/>
              <a:buChar char="•"/>
            </a:pPr>
            <a:r>
              <a:rPr lang="en-US" sz="1200" kern="1200" dirty="0">
                <a:solidFill>
                  <a:schemeClr val="tx1"/>
                </a:solidFill>
                <a:effectLst/>
                <a:latin typeface="+mn-lt"/>
                <a:ea typeface="+mn-ea"/>
                <a:cs typeface="+mn-cs"/>
              </a:rPr>
              <a:t>The ownership of the digital token matches the ownership of the corresponding asset. The reverse process can take place by which the user redeems the token to recover the value which is sitting within the bank. </a:t>
            </a:r>
          </a:p>
          <a:p>
            <a:pPr marL="171450" indent="-171450">
              <a:buFont typeface="Arial"/>
              <a:buChar char="•"/>
            </a:pPr>
            <a:r>
              <a:rPr lang="en-US" sz="1200" kern="1200" dirty="0">
                <a:solidFill>
                  <a:schemeClr val="tx1"/>
                </a:solidFill>
                <a:effectLst/>
                <a:latin typeface="+mn-lt"/>
                <a:ea typeface="+mn-ea"/>
                <a:cs typeface="+mn-cs"/>
              </a:rPr>
              <a:t>A token on blockchain is the authoritative source of the physical asset. By using smart contracts, some conditions can be implemented and associated with the ownership transfer. </a:t>
            </a:r>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Risk. Tokenisation reduces risk in handling high value financial instruments by replacing them with equivalents.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Authority. Blockchain and smart contracts provide a trustworthy infrastructure to provide </a:t>
            </a:r>
            <a:r>
              <a:rPr lang="en-US" sz="1200" kern="1200" dirty="0" err="1">
                <a:solidFill>
                  <a:schemeClr val="tx1"/>
                </a:solidFill>
                <a:effectLst/>
                <a:latin typeface="+mn-lt"/>
                <a:ea typeface="+mn-ea"/>
                <a:cs typeface="+mn-cs"/>
              </a:rPr>
              <a:t>authorised</a:t>
            </a:r>
            <a:r>
              <a:rPr lang="en-US" sz="1200" kern="1200" dirty="0">
                <a:solidFill>
                  <a:schemeClr val="tx1"/>
                </a:solidFill>
                <a:effectLst/>
                <a:latin typeface="+mn-lt"/>
                <a:ea typeface="+mn-ea"/>
                <a:cs typeface="+mn-cs"/>
              </a:rPr>
              <a:t> tokens for the corresponding assets.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Integrity. Integrity of the tokens is guaranteed by the blockchain infrastructure. But the authenticity of the corresponding physical/digital asset is not guaranteed automatically. </a:t>
            </a:r>
          </a:p>
          <a:p>
            <a:pPr marL="171450" indent="-171450">
              <a:buFont typeface="Arial"/>
              <a:buChar char="•"/>
            </a:pPr>
            <a:r>
              <a:rPr lang="en-US" sz="1200" kern="1200" dirty="0">
                <a:solidFill>
                  <a:schemeClr val="tx1"/>
                </a:solidFill>
                <a:effectLst/>
                <a:latin typeface="+mn-lt"/>
                <a:ea typeface="+mn-ea"/>
                <a:cs typeface="+mn-cs"/>
              </a:rPr>
              <a:t>Legal processes for ownership. A token on a blockchain is not necessarily the authoritative source of information about the ownership of a physical asset. The owner of an asset may be entitled to sell the asset without being required to create a transaction on the blockchain. </a:t>
            </a:r>
          </a:p>
          <a:p>
            <a:pPr marL="171450" indent="-171450">
              <a:buFont typeface="Arial"/>
              <a:buChar char="•"/>
            </a:pPr>
            <a:r>
              <a:rPr lang="en-US" sz="1200" kern="1200" dirty="0">
                <a:solidFill>
                  <a:schemeClr val="tx1"/>
                </a:solidFill>
                <a:effectLst/>
                <a:latin typeface="+mn-lt"/>
                <a:ea typeface="+mn-ea"/>
                <a:cs typeface="+mn-cs"/>
              </a:rPr>
              <a:t>Also, legal processes such as court orders and bankruptcy proceedings can change the ownership of physical assets without any associated transaction being recorded on the blockchain. </a:t>
            </a:r>
            <a:endParaRPr lang="en-US" dirty="0">
              <a:effectLst/>
            </a:endParaRPr>
          </a:p>
          <a:p>
            <a:endParaRPr lang="en-US" dirty="0">
              <a:effectLst/>
            </a:endParaRPr>
          </a:p>
          <a:p>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38</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Coloredcoin is an open source protocol for tokenizing digital assets on Bitcoin blockchain.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Digix uses tokens to track the ownership of gold as a physical property. </a:t>
            </a:r>
            <a:endParaRPr lang="en-US" dirty="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39</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Context: Some applications consider using the blockchain to guarantee the integrity of large amounts of data. </a:t>
            </a:r>
          </a:p>
          <a:p>
            <a:endParaRPr lang="en-US" dirty="0"/>
          </a:p>
          <a:p>
            <a:pPr marL="171450" indent="-171450">
              <a:buFont typeface="Arial"/>
              <a:buChar char="•"/>
            </a:pPr>
            <a:r>
              <a:rPr lang="en-US" sz="1200" kern="1200" dirty="0">
                <a:solidFill>
                  <a:schemeClr val="tx1"/>
                </a:solidFill>
                <a:effectLst/>
                <a:latin typeface="+mn-lt"/>
                <a:ea typeface="+mn-ea"/>
                <a:cs typeface="+mn-cs"/>
              </a:rPr>
              <a:t>Problem: The blockchain, due to its full replication across all participants of the blockchain network, has limited storage capacity. </a:t>
            </a:r>
          </a:p>
          <a:p>
            <a:pPr marL="171450" indent="-171450">
              <a:buFont typeface="Arial"/>
              <a:buChar char="•"/>
            </a:pPr>
            <a:r>
              <a:rPr lang="en-US" sz="1200" kern="1200" dirty="0">
                <a:solidFill>
                  <a:schemeClr val="tx1"/>
                </a:solidFill>
                <a:effectLst/>
                <a:latin typeface="+mn-lt"/>
                <a:ea typeface="+mn-ea"/>
                <a:cs typeface="+mn-cs"/>
              </a:rPr>
              <a:t>Storing large amounts of data within a transaction may be impossible due to the limited size of the blocks of the blockchain </a:t>
            </a:r>
          </a:p>
          <a:p>
            <a:pPr marL="171450" indent="-171450">
              <a:buFont typeface="Arial"/>
              <a:buChar char="•"/>
            </a:pPr>
            <a:r>
              <a:rPr lang="en-US" sz="1200" kern="1200" dirty="0">
                <a:solidFill>
                  <a:schemeClr val="tx1"/>
                </a:solidFill>
                <a:effectLst/>
                <a:latin typeface="+mn-lt"/>
                <a:ea typeface="+mn-ea"/>
                <a:cs typeface="+mn-cs"/>
              </a:rPr>
              <a:t>(for example,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has a block gas limit to determine the number, computational complexity, and data size of the transactions included in the block). </a:t>
            </a:r>
          </a:p>
          <a:p>
            <a:pPr marL="171450" indent="-171450">
              <a:buFont typeface="Arial"/>
              <a:buChar char="•"/>
            </a:pPr>
            <a:r>
              <a:rPr lang="en-US" sz="1200" kern="1200" dirty="0">
                <a:solidFill>
                  <a:schemeClr val="tx1"/>
                </a:solidFill>
                <a:effectLst/>
                <a:latin typeface="+mn-lt"/>
                <a:ea typeface="+mn-ea"/>
                <a:cs typeface="+mn-cs"/>
              </a:rPr>
              <a:t>Data cannot take advantage of the immutability or integrity guarantees without being stored on the blockchain.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How to store data of arbitrary size and take advantage of the immutability and integrity guarantees provided by the blockchain? </a:t>
            </a:r>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Scalability. Blockchain provides limited scalability because every bit of data is replicated across all nodes, where it is kept permanently. </a:t>
            </a:r>
          </a:p>
          <a:p>
            <a:pPr marL="171450" indent="-171450">
              <a:buFont typeface="Arial"/>
              <a:buChar char="•"/>
            </a:pPr>
            <a:r>
              <a:rPr lang="en-US" sz="1200" kern="1200" dirty="0">
                <a:solidFill>
                  <a:schemeClr val="tx1"/>
                </a:solidFill>
                <a:effectLst/>
                <a:latin typeface="+mn-lt"/>
                <a:ea typeface="+mn-ea"/>
                <a:cs typeface="+mn-cs"/>
              </a:rPr>
              <a:t>Cost. If a public blockchain is used, storing data on blockchain costs real money, although the cost is a one-time cost to write the data. </a:t>
            </a:r>
          </a:p>
          <a:p>
            <a:pPr marL="171450" indent="-171450">
              <a:buFont typeface="Arial"/>
              <a:buChar char="•"/>
            </a:pPr>
            <a:r>
              <a:rPr lang="en-US" sz="1200" kern="1200" dirty="0">
                <a:solidFill>
                  <a:schemeClr val="tx1"/>
                </a:solidFill>
                <a:effectLst/>
                <a:latin typeface="+mn-lt"/>
                <a:ea typeface="+mn-ea"/>
                <a:cs typeface="+mn-cs"/>
              </a:rPr>
              <a:t>This is in contrast to traditional distributed data storage, like cloud, which charge based on the amount of allocated storage space over time.</a:t>
            </a:r>
          </a:p>
          <a:p>
            <a:pPr marL="171450" indent="-171450">
              <a:buFont typeface="Arial"/>
              <a:buChar char="•"/>
            </a:pPr>
            <a:r>
              <a:rPr lang="en-US" sz="1200" kern="1200" dirty="0">
                <a:solidFill>
                  <a:schemeClr val="tx1"/>
                </a:solidFill>
                <a:effectLst/>
                <a:latin typeface="+mn-lt"/>
                <a:ea typeface="+mn-ea"/>
                <a:cs typeface="+mn-cs"/>
              </a:rPr>
              <a:t>Size. There are limits of transaction size or block size. </a:t>
            </a:r>
          </a:p>
          <a:p>
            <a:pPr marL="171450" indent="-171450">
              <a:buFont typeface="Arial"/>
              <a:buChar char="•"/>
            </a:pPr>
            <a:r>
              <a:rPr lang="en-US" sz="1200" kern="1200" dirty="0">
                <a:solidFill>
                  <a:schemeClr val="tx1"/>
                </a:solidFill>
                <a:effectLst/>
                <a:latin typeface="+mn-lt"/>
                <a:ea typeface="+mn-ea"/>
                <a:cs typeface="+mn-cs"/>
              </a:rPr>
              <a:t>on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blockchain, The default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client only relayed OP_RETURN transactions up to 80 bytes, which was reduced to 40 bytes in February 201433.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40</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Solution: The blockchain can be used as a general-purpose replicated database, as transactions logged in the blockchain can include arbitrary data on some blockchain platforms.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For data of big size (essentially data that is bigger than its hash value), rather than storing the raw data directly on blockchain, a representation of the data with smaller size can be stored on blockchain with other small sized metadata about the data (e.g., a URI pointing to it).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solution is to store a hash value (also called digest) of the raw data on chain. The value is generated by a hash function, e.g. one from the SHA-2 [6] family, which maps data of arbitrary size to data of fixed size.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Hash function is a one-way function which is easy to compute, but hard to invert given the output of a random input.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If even one bit of the data changes, its corresponding hash value would change as well.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Integrity. Blockchain guarantees the integrity of the hash value that represents the raw data. The integrity of the raw data can be checked using the on-chain hash value.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Cost. If a public blockchain is used, blockchain is utilized at a lower cost (fixed cost as the size of the hash value is fixed) for integrity of data with arbitrary size.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Integrity. The raw data is stored off-chain, where the off-chain data store might not be as secure as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raw data may be changed without authorization.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This change will be detected thanks to the hash of the original data stored on the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Without additional measures, it will neither be possible to recover the original data nor to prevent the change from happening in the first place.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Data loss. Since the raw data is stored off-chain, it may be deleted or lost. Only its hash value remains permanently on the blockchain. </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41</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Proof-of-Existence (POEX.IO). This service allows entering an SHA-256 cryptographic hash of a document into the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blockchain as a “proof- of-existence” of the document at a certain time. </a:t>
            </a:r>
          </a:p>
          <a:p>
            <a:pPr marL="171450" indent="-171450">
              <a:buFont typeface="Arial"/>
              <a:buChar char="•"/>
            </a:pPr>
            <a:r>
              <a:rPr lang="en-US" sz="1200" kern="1200" dirty="0">
                <a:solidFill>
                  <a:schemeClr val="tx1"/>
                </a:solidFill>
                <a:effectLst/>
                <a:latin typeface="+mn-lt"/>
                <a:ea typeface="+mn-ea"/>
                <a:cs typeface="+mn-cs"/>
              </a:rPr>
              <a:t>The hash value guarantees the data integrity of the document.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err="1">
                <a:solidFill>
                  <a:schemeClr val="tx1"/>
                </a:solidFill>
                <a:effectLst/>
                <a:latin typeface="+mn-lt"/>
                <a:ea typeface="+mn-ea"/>
                <a:cs typeface="+mn-cs"/>
              </a:rPr>
              <a:t>Chainy</a:t>
            </a:r>
            <a:r>
              <a:rPr lang="en-US" sz="1200" kern="1200" dirty="0">
                <a:solidFill>
                  <a:schemeClr val="tx1"/>
                </a:solidFill>
                <a:effectLst/>
                <a:latin typeface="+mn-lt"/>
                <a:ea typeface="+mn-ea"/>
                <a:cs typeface="+mn-cs"/>
              </a:rPr>
              <a:t>. This is a smart contract running on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blockchain. </a:t>
            </a:r>
          </a:p>
          <a:p>
            <a:pPr marL="171450" indent="-171450">
              <a:buFont typeface="Arial"/>
              <a:buChar char="•"/>
            </a:pPr>
            <a:r>
              <a:rPr lang="en-US" sz="1200" kern="1200" dirty="0" err="1">
                <a:solidFill>
                  <a:schemeClr val="tx1"/>
                </a:solidFill>
                <a:effectLst/>
                <a:latin typeface="+mn-lt"/>
                <a:ea typeface="+mn-ea"/>
                <a:cs typeface="+mn-cs"/>
              </a:rPr>
              <a:t>Chainy</a:t>
            </a:r>
            <a:r>
              <a:rPr lang="en-US" sz="1200" kern="1200" dirty="0">
                <a:solidFill>
                  <a:schemeClr val="tx1"/>
                </a:solidFill>
                <a:effectLst/>
                <a:latin typeface="+mn-lt"/>
                <a:ea typeface="+mn-ea"/>
                <a:cs typeface="+mn-cs"/>
              </a:rPr>
              <a:t> stores a short link to an off-chain file and its corresponding hash value in one place.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42</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Summary: Micro-payments transactions are too expensive to be performed on- chain because the required transaction fee might be higher than the monetary value associated with the transaction assuming a public blockchain is used.</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Thus, micro-payments should be exchanged off-chain while periodically recording settlements for larger amounts on 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Such a payment channel can be generalized for arbitrary state updates for more general purposes other than monetary value.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a:p>
            <a:pPr marL="171450" indent="-171450">
              <a:buFont typeface="Arial"/>
              <a:buChar char="•"/>
            </a:pPr>
            <a:r>
              <a:rPr lang="en-US" sz="1200" kern="1200" dirty="0">
                <a:solidFill>
                  <a:schemeClr val="tx1"/>
                </a:solidFill>
                <a:effectLst/>
                <a:latin typeface="+mn-lt"/>
                <a:ea typeface="+mn-ea"/>
                <a:cs typeface="+mn-cs"/>
              </a:rPr>
              <a:t>Context: Micro-payments are payments that can be as small as a few cents, e.g., payment of a very small amount of money to a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hot-spot for every 10 kilobytes of data usage. </a:t>
            </a:r>
          </a:p>
          <a:p>
            <a:pPr marL="171450" indent="-171450">
              <a:buFont typeface="Arial"/>
              <a:buChar char="•"/>
            </a:pPr>
            <a:r>
              <a:rPr lang="en-US" sz="1200" kern="1200" dirty="0">
                <a:solidFill>
                  <a:schemeClr val="tx1"/>
                </a:solidFill>
                <a:effectLst/>
                <a:latin typeface="+mn-lt"/>
                <a:ea typeface="+mn-ea"/>
                <a:cs typeface="+mn-cs"/>
              </a:rPr>
              <a:t>Blockchain has potential to be used for such financial transactions with tiny monetary value. The question is if it is necessary and cost effective to store all the micro-payment transactions on blockchain. </a:t>
            </a:r>
          </a:p>
          <a:p>
            <a:endParaRPr lang="en-US" dirty="0"/>
          </a:p>
          <a:p>
            <a:pPr marL="171450" indent="-171450">
              <a:buFont typeface="Arial"/>
              <a:buChar char="•"/>
            </a:pPr>
            <a:r>
              <a:rPr lang="en-US" sz="1200" kern="1200" dirty="0">
                <a:solidFill>
                  <a:schemeClr val="tx1"/>
                </a:solidFill>
                <a:effectLst/>
                <a:latin typeface="+mn-lt"/>
                <a:ea typeface="+mn-ea"/>
                <a:cs typeface="+mn-cs"/>
              </a:rPr>
              <a:t>Problem: The decentralized design of blockchain has limited performance. Transactions can take several minutes or even one hour (for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blockchain) to be committed on the blockchain. </a:t>
            </a:r>
          </a:p>
          <a:p>
            <a:pPr marL="171450" indent="-171450">
              <a:buFont typeface="Arial"/>
              <a:buChar char="•"/>
            </a:pPr>
            <a:r>
              <a:rPr lang="en-US" sz="1200" kern="1200" dirty="0">
                <a:solidFill>
                  <a:schemeClr val="tx1"/>
                </a:solidFill>
                <a:effectLst/>
                <a:latin typeface="+mn-lt"/>
                <a:ea typeface="+mn-ea"/>
                <a:cs typeface="+mn-cs"/>
              </a:rPr>
              <a:t>Due to the long commit time and high transaction fees on a public blockchain (where fees are largely independent of the transacted amount), </a:t>
            </a:r>
          </a:p>
          <a:p>
            <a:pPr marL="171450" indent="-171450">
              <a:buFont typeface="Arial"/>
              <a:buChar char="•"/>
            </a:pPr>
            <a:r>
              <a:rPr lang="en-US" sz="1200" kern="1200" dirty="0">
                <a:solidFill>
                  <a:schemeClr val="tx1"/>
                </a:solidFill>
                <a:effectLst/>
                <a:latin typeface="+mn-lt"/>
                <a:ea typeface="+mn-ea"/>
                <a:cs typeface="+mn-cs"/>
              </a:rPr>
              <a:t>it is often infeasible to store every micro-payment transaction on the blockchain network. </a:t>
            </a:r>
          </a:p>
          <a:p>
            <a:pPr marL="171450" indent="-171450">
              <a:buFont typeface="Arial"/>
              <a:buChar char="•"/>
            </a:pPr>
            <a:r>
              <a:rPr lang="en-US" sz="1200" kern="1200" dirty="0">
                <a:solidFill>
                  <a:schemeClr val="tx1"/>
                </a:solidFill>
                <a:effectLst/>
                <a:latin typeface="+mn-lt"/>
                <a:ea typeface="+mn-ea"/>
                <a:cs typeface="+mn-cs"/>
              </a:rPr>
              <a:t>During a recent peak in demand, the average fee per transaction has risen to the equivalent of US$5536 on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On-chain transactions are suitable for transactions with medium to large monetary value, relative to the transaction fee. </a:t>
            </a:r>
            <a:endParaRPr lang="en-US" dirty="0"/>
          </a:p>
          <a:p>
            <a:endParaRPr lang="en-US" dirty="0"/>
          </a:p>
          <a:p>
            <a:endParaRPr lang="en-US" dirty="0"/>
          </a:p>
          <a:p>
            <a:pPr marL="171450" indent="-171450">
              <a:buFont typeface="Arial"/>
              <a:buChar char="•"/>
            </a:pPr>
            <a:r>
              <a:rPr lang="en-US" sz="1200" kern="1200" dirty="0">
                <a:solidFill>
                  <a:schemeClr val="tx1"/>
                </a:solidFill>
                <a:effectLst/>
                <a:latin typeface="+mn-lt"/>
                <a:ea typeface="+mn-ea"/>
                <a:cs typeface="+mn-cs"/>
              </a:rPr>
              <a:t> Latency. Blockchain transactions may take a long time to be committed while users expect micro-payments to happen instantaneously.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Scalability. Blockchain has limited scalability because every bit of data is replicated across all nodes, and kept permanently.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 Cost. Storing data on a public blockchain costs real money. The transaction fee of individual micro-payment transaction might be higher than the monetary value associated with the micro-payment transaction.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43</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baseline="0" dirty="0"/>
              <a:t>The main reason of using patterns is because there is no need to reinvent the wheel</a:t>
            </a:r>
          </a:p>
          <a:p>
            <a:pPr marL="171450" indent="-171450">
              <a:buFont typeface="Arial"/>
              <a:buChar char="•"/>
            </a:pPr>
            <a:r>
              <a:rPr lang="en-AU" dirty="0"/>
              <a:t>Design patterns can speed up the development process by providing tested, proven development paradigms.</a:t>
            </a:r>
          </a:p>
          <a:p>
            <a:pPr marL="171450" indent="-171450">
              <a:buFont typeface="Arial"/>
              <a:buChar char="•"/>
            </a:pPr>
            <a:r>
              <a:rPr lang="en-AU" dirty="0"/>
              <a:t>Design patterns document the efforts of the experts</a:t>
            </a:r>
          </a:p>
          <a:p>
            <a:pPr marL="171450" indent="-171450">
              <a:buFont typeface="Arial"/>
              <a:buChar char="•"/>
            </a:pPr>
            <a:r>
              <a:rPr lang="en-AU" dirty="0"/>
              <a:t>Effective software design requires considering issues that may not become visible until later in the implementation.</a:t>
            </a:r>
          </a:p>
          <a:p>
            <a:pPr marL="171450" indent="-171450">
              <a:buFont typeface="Arial"/>
              <a:buChar char="•"/>
            </a:pPr>
            <a:r>
              <a:rPr lang="en-AU" dirty="0"/>
              <a:t>Reusing design patterns helps to prevent subtle issues that can cause major problems and improves code readability for programmers and architects familiar with the patterns. </a:t>
            </a:r>
          </a:p>
          <a:p>
            <a:pPr marL="171450" indent="-171450">
              <a:buFont typeface="Arial"/>
              <a:buChar char="•"/>
            </a:pPr>
            <a:endParaRPr lang="en-US" baseline="0" dirty="0"/>
          </a:p>
        </p:txBody>
      </p:sp>
      <p:sp>
        <p:nvSpPr>
          <p:cNvPr id="4" name="Slide Number Placeholder 3"/>
          <p:cNvSpPr>
            <a:spLocks noGrp="1"/>
          </p:cNvSpPr>
          <p:nvPr>
            <p:ph type="sldNum" sz="quarter" idx="10"/>
          </p:nvPr>
        </p:nvSpPr>
        <p:spPr/>
        <p:txBody>
          <a:bodyPr/>
          <a:lstStyle/>
          <a:p>
            <a:fld id="{001C9F81-DB2C-42C9-B6F6-C5F374D31FE4}" type="slidenum">
              <a:rPr lang="en-AU" smtClean="0"/>
              <a:t>6</a:t>
            </a:fld>
            <a:endParaRPr lang="en-AU"/>
          </a:p>
        </p:txBody>
      </p:sp>
    </p:spTree>
    <p:extLst>
      <p:ext uri="{BB962C8B-B14F-4D97-AF65-F5344CB8AC3E}">
        <p14:creationId xmlns:p14="http://schemas.microsoft.com/office/powerpoint/2010/main" val="26685521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Solution: Storing every micro-payment transaction on blockchain is infeasible in certain contexts due to the small monetary value associated with it.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Thus, a solution is to establish a payment channel between two participants,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with a deposit from one or both sides of the participants locked up as security in a smart contract for the lifetime of the payment channel.</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payment channel keeps the intermediate states of the micro-payment off-chain, and only stores the finalized payment on 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frequency of transaction settlement depends on the use case, and agreement between the two sides.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For example, in scenarios around utilities, internet service providers or electricity companies can establish payment channel with their consumers for an agreed billing period, for example, a month.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As the consumer uses data or energy daily, the intermediate state is stored in the channel until the end of the month, when the channel is closed to finalize the payment of that month.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Speed. Without involving blockchain for every transfer, the off-chain transactions can be settled without waiting for the blockchain network to process the transaction, generate a new block with the transaction and reach consensus, and the desired number of confirmation blocks.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Throughput. The number of off-chain transactions that can be processed is not limited by the configuration of blockchain, such as the block size, block interval, gas limit, etc., </a:t>
            </a:r>
          </a:p>
          <a:p>
            <a:pPr marL="171450" indent="-171450">
              <a:buFont typeface="Arial"/>
              <a:buChar char="•"/>
            </a:pPr>
            <a:r>
              <a:rPr lang="en-US" sz="1200" kern="1200" dirty="0">
                <a:solidFill>
                  <a:schemeClr val="tx1"/>
                </a:solidFill>
                <a:effectLst/>
                <a:latin typeface="+mn-lt"/>
                <a:ea typeface="+mn-ea"/>
                <a:cs typeface="+mn-cs"/>
              </a:rPr>
              <a:t>and thus a much higher throughput can be achieved than for on-chain transactions.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Privacy. Other than the final settlement transaction, the individual off-chain transactions do not show up in the public ledger, thus, the detail of these intermediate off-chain transactions is not publicly visible. </a:t>
            </a:r>
          </a:p>
          <a:p>
            <a:pPr marL="171450" indent="-171450">
              <a:buFont typeface="Arial"/>
              <a:buChar char="•"/>
            </a:pPr>
            <a:r>
              <a:rPr lang="en-US" sz="1200" kern="1200" dirty="0">
                <a:solidFill>
                  <a:schemeClr val="tx1"/>
                </a:solidFill>
                <a:effectLst/>
                <a:latin typeface="+mn-lt"/>
                <a:ea typeface="+mn-ea"/>
                <a:cs typeface="+mn-cs"/>
              </a:rPr>
              <a:t>Cost. If a public blockchain is used, only the final settlement transaction costs transaction fee to be included in the blockchain. Direct individual off- chain transactions do not cost any money. </a:t>
            </a:r>
          </a:p>
          <a:p>
            <a:pPr marL="171450" indent="-171450">
              <a:buFont typeface="Arial"/>
              <a:buChar char="•"/>
            </a:pP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Trustworthiness. The individual off-chain micro-payment transactions might not be as trustworthy as the on-chain transactions because the micro-payment transactions are not stored in an immutable data store. </a:t>
            </a:r>
          </a:p>
          <a:p>
            <a:pPr marL="171450" indent="-171450">
              <a:buFont typeface="Arial"/>
              <a:buChar char="•"/>
            </a:pPr>
            <a:r>
              <a:rPr lang="en-US" sz="1200" kern="1200" dirty="0">
                <a:solidFill>
                  <a:schemeClr val="tx1"/>
                </a:solidFill>
                <a:effectLst/>
                <a:latin typeface="+mn-lt"/>
                <a:ea typeface="+mn-ea"/>
                <a:cs typeface="+mn-cs"/>
              </a:rPr>
              <a:t>The intermediate state of payment channels might be lost after the payment channels are closed.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Reduced liquidity. To establish a payment channel, money from one or both sides of the channel needs to be locked up in a smart contract for the lifetime of the payment channel. </a:t>
            </a:r>
          </a:p>
          <a:p>
            <a:pPr marL="171450" indent="-171450">
              <a:buFont typeface="Arial"/>
              <a:buChar char="•"/>
            </a:pPr>
            <a:r>
              <a:rPr lang="en-US" sz="1200" kern="1200" dirty="0">
                <a:solidFill>
                  <a:schemeClr val="tx1"/>
                </a:solidFill>
                <a:effectLst/>
                <a:latin typeface="+mn-lt"/>
                <a:ea typeface="+mn-ea"/>
                <a:cs typeface="+mn-cs"/>
              </a:rPr>
              <a:t>The liquidity of the channel participants is thereby reduced.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Wallet. A new wallet or extension to the existing wallet is needed to support the micro-payment protocol.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44</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 network of micro-payment channels can be built where the transactions transferring small values occur off-chain.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individual transactions take place entirely off the blockchain and exclusively between the participants, across multiple hops where needed.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Only the final transaction that settles the payment for a given channel or set of channels is submitted to the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technologies used to implement state channel are specific to blockchain platform.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For example, Lightning network on the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blockchain is a proposed implementation of Hashed </a:t>
            </a:r>
            <a:r>
              <a:rPr lang="en-US" sz="1200" kern="1200" dirty="0" err="1">
                <a:solidFill>
                  <a:schemeClr val="tx1"/>
                </a:solidFill>
                <a:effectLst/>
                <a:latin typeface="+mn-lt"/>
                <a:ea typeface="+mn-ea"/>
                <a:cs typeface="+mn-cs"/>
              </a:rPr>
              <a:t>Timelock</a:t>
            </a:r>
            <a:r>
              <a:rPr lang="en-US" sz="1200" kern="1200" dirty="0">
                <a:solidFill>
                  <a:schemeClr val="tx1"/>
                </a:solidFill>
                <a:effectLst/>
                <a:latin typeface="+mn-lt"/>
                <a:ea typeface="+mn-ea"/>
                <a:cs typeface="+mn-cs"/>
              </a:rPr>
              <a:t> Contracts (HTLCs) with bi-directional payment channels which allows secure payments across multiple peer-to-peer channels.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 HTLC is a type of payments that use the features of Script, like </a:t>
            </a:r>
            <a:r>
              <a:rPr lang="en-US" sz="1200" kern="1200" dirty="0" err="1">
                <a:solidFill>
                  <a:schemeClr val="tx1"/>
                </a:solidFill>
                <a:effectLst/>
                <a:latin typeface="+mn-lt"/>
                <a:ea typeface="+mn-ea"/>
                <a:cs typeface="+mn-cs"/>
              </a:rPr>
              <a:t>hashlocks</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timelocks</a:t>
            </a:r>
            <a:r>
              <a:rPr lang="en-US" sz="1200" kern="1200" dirty="0">
                <a:solidFill>
                  <a:schemeClr val="tx1"/>
                </a:solidFill>
                <a:effectLst/>
                <a:latin typeface="+mn-lt"/>
                <a:ea typeface="+mn-ea"/>
                <a:cs typeface="+mn-cs"/>
              </a:rPr>
              <a:t>, to require that the receiver of a payment acknowledges receiving the payment prior to a deadline by generating cryptographic proof.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Lightning network uses an off-chain protocol to enable micro-payments of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and several other crypto-currencies. Micro-payments are enabled by establishing a bidirectional payment channel through committing a funding transaction to the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This can be followed by a number of micro-payment transactions that update the distribution of the funds within the channel without broadcasting transactions to the blockchain network. The payment channel can be closed by broadcasting the final version of the fund- </a:t>
            </a:r>
            <a:r>
              <a:rPr lang="en-US" sz="900" kern="1200" dirty="0" err="1">
                <a:solidFill>
                  <a:schemeClr val="tx1"/>
                </a:solidFill>
                <a:effectLst/>
                <a:latin typeface="+mn-lt"/>
                <a:ea typeface="+mn-ea"/>
                <a:cs typeface="+mn-cs"/>
              </a:rPr>
              <a:t>ing</a:t>
            </a:r>
            <a:r>
              <a:rPr lang="en-US" sz="900" kern="1200" dirty="0">
                <a:solidFill>
                  <a:schemeClr val="tx1"/>
                </a:solidFill>
                <a:effectLst/>
                <a:latin typeface="+mn-lt"/>
                <a:ea typeface="+mn-ea"/>
                <a:cs typeface="+mn-cs"/>
              </a:rPr>
              <a:t> transaction to settle the payment.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Raiden</a:t>
            </a:r>
            <a:r>
              <a:rPr lang="en-US" sz="1200" kern="1200" dirty="0">
                <a:solidFill>
                  <a:schemeClr val="tx1"/>
                </a:solidFill>
                <a:effectLst/>
                <a:latin typeface="+mn-lt"/>
                <a:ea typeface="+mn-ea"/>
                <a:cs typeface="+mn-cs"/>
              </a:rPr>
              <a:t> network on the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blockchain is a similar solution as lightning network.</a:t>
            </a:r>
          </a:p>
          <a:p>
            <a:pPr marL="171450" indent="-171450">
              <a:buFont typeface="Arial"/>
              <a:buChar char="•"/>
            </a:pPr>
            <a:r>
              <a:rPr lang="en-US" sz="1200" kern="1200" dirty="0">
                <a:solidFill>
                  <a:schemeClr val="tx1"/>
                </a:solidFill>
                <a:effectLst/>
                <a:latin typeface="+mn-lt"/>
                <a:ea typeface="+mn-ea"/>
                <a:cs typeface="+mn-cs"/>
              </a:rPr>
              <a:t> The basic idea is to avoid the consensus bottleneck by leveraging a network of off-chain payment channels that allow to securely transfer monetary value. </a:t>
            </a:r>
          </a:p>
          <a:p>
            <a:pPr marL="171450" indent="-171450">
              <a:buFont typeface="Arial"/>
              <a:buChar char="•"/>
            </a:pPr>
            <a:r>
              <a:rPr lang="en-US" sz="1200" kern="1200" dirty="0">
                <a:solidFill>
                  <a:schemeClr val="tx1"/>
                </a:solidFill>
                <a:effectLst/>
                <a:latin typeface="+mn-lt"/>
                <a:ea typeface="+mn-ea"/>
                <a:cs typeface="+mn-cs"/>
              </a:rPr>
              <a:t>Smart contracts are used to deposit value into the payment channels. </a:t>
            </a:r>
          </a:p>
          <a:p>
            <a:endParaRPr lang="en-US" dirty="0">
              <a:effectLst/>
            </a:endParaRPr>
          </a:p>
          <a:p>
            <a:pPr marL="171450" indent="-171450">
              <a:buFont typeface="Arial"/>
              <a:buChar char="•"/>
            </a:pPr>
            <a:r>
              <a:rPr lang="en-US" sz="1200" kern="1200" dirty="0">
                <a:solidFill>
                  <a:schemeClr val="tx1"/>
                </a:solidFill>
                <a:effectLst/>
                <a:latin typeface="+mn-lt"/>
                <a:ea typeface="+mn-ea"/>
                <a:cs typeface="+mn-cs"/>
              </a:rPr>
              <a:t>Orinoco is another payment channel solution built on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blockchain. </a:t>
            </a:r>
          </a:p>
          <a:p>
            <a:pPr marL="171450" indent="-171450">
              <a:buFont typeface="Arial"/>
              <a:buChar char="•"/>
            </a:pPr>
            <a:r>
              <a:rPr lang="en-US" sz="1200" kern="1200" dirty="0">
                <a:solidFill>
                  <a:schemeClr val="tx1"/>
                </a:solidFill>
                <a:effectLst/>
                <a:latin typeface="+mn-lt"/>
                <a:ea typeface="+mn-ea"/>
                <a:cs typeface="+mn-cs"/>
              </a:rPr>
              <a:t>Other than the payment channels, Orinoco also provides a payment hub for payment channel management. However, the payment hub introduces an extra party that needs to be trusted by both the sender and the recipient of the payment channel.</a:t>
            </a:r>
          </a:p>
          <a:p>
            <a:r>
              <a:rPr lang="en-US" sz="1200" kern="1200" dirty="0">
                <a:solidFill>
                  <a:schemeClr val="tx1"/>
                </a:solidFill>
                <a:effectLst/>
                <a:latin typeface="+mn-lt"/>
                <a:ea typeface="+mn-ea"/>
                <a:cs typeface="+mn-cs"/>
              </a:rPr>
              <a:t>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State channel on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and Gnosis Go offer a more generalized form of state channels that support exchanging state for general-purpose applications. </a:t>
            </a:r>
          </a:p>
          <a:p>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9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a:p>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45</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dirty="0"/>
              <a:t>In</a:t>
            </a:r>
            <a:r>
              <a:rPr lang="en-US" baseline="0" dirty="0"/>
              <a:t> a blockchain-based system, pattern 6 and pattern 8 might work together. </a:t>
            </a:r>
          </a:p>
          <a:p>
            <a:pPr marL="171450" indent="-171450">
              <a:buFont typeface="Arial"/>
              <a:buChar char="•"/>
            </a:pPr>
            <a:r>
              <a:rPr lang="en-US" baseline="0" dirty="0"/>
              <a:t>On chain data is encrypted to preserve privacy. And non-critical data is stored off-chain. </a:t>
            </a:r>
          </a:p>
          <a:p>
            <a:pPr marL="171450" indent="-171450">
              <a:buFont typeface="Arial"/>
              <a:buChar char="•"/>
            </a:pPr>
            <a:r>
              <a:rPr lang="en-US" baseline="0" dirty="0"/>
              <a:t>State channel is a special data storage </a:t>
            </a:r>
          </a:p>
          <a:p>
            <a:pPr marL="171450" indent="-171450">
              <a:buFont typeface="Arial"/>
              <a:buChar char="•"/>
            </a:pPr>
            <a:r>
              <a:rPr lang="en-US" baseline="0" dirty="0"/>
              <a:t>tokenization can also works with pattern 8 if the asset being represented is a digital asset storing in a off-chain storage.</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46</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Context: In blockchain-based applications, activities might need to be authorized by multiple blockchain addresses. For example, a monetary transaction may require authorization from multiple blockchain addresses. </a:t>
            </a:r>
            <a:endParaRPr lang="en-US" dirty="0"/>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Problem:</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actual addresses that authorize an activity might not be able to be decided due to the availability of the authorities.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Flexibility. The actual authorities who authorize the transaction can be from a set of pre-defined authorities.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Tolerance of compromised or lost private key </a:t>
            </a:r>
          </a:p>
          <a:p>
            <a:pPr marL="171450" indent="-171450">
              <a:buFont typeface="Arial"/>
              <a:buChar char="•"/>
            </a:pPr>
            <a:r>
              <a:rPr lang="en-US" sz="1200" kern="1200" dirty="0">
                <a:solidFill>
                  <a:schemeClr val="tx1"/>
                </a:solidFill>
                <a:effectLst/>
                <a:latin typeface="+mn-lt"/>
                <a:ea typeface="+mn-ea"/>
                <a:cs typeface="+mn-cs"/>
              </a:rPr>
              <a:t>Authentication on blockchain uses digital signature. </a:t>
            </a:r>
          </a:p>
          <a:p>
            <a:pPr marL="171450" indent="-171450">
              <a:buFont typeface="Arial"/>
              <a:buChar char="•"/>
            </a:pPr>
            <a:r>
              <a:rPr lang="en-US" sz="1200" kern="1200" dirty="0">
                <a:solidFill>
                  <a:schemeClr val="tx1"/>
                </a:solidFill>
                <a:effectLst/>
                <a:latin typeface="+mn-lt"/>
                <a:ea typeface="+mn-ea"/>
                <a:cs typeface="+mn-cs"/>
              </a:rPr>
              <a:t>However, blockchain does not offer any mechanism to recover a lost or a compromised private key. </a:t>
            </a:r>
          </a:p>
          <a:p>
            <a:pPr marL="171450" indent="-171450">
              <a:buFont typeface="Arial"/>
              <a:buChar char="•"/>
            </a:pPr>
            <a:r>
              <a:rPr lang="en-US" sz="1200" kern="1200" dirty="0">
                <a:solidFill>
                  <a:schemeClr val="tx1"/>
                </a:solidFill>
                <a:effectLst/>
                <a:latin typeface="+mn-lt"/>
                <a:ea typeface="+mn-ea"/>
                <a:cs typeface="+mn-cs"/>
              </a:rPr>
              <a:t>Losing a key results in permanent loss of control over an account, and potentially smart contracts that refer to it.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49</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Solution: It would enable more dynamism if the set of blockchain addresses for authorization are not decided before the corresponding transaction being submitted into the blockchain network,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or the corresponding smart contract being deployed on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On the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blockchain, a multi-signature mechanism can be used to require more than one private key to authorize a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transaction.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smart contract can mimic multi-signature mechanism. More flexibly, an M-of-N multi-signature can be used to define that M out of N private keys are required to authorize the transaction.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M is the threshold of authorization. This on-chain mechanism enables more flexible binding of authorities.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Flexibility. This pattern enables flexible binding of authorities, but depends on the availability of authorities when the activity is proceeded.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Lost key tolerant. One participant can own more than one blockchain address to reduce the risk of losing control over their smart contracts due to a lost private key. </a:t>
            </a:r>
          </a:p>
          <a:p>
            <a:pPr marL="171450" indent="-171450">
              <a:buFont typeface="Arial"/>
              <a:buChar char="•"/>
            </a:pPr>
            <a:r>
              <a:rPr lang="en-US" sz="1200" kern="1200" dirty="0">
                <a:solidFill>
                  <a:schemeClr val="tx1"/>
                </a:solidFill>
                <a:effectLst/>
                <a:latin typeface="+mn-lt"/>
                <a:ea typeface="+mn-ea"/>
                <a:cs typeface="+mn-cs"/>
              </a:rPr>
              <a:t>There could be a function that can update the list of allowed authorities, and the threshold of the authorization.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Pre-defined authorities. Although the pattern enables flexible binding, all the possible authorities still need to be known in advance of any decision.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Lost key. At least M private keys among the N private keys should be safely kept to avoid losing control.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Cost of dynamism. If a public blockchain is used, updating the list of authorities costs money, as does deploying the logic for multiple authorities. Besides, it costs more to store multiple addresses as the possible authorities than storing only one. </a:t>
            </a: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50</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MultiSignature mechanism provided by Bitcoin.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Multisignature wallet, written in Solidity, running on Ethereum </a:t>
            </a:r>
            <a:r>
              <a:rPr lang="en-US" sz="1200" kern="1200" dirty="0" err="1">
                <a:solidFill>
                  <a:schemeClr val="tx1"/>
                </a:solidFill>
                <a:effectLst/>
                <a:latin typeface="+mn-lt"/>
                <a:ea typeface="+mn-ea"/>
                <a:cs typeface="+mn-cs"/>
              </a:rPr>
              <a:t>blochchain</a:t>
            </a:r>
            <a:r>
              <a:rPr lang="en-US" sz="1200" kern="1200" dirty="0">
                <a:solidFill>
                  <a:schemeClr val="tx1"/>
                </a:solidFill>
                <a:effectLst/>
                <a:latin typeface="+mn-lt"/>
                <a:ea typeface="+mn-ea"/>
                <a:cs typeface="+mn-cs"/>
              </a:rPr>
              <a:t> and is available in the Ethereum DApp browser Mist.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51</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Summary: This solution is also referred to as Hashlock. </a:t>
            </a:r>
          </a:p>
          <a:p>
            <a:endParaRPr lang="en-US" dirty="0"/>
          </a:p>
          <a:p>
            <a:pPr marL="171450" indent="-171450">
              <a:buFont typeface="Arial"/>
              <a:buChar char="•"/>
            </a:pPr>
            <a:r>
              <a:rPr lang="en-US" sz="1200" kern="1200" dirty="0">
                <a:solidFill>
                  <a:schemeClr val="tx1"/>
                </a:solidFill>
                <a:effectLst/>
                <a:latin typeface="+mn-lt"/>
                <a:ea typeface="+mn-ea"/>
                <a:cs typeface="+mn-cs"/>
              </a:rPr>
              <a:t>Context: In blockchain-based applications, some activities need to be authorized by one or more participants that are unknown when a first transaction is submitted to blockchain. </a:t>
            </a:r>
          </a:p>
          <a:p>
            <a:endParaRPr lang="en-US" dirty="0"/>
          </a:p>
          <a:p>
            <a:pPr marL="171450" indent="-171450">
              <a:buFont typeface="Arial"/>
              <a:buChar char="•"/>
            </a:pPr>
            <a:r>
              <a:rPr lang="en-US" sz="1200" kern="1200" dirty="0">
                <a:solidFill>
                  <a:schemeClr val="tx1"/>
                </a:solidFill>
                <a:effectLst/>
                <a:latin typeface="+mn-lt"/>
                <a:ea typeface="+mn-ea"/>
                <a:cs typeface="+mn-cs"/>
              </a:rPr>
              <a:t>Problem: Sometimes, the authority who can authorize a given activity is unknown when the corresponding smart contract is deployed, or the corresponding transaction is submitted to the blockchain. </a:t>
            </a:r>
          </a:p>
          <a:p>
            <a:pPr marL="171450" indent="-171450">
              <a:buFont typeface="Arial"/>
              <a:buChar char="•"/>
            </a:pPr>
            <a:r>
              <a:rPr lang="en-US" sz="1200" kern="1200" dirty="0">
                <a:solidFill>
                  <a:schemeClr val="tx1"/>
                </a:solidFill>
                <a:effectLst/>
                <a:latin typeface="+mn-lt"/>
                <a:ea typeface="+mn-ea"/>
                <a:cs typeface="+mn-cs"/>
              </a:rPr>
              <a:t>Blockchain does not support dynamic binding with an address of a participant which is not defined in the respective transaction or smart contract. </a:t>
            </a:r>
          </a:p>
          <a:p>
            <a:pPr marL="171450" indent="-171450">
              <a:buFont typeface="Arial"/>
              <a:buChar char="•"/>
            </a:pPr>
            <a:r>
              <a:rPr lang="en-US" sz="1200" kern="1200" dirty="0">
                <a:solidFill>
                  <a:schemeClr val="tx1"/>
                </a:solidFill>
                <a:effectLst/>
                <a:latin typeface="+mn-lt"/>
                <a:ea typeface="+mn-ea"/>
                <a:cs typeface="+mn-cs"/>
              </a:rPr>
              <a:t>All accounts that can authorize a second transaction have to be defined in the first transaction before that transaction is added to the blockchain. </a:t>
            </a:r>
          </a:p>
          <a:p>
            <a:endParaRPr lang="en-US" dirty="0"/>
          </a:p>
          <a:p>
            <a:pPr marL="171450" indent="-171450">
              <a:buFont typeface="Arial"/>
              <a:buChar char="•"/>
            </a:pPr>
            <a:r>
              <a:rPr lang="en-US" sz="1200" kern="1200" dirty="0">
                <a:solidFill>
                  <a:schemeClr val="tx1"/>
                </a:solidFill>
                <a:effectLst/>
                <a:latin typeface="+mn-lt"/>
                <a:ea typeface="+mn-ea"/>
                <a:cs typeface="+mn-cs"/>
              </a:rPr>
              <a:t>The problem requires to balance the following forces: </a:t>
            </a:r>
            <a:endParaRPr lang="en-US" dirty="0"/>
          </a:p>
          <a:p>
            <a:pPr marL="171450" indent="-171450">
              <a:buFont typeface="Arial"/>
              <a:buChar char="•"/>
            </a:pPr>
            <a:r>
              <a:rPr lang="en-US" sz="1200" kern="1200" dirty="0">
                <a:solidFill>
                  <a:schemeClr val="tx1"/>
                </a:solidFill>
                <a:effectLst/>
                <a:latin typeface="+mn-lt"/>
                <a:ea typeface="+mn-ea"/>
                <a:cs typeface="+mn-cs"/>
              </a:rPr>
              <a:t>Dynamism. Dynamic binding one or more unknown authorities with a second transaction representing an activity after the first transaction submitted to blockchain. </a:t>
            </a:r>
            <a:endParaRPr lang="en-US" dirty="0">
              <a:effectLst/>
            </a:endParaRPr>
          </a:p>
          <a:p>
            <a:r>
              <a:rPr lang="en-US" sz="1200" kern="1200" dirty="0">
                <a:solidFill>
                  <a:schemeClr val="tx1"/>
                </a:solidFill>
                <a:effectLst/>
                <a:latin typeface="+mn-lt"/>
                <a:ea typeface="+mn-ea"/>
                <a:cs typeface="+mn-cs"/>
              </a:rPr>
              <a:t>–  Pre-defined authorities. Using only on-chain mechanisms, all the possible authorities are required to be defined beforehand.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52</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Solution: An off-chain secret can be used to enable a dynamic authorization when the participant authorizing a transaction is unknown beforehand. </a:t>
            </a:r>
          </a:p>
          <a:p>
            <a:pPr marL="171450" indent="-171450">
              <a:buFont typeface="Arial"/>
              <a:buChar char="•"/>
            </a:pPr>
            <a:r>
              <a:rPr lang="en-US" sz="1200" kern="1200" dirty="0">
                <a:solidFill>
                  <a:schemeClr val="tx1"/>
                </a:solidFill>
                <a:effectLst/>
                <a:latin typeface="+mn-lt"/>
                <a:ea typeface="+mn-ea"/>
                <a:cs typeface="+mn-cs"/>
              </a:rPr>
              <a:t>In the context of payment, for example, a smart contract can be used as an escrow.</a:t>
            </a:r>
          </a:p>
          <a:p>
            <a:pPr marL="171450" indent="-171450">
              <a:buFont typeface="Arial"/>
              <a:buChar char="•"/>
            </a:pPr>
            <a:r>
              <a:rPr lang="en-US" sz="1200" kern="1200" dirty="0">
                <a:solidFill>
                  <a:schemeClr val="tx1"/>
                </a:solidFill>
                <a:effectLst/>
                <a:latin typeface="+mn-lt"/>
                <a:ea typeface="+mn-ea"/>
                <a:cs typeface="+mn-cs"/>
              </a:rPr>
              <a:t>When the sender deposits the money to an escrow smart contract, a hash of a secret (e.g. a random string, called pre-image) is submitted with the money as well. </a:t>
            </a:r>
          </a:p>
          <a:p>
            <a:pPr marL="171450" indent="-171450">
              <a:buFont typeface="Arial"/>
              <a:buChar char="•"/>
            </a:pPr>
            <a:r>
              <a:rPr lang="en-US" sz="1200" kern="1200" dirty="0">
                <a:solidFill>
                  <a:schemeClr val="tx1"/>
                </a:solidFill>
                <a:effectLst/>
                <a:latin typeface="+mn-lt"/>
                <a:ea typeface="+mn-ea"/>
                <a:cs typeface="+mn-cs"/>
              </a:rPr>
              <a:t>Whoever receives the secret off-chain can claim the money from the escrow smart contract by revealing the secret. </a:t>
            </a:r>
          </a:p>
          <a:p>
            <a:pPr marL="171450" indent="-171450">
              <a:buFont typeface="Arial"/>
              <a:buChar char="•"/>
            </a:pPr>
            <a:r>
              <a:rPr lang="en-US" sz="1200" kern="1200" dirty="0">
                <a:solidFill>
                  <a:schemeClr val="tx1"/>
                </a:solidFill>
                <a:effectLst/>
                <a:latin typeface="+mn-lt"/>
                <a:ea typeface="+mn-ea"/>
                <a:cs typeface="+mn-cs"/>
              </a:rPr>
              <a:t>With this solution, the receiver of the money does not need to be defined beforehand in the escrow contract. </a:t>
            </a:r>
          </a:p>
          <a:p>
            <a:pPr marL="171450" indent="-171450">
              <a:buFont typeface="Arial"/>
              <a:buChar char="•"/>
            </a:pPr>
            <a:r>
              <a:rPr lang="en-US" sz="1200" kern="1200" dirty="0">
                <a:solidFill>
                  <a:schemeClr val="tx1"/>
                </a:solidFill>
                <a:effectLst/>
                <a:latin typeface="+mn-lt"/>
                <a:ea typeface="+mn-ea"/>
                <a:cs typeface="+mn-cs"/>
              </a:rPr>
              <a:t>This can be generalized to any transaction that needs authorization from a dynamically bound participant. </a:t>
            </a:r>
          </a:p>
          <a:p>
            <a:pPr marL="171450" indent="-171450">
              <a:buFont typeface="Arial"/>
              <a:buChar char="•"/>
            </a:pPr>
            <a:r>
              <a:rPr lang="en-US" sz="1200" kern="1200" dirty="0">
                <a:solidFill>
                  <a:schemeClr val="tx1"/>
                </a:solidFill>
                <a:effectLst/>
                <a:latin typeface="+mn-lt"/>
                <a:ea typeface="+mn-ea"/>
                <a:cs typeface="+mn-cs"/>
              </a:rPr>
              <a:t>Note that since the secret is revealed, it cannot be reused. One variant is to lock multiple transactions with the same secret – by unlocking one, all of them are unlocked. </a:t>
            </a:r>
          </a:p>
          <a:p>
            <a:endParaRPr lang="en-US" dirty="0">
              <a:effectLst/>
            </a:endParaRPr>
          </a:p>
          <a:p>
            <a:pPr marL="171450" indent="-171450">
              <a:buFont typeface="Arial"/>
              <a:buChar char="•"/>
            </a:pPr>
            <a:r>
              <a:rPr lang="en-US" sz="1200" kern="1200" dirty="0">
                <a:solidFill>
                  <a:schemeClr val="tx1"/>
                </a:solidFill>
                <a:effectLst/>
                <a:latin typeface="+mn-lt"/>
                <a:ea typeface="+mn-ea"/>
                <a:cs typeface="+mn-cs"/>
              </a:rPr>
              <a:t>Dynamism. This pattern enables dynamic binding of unknown authorities after the transaction is added into the blockchain.</a:t>
            </a:r>
          </a:p>
          <a:p>
            <a:pPr marL="171450" indent="-171450">
              <a:buFont typeface="Arial"/>
              <a:buChar char="•"/>
            </a:pPr>
            <a:r>
              <a:rPr lang="en-US" sz="1200" kern="1200" dirty="0">
                <a:solidFill>
                  <a:schemeClr val="tx1"/>
                </a:solidFill>
                <a:effectLst/>
                <a:latin typeface="+mn-lt"/>
                <a:ea typeface="+mn-ea"/>
                <a:cs typeface="+mn-cs"/>
              </a:rPr>
              <a:t>Lost key tolerant. No specific private key is required to authorize transactions.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Routability. This pattern has the useful property that once the secret is revealed, any other transactions secured using the same secret can also be opened. </a:t>
            </a:r>
          </a:p>
          <a:p>
            <a:pPr marL="171450" indent="-171450">
              <a:buFont typeface="Arial"/>
              <a:buChar char="•"/>
            </a:pPr>
            <a:r>
              <a:rPr lang="en-US" sz="1200" kern="1200" dirty="0">
                <a:solidFill>
                  <a:schemeClr val="tx1"/>
                </a:solidFill>
                <a:effectLst/>
                <a:latin typeface="+mn-lt"/>
                <a:ea typeface="+mn-ea"/>
                <a:cs typeface="+mn-cs"/>
              </a:rPr>
              <a:t>This makes it possible to create multiple transactions that are all locked by the same secret. This property is used by micro-payment channels to enable multi-hop transfers where the money hosted by every hop and secured by a same secret can be released after the end receiver claims the money with the secret (i.e. the secret is revealed). </a:t>
            </a:r>
          </a:p>
          <a:p>
            <a:pPr marL="171450" indent="-171450">
              <a:buFont typeface="Arial"/>
              <a:buChar char="•"/>
            </a:pPr>
            <a:r>
              <a:rPr lang="en-US" sz="1200" kern="1200" dirty="0">
                <a:solidFill>
                  <a:schemeClr val="tx1"/>
                </a:solidFill>
                <a:effectLst/>
                <a:latin typeface="+mn-lt"/>
                <a:ea typeface="+mn-ea"/>
                <a:cs typeface="+mn-cs"/>
              </a:rPr>
              <a:t>The secret can be exchanged through an off-chain channel to every hop.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Interoperability. There is no need for a special protocol to exchange the secret. The secret can be exchanged in any ways off-chain. It provides a mechanism for other systems to trigger events on blockchain. </a:t>
            </a:r>
            <a:endParaRPr lang="en-US" dirty="0"/>
          </a:p>
          <a:p>
            <a:pPr lvl="1"/>
            <a:endParaRPr lang="en-US" dirty="0">
              <a:effectLst/>
            </a:endParaRPr>
          </a:p>
          <a:p>
            <a:pPr marL="171450" indent="-171450">
              <a:buFont typeface="Arial"/>
              <a:buChar char="•"/>
            </a:pPr>
            <a:r>
              <a:rPr lang="en-US" sz="1200" kern="1200" dirty="0">
                <a:solidFill>
                  <a:schemeClr val="tx1"/>
                </a:solidFill>
                <a:effectLst/>
                <a:latin typeface="+mn-lt"/>
                <a:ea typeface="+mn-ea"/>
                <a:cs typeface="+mn-cs"/>
              </a:rPr>
              <a:t>One-off secret. The secret used in this pattern is a one-off secret. Verification of the secret is on-chain. Thus, once a secret is embedded in a transaction submitted to the blockchain, the secret is revealed.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Lost secret. The sender/initiator of a transaction takes the risk of losing the off-chain secret. If the secret is lost, the transaction cannot be authorized and being proceeded anymore. In the case of money transfer, the money associated with the transaction would be locked forever if the transaction cannot be authorized properly. </a:t>
            </a:r>
            <a:endParaRPr lang="en-US" dirty="0"/>
          </a:p>
          <a:p>
            <a:pPr marL="171450" indent="-171450">
              <a:buFont typeface="Arial"/>
              <a:buChar char="•"/>
            </a:pP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Combination of signature and secret. Because this pattern has the property that once the secret is revealed, any other transactions secured using the same secret can also be opened, </a:t>
            </a:r>
          </a:p>
          <a:p>
            <a:pPr marL="171450" indent="-171450">
              <a:buFont typeface="Arial"/>
              <a:buChar char="•"/>
            </a:pPr>
            <a:r>
              <a:rPr lang="en-US" sz="1200" kern="1200" dirty="0">
                <a:solidFill>
                  <a:schemeClr val="tx1"/>
                </a:solidFill>
                <a:effectLst/>
                <a:latin typeface="+mn-lt"/>
                <a:ea typeface="+mn-ea"/>
                <a:cs typeface="+mn-cs"/>
              </a:rPr>
              <a:t>sometimes the transaction protected by the secret should also be associated with a public key so that both a correct secret and an appropriate signature with the respective private key are required to authorize the transaction. </a:t>
            </a:r>
          </a:p>
          <a:p>
            <a:pPr marL="171450" indent="-171450">
              <a:buFont typeface="Arial"/>
              <a:buChar char="•"/>
            </a:pPr>
            <a:r>
              <a:rPr lang="en-US" sz="1200" kern="1200" dirty="0">
                <a:solidFill>
                  <a:schemeClr val="tx1"/>
                </a:solidFill>
                <a:effectLst/>
                <a:latin typeface="+mn-lt"/>
                <a:ea typeface="+mn-ea"/>
                <a:cs typeface="+mn-cs"/>
              </a:rPr>
              <a:t>This is applicable to the situation where a large set of authorities are known beforehand, but not all of them are allowed to authorize a certain activity/transaction. </a:t>
            </a:r>
          </a:p>
          <a:p>
            <a:pPr marL="171450" indent="-171450">
              <a:buFont typeface="Arial"/>
              <a:buChar char="•"/>
            </a:pPr>
            <a:r>
              <a:rPr lang="en-US" sz="1200" kern="1200" dirty="0">
                <a:solidFill>
                  <a:schemeClr val="tx1"/>
                </a:solidFill>
                <a:effectLst/>
                <a:latin typeface="+mn-lt"/>
                <a:ea typeface="+mn-ea"/>
                <a:cs typeface="+mn-cs"/>
              </a:rPr>
              <a:t>Thus, a hash secret is used to dynamically bind one or multiple authorities from the larger pre-defined set of authorities.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53</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err="1">
                <a:solidFill>
                  <a:schemeClr val="tx1"/>
                </a:solidFill>
                <a:effectLst/>
                <a:latin typeface="+mn-lt"/>
                <a:ea typeface="+mn-ea"/>
                <a:cs typeface="+mn-cs"/>
              </a:rPr>
              <a:t>Raiden</a:t>
            </a:r>
            <a:r>
              <a:rPr lang="en-US" sz="1200" kern="1200" dirty="0">
                <a:solidFill>
                  <a:schemeClr val="tx1"/>
                </a:solidFill>
                <a:effectLst/>
                <a:latin typeface="+mn-lt"/>
                <a:ea typeface="+mn-ea"/>
                <a:cs typeface="+mn-cs"/>
              </a:rPr>
              <a:t> network</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enables secure value transfer. The multi-hop transfer mechanism in Raiden Network uses hashlocked transactions to securely router payment through a middleman. </a:t>
            </a:r>
          </a:p>
          <a:p>
            <a:pPr marL="171450" indent="-171450">
              <a:buFont typeface="Arial"/>
              <a:buChar char="•"/>
            </a:pPr>
            <a:r>
              <a:rPr lang="en-US" sz="1200" kern="1200" dirty="0">
                <a:solidFill>
                  <a:schemeClr val="tx1"/>
                </a:solidFill>
                <a:effectLst/>
                <a:latin typeface="+mn-lt"/>
                <a:ea typeface="+mn-ea"/>
                <a:cs typeface="+mn-cs"/>
              </a:rPr>
              <a:t>In the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ecosystem, atomic cross-chain trading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allows one </a:t>
            </a:r>
            <a:r>
              <a:rPr lang="en-US" sz="1200" kern="1200" dirty="0" err="1">
                <a:solidFill>
                  <a:schemeClr val="tx1"/>
                </a:solidFill>
                <a:effectLst/>
                <a:latin typeface="+mn-lt"/>
                <a:ea typeface="+mn-ea"/>
                <a:cs typeface="+mn-cs"/>
              </a:rPr>
              <a:t>crytocurrency</a:t>
            </a:r>
            <a:r>
              <a:rPr lang="en-US" sz="1200" kern="1200" dirty="0">
                <a:solidFill>
                  <a:schemeClr val="tx1"/>
                </a:solidFill>
                <a:effectLst/>
                <a:latin typeface="+mn-lt"/>
                <a:ea typeface="+mn-ea"/>
                <a:cs typeface="+mn-cs"/>
              </a:rPr>
              <a:t> (for example,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to be traded for another </a:t>
            </a:r>
            <a:r>
              <a:rPr lang="en-US" sz="1200" kern="1200" dirty="0" err="1">
                <a:solidFill>
                  <a:schemeClr val="tx1"/>
                </a:solidFill>
                <a:effectLst/>
                <a:latin typeface="+mn-lt"/>
                <a:ea typeface="+mn-ea"/>
                <a:cs typeface="+mn-cs"/>
              </a:rPr>
              <a:t>cryptocurrency</a:t>
            </a:r>
            <a:r>
              <a:rPr lang="en-US" sz="1200" kern="1200" dirty="0">
                <a:solidFill>
                  <a:schemeClr val="tx1"/>
                </a:solidFill>
                <a:effectLst/>
                <a:latin typeface="+mn-lt"/>
                <a:ea typeface="+mn-ea"/>
                <a:cs typeface="+mn-cs"/>
              </a:rPr>
              <a:t> (for example, tokens on a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sidechain</a:t>
            </a:r>
            <a:r>
              <a:rPr lang="en-US" sz="1200" kern="1200" dirty="0">
                <a:solidFill>
                  <a:schemeClr val="tx1"/>
                </a:solidFill>
                <a:effectLst/>
                <a:latin typeface="+mn-lt"/>
                <a:ea typeface="+mn-ea"/>
                <a:cs typeface="+mn-cs"/>
              </a:rPr>
              <a:t>) using a off-chain hash secret.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54</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Context: Immutability of a blockchain using Proof-of-work (</a:t>
            </a:r>
            <a:r>
              <a:rPr lang="en-US" sz="1200" kern="1200" dirty="0" err="1">
                <a:solidFill>
                  <a:schemeClr val="tx1"/>
                </a:solidFill>
                <a:effectLst/>
                <a:latin typeface="+mn-lt"/>
                <a:ea typeface="+mn-ea"/>
                <a:cs typeface="+mn-cs"/>
              </a:rPr>
              <a:t>Nakamoto</a:t>
            </a:r>
            <a:r>
              <a:rPr lang="en-US" sz="1200" kern="1200" dirty="0">
                <a:solidFill>
                  <a:schemeClr val="tx1"/>
                </a:solidFill>
                <a:effectLst/>
                <a:latin typeface="+mn-lt"/>
                <a:ea typeface="+mn-ea"/>
                <a:cs typeface="+mn-cs"/>
              </a:rPr>
              <a:t>) consensus is probabilistic immutability. </a:t>
            </a:r>
          </a:p>
          <a:p>
            <a:pPr marL="171450" indent="-171450">
              <a:buFont typeface="Arial"/>
              <a:buChar char="•"/>
            </a:pPr>
            <a:r>
              <a:rPr lang="en-US" sz="1200" kern="1200" dirty="0">
                <a:solidFill>
                  <a:schemeClr val="tx1"/>
                </a:solidFill>
                <a:effectLst/>
                <a:latin typeface="+mn-lt"/>
                <a:ea typeface="+mn-ea"/>
                <a:cs typeface="+mn-cs"/>
              </a:rPr>
              <a:t>There is always a chance that the most recent few blocks are replaced by a competing chain fork. </a:t>
            </a:r>
          </a:p>
          <a:p>
            <a:endParaRPr lang="en-US" dirty="0"/>
          </a:p>
          <a:p>
            <a:pPr marL="171450" indent="-171450">
              <a:buFont typeface="Arial"/>
              <a:buChar char="•"/>
            </a:pPr>
            <a:r>
              <a:rPr lang="en-US" sz="1200" kern="1200" dirty="0">
                <a:solidFill>
                  <a:schemeClr val="tx1"/>
                </a:solidFill>
                <a:effectLst/>
                <a:latin typeface="+mn-lt"/>
                <a:ea typeface="+mn-ea"/>
                <a:cs typeface="+mn-cs"/>
              </a:rPr>
              <a:t>Problem: At the time a fork occurs, there is usually no certainty as to which branch will be permanently kept in the blockchain and which branches will be discarded. The transactions that were included in the branches being discarded eventually go back to the transaction pool and being added into a later block. </a:t>
            </a:r>
          </a:p>
          <a:p>
            <a:endParaRPr lang="en-US" dirty="0"/>
          </a:p>
          <a:p>
            <a:pPr marL="171450" indent="-171450">
              <a:buFont typeface="Arial"/>
              <a:buChar char="•"/>
            </a:pPr>
            <a:r>
              <a:rPr lang="en-US" sz="1200" kern="1200" dirty="0">
                <a:solidFill>
                  <a:schemeClr val="tx1"/>
                </a:solidFill>
                <a:effectLst/>
                <a:latin typeface="+mn-lt"/>
                <a:ea typeface="+mn-ea"/>
                <a:cs typeface="+mn-cs"/>
              </a:rPr>
              <a:t>Chain fork. Chain fork may occur on a blockchain using proof-of-work consensus, like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Frequency of chain fork. Transaction handling and inter-block time differs significantly from one blockchain to another. A shorter inter-block time would lead to an increased frequency of forks .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55</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dirty="0"/>
              <a:t>The</a:t>
            </a:r>
            <a:r>
              <a:rPr lang="en-US" baseline="0" dirty="0"/>
              <a:t> object oriented design patterns from Gang of Four are the most widely used design patterns</a:t>
            </a:r>
          </a:p>
          <a:p>
            <a:pPr marL="171450" indent="-171450">
              <a:buFont typeface="Arial"/>
              <a:buChar char="•"/>
            </a:pPr>
            <a:r>
              <a:rPr lang="en-US" baseline="0" dirty="0"/>
              <a:t>The book included 23 classic software design patterns. </a:t>
            </a:r>
          </a:p>
          <a:p>
            <a:pPr marL="171450" indent="-171450">
              <a:buFont typeface="Arial"/>
              <a:buChar char="•"/>
            </a:pPr>
            <a:r>
              <a:rPr lang="en-US" baseline="0" dirty="0"/>
              <a:t>In the book design they define the design patterns as elements of reusable object-oriented software, </a:t>
            </a:r>
            <a:r>
              <a:rPr lang="mr-IN" baseline="0" dirty="0"/>
              <a:t>…</a:t>
            </a:r>
            <a:endParaRPr lang="en-AU" baseline="0" dirty="0"/>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The GoF book published in October 1994 and documented design patterns already exist but not documented before</a:t>
            </a:r>
          </a:p>
          <a:p>
            <a:pPr marL="171450" indent="-171450">
              <a:buFont typeface="Arial"/>
              <a:buChar char="•"/>
            </a:pPr>
            <a:endParaRPr lang="en-AU" baseline="0" dirty="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7</a:t>
            </a:fld>
            <a:endParaRPr lang="en-AU"/>
          </a:p>
        </p:txBody>
      </p:sp>
    </p:spTree>
    <p:extLst>
      <p:ext uri="{BB962C8B-B14F-4D97-AF65-F5344CB8AC3E}">
        <p14:creationId xmlns:p14="http://schemas.microsoft.com/office/powerpoint/2010/main" val="27419460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Solution: From the application perspective, one security strategy is to wait for a certain number (X) of blocks to be generated after the transaction is included into one block.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After X blocks, the transaction is taken to be committed and thus perceived as immutable. The value of X can be decided by the developers of the blockchain-based applications. </a:t>
            </a:r>
            <a:endParaRPr lang="en-US" sz="9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9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Immutability. The more blocks being generated after the block including the transaction, the higher probability of the immutability of the transaction. </a:t>
            </a:r>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Latency. Latency between submission and confirmation of a transaction has been included on a blockchain is affected by the consensus protocol and the X value of X-confirmation. For example, this is around 1 hour (10 minute block interval with 6-confirmation) on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The larger value of the X, the longer the latency.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56</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uses 6-confirmation. The value 6 of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blockchain was chosen based on the assumption that an attacker is unlikely to amass more than 10% of the total amount of computing power within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network (measured by hash rate), and that a negligible risk of less than 0.1% is acceptable. </a:t>
            </a:r>
          </a:p>
          <a:p>
            <a:pPr marL="171450" indent="-171450">
              <a:buFont typeface="Arial"/>
              <a:buChar char="•"/>
            </a:pP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recommends to wait for 11 confirmations after block inclusion before assuming that a transaction is committed permanently with high probability49 .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57</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Context: In a decentralized environment like blockchain, trust is achieved from the interactions between participants within the network. A blockchain-based application rely on all the users rather than relying on trusted third-party organizations to facilitate transactions.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Problem: The equal rights property of blockchain allows every participant the same ability to access and manipulate the blockchain and the decentralized applications running on blockchain. </a:t>
            </a:r>
          </a:p>
          <a:p>
            <a:pPr marL="171450" indent="-171450">
              <a:buFont typeface="Arial"/>
              <a:buChar char="•"/>
            </a:pPr>
            <a:r>
              <a:rPr lang="en-US" sz="1200" kern="1200" dirty="0">
                <a:solidFill>
                  <a:schemeClr val="tx1"/>
                </a:solidFill>
                <a:effectLst/>
                <a:latin typeface="+mn-lt"/>
                <a:ea typeface="+mn-ea"/>
                <a:cs typeface="+mn-cs"/>
              </a:rPr>
              <a:t>How can a certain participant proves to others that he/she behaves honestly?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Forces: The problem requires to balance the following forces: </a:t>
            </a:r>
            <a:endParaRPr lang="en-US" dirty="0"/>
          </a:p>
          <a:p>
            <a:r>
              <a:rPr lang="en-US" sz="1200" kern="1200" dirty="0">
                <a:solidFill>
                  <a:schemeClr val="tx1"/>
                </a:solidFill>
                <a:effectLst/>
                <a:latin typeface="+mn-lt"/>
                <a:ea typeface="+mn-ea"/>
                <a:cs typeface="+mn-cs"/>
              </a:rPr>
              <a:t>– Security. The security of a decentralized application relies on the </a:t>
            </a:r>
            <a:r>
              <a:rPr lang="en-US" sz="1200" kern="1200" dirty="0" err="1">
                <a:solidFill>
                  <a:schemeClr val="tx1"/>
                </a:solidFill>
                <a:effectLst/>
                <a:latin typeface="+mn-lt"/>
                <a:ea typeface="+mn-ea"/>
                <a:cs typeface="+mn-cs"/>
              </a:rPr>
              <a:t>behaviour</a:t>
            </a:r>
            <a:r>
              <a:rPr lang="en-US" sz="1200" kern="1200" dirty="0">
                <a:solidFill>
                  <a:schemeClr val="tx1"/>
                </a:solidFill>
                <a:effectLst/>
                <a:latin typeface="+mn-lt"/>
                <a:ea typeface="+mn-ea"/>
                <a:cs typeface="+mn-cs"/>
              </a:rPr>
              <a:t> of all the participants of the application. </a:t>
            </a:r>
            <a:endParaRPr lang="en-US" dirty="0"/>
          </a:p>
          <a:p>
            <a:r>
              <a:rPr lang="en-US" sz="1200" kern="1200" dirty="0">
                <a:solidFill>
                  <a:schemeClr val="tx1"/>
                </a:solidFill>
                <a:effectLst/>
                <a:latin typeface="+mn-lt"/>
                <a:ea typeface="+mn-ea"/>
                <a:cs typeface="+mn-cs"/>
              </a:rPr>
              <a:t>– Incentive. In a decentralized application, participants can be </a:t>
            </a:r>
            <a:r>
              <a:rPr lang="en-US" sz="1200" kern="1200" dirty="0" err="1">
                <a:solidFill>
                  <a:schemeClr val="tx1"/>
                </a:solidFill>
                <a:effectLst/>
                <a:latin typeface="+mn-lt"/>
                <a:ea typeface="+mn-ea"/>
                <a:cs typeface="+mn-cs"/>
              </a:rPr>
              <a:t>incentivised</a:t>
            </a:r>
            <a:r>
              <a:rPr lang="en-US" sz="1200" kern="1200" dirty="0">
                <a:solidFill>
                  <a:schemeClr val="tx1"/>
                </a:solidFill>
                <a:effectLst/>
                <a:latin typeface="+mn-lt"/>
                <a:ea typeface="+mn-ea"/>
                <a:cs typeface="+mn-cs"/>
              </a:rPr>
              <a:t> to behave honestly.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58</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Solution: Initially, participant is required to put aside amount of tokens, which will be paid back to the participant if she behave honestly, </a:t>
            </a:r>
          </a:p>
          <a:p>
            <a:pPr marL="171450" indent="-171450">
              <a:buFont typeface="Arial"/>
              <a:buChar char="•"/>
            </a:pPr>
            <a:r>
              <a:rPr lang="en-US" sz="1200" kern="1200" dirty="0">
                <a:solidFill>
                  <a:schemeClr val="tx1"/>
                </a:solidFill>
                <a:effectLst/>
                <a:latin typeface="+mn-lt"/>
                <a:ea typeface="+mn-ea"/>
                <a:cs typeface="+mn-cs"/>
              </a:rPr>
              <a:t>otherwise the deposit is given to the other parties to compensate them for their loss. Such security deposit is recorded on blockchain, which is publicly available to other parties. </a:t>
            </a:r>
          </a:p>
          <a:p>
            <a:pPr marL="171450" indent="-171450">
              <a:buFont typeface="Arial"/>
              <a:buChar char="•"/>
            </a:pPr>
            <a:r>
              <a:rPr lang="en-US" sz="1200" kern="1200" dirty="0">
                <a:solidFill>
                  <a:schemeClr val="tx1"/>
                </a:solidFill>
                <a:effectLst/>
                <a:latin typeface="+mn-lt"/>
                <a:ea typeface="+mn-ea"/>
                <a:cs typeface="+mn-cs"/>
              </a:rPr>
              <a:t>Security deposit is a way to reduce the risk of participants in the network misbehave by temporarily sacrificing some of her stake. </a:t>
            </a:r>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Security. The security of the application is obtained through security deposit because the deposit will be paid back to the participant only if the participant behaves honestly.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Access. The security deposit is normally larger than the potential profit the participant gain from her/his dishonesty. </a:t>
            </a:r>
          </a:p>
          <a:p>
            <a:pPr marL="171450" indent="-171450">
              <a:buFont typeface="Arial"/>
              <a:buChar char="•"/>
            </a:pPr>
            <a:r>
              <a:rPr lang="en-US" sz="1200" kern="1200" dirty="0">
                <a:solidFill>
                  <a:schemeClr val="tx1"/>
                </a:solidFill>
                <a:effectLst/>
                <a:latin typeface="+mn-lt"/>
                <a:ea typeface="+mn-ea"/>
                <a:cs typeface="+mn-cs"/>
              </a:rPr>
              <a:t>If the required deposit is large, it restricts some participants to access the application.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59</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The notion of “deposits” has already been used in </a:t>
            </a:r>
            <a:r>
              <a:rPr lang="en-US" sz="1200" kern="1200" dirty="0" err="1">
                <a:solidFill>
                  <a:schemeClr val="tx1"/>
                </a:solidFill>
                <a:effectLst/>
                <a:latin typeface="+mn-lt"/>
                <a:ea typeface="+mn-ea"/>
                <a:cs typeface="+mn-cs"/>
              </a:rPr>
              <a:t>Bitcoin’s</a:t>
            </a:r>
            <a:r>
              <a:rPr lang="en-US" sz="1200" kern="1200" dirty="0">
                <a:solidFill>
                  <a:schemeClr val="tx1"/>
                </a:solidFill>
                <a:effectLst/>
                <a:latin typeface="+mn-lt"/>
                <a:ea typeface="+mn-ea"/>
                <a:cs typeface="+mn-cs"/>
              </a:rPr>
              <a:t> contract, where deposit is bought by a party with no reputation as a proof of her trust. </a:t>
            </a:r>
          </a:p>
          <a:p>
            <a:pPr marL="171450" indent="-171450">
              <a:buFont typeface="Arial"/>
              <a:buChar char="•"/>
            </a:pPr>
            <a:endParaRPr lang="en-US" sz="1200" kern="1200" dirty="0">
              <a:solidFill>
                <a:schemeClr val="tx1"/>
              </a:solidFill>
              <a:effectLst/>
              <a:latin typeface="+mn-lt"/>
              <a:ea typeface="+mn-ea"/>
              <a:cs typeface="+mn-cs"/>
            </a:endParaRPr>
          </a:p>
          <a:p>
            <a:pPr marL="171450" indent="-171450">
              <a:buFont typeface="Arial"/>
              <a:buChar char="•"/>
            </a:pPr>
            <a:r>
              <a:rPr lang="en-US" sz="1200" kern="1200" dirty="0" err="1">
                <a:solidFill>
                  <a:schemeClr val="tx1"/>
                </a:solidFill>
                <a:effectLst/>
                <a:latin typeface="+mn-lt"/>
                <a:ea typeface="+mn-ea"/>
                <a:cs typeface="+mn-cs"/>
              </a:rPr>
              <a:t>Slock.it</a:t>
            </a:r>
            <a:r>
              <a:rPr lang="en-US" sz="1200" kern="1200" dirty="0">
                <a:solidFill>
                  <a:schemeClr val="tx1"/>
                </a:solidFill>
                <a:effectLst/>
                <a:latin typeface="+mn-lt"/>
                <a:ea typeface="+mn-ea"/>
                <a:cs typeface="+mn-cs"/>
              </a:rPr>
              <a:t> requires the servers to pay a deposit which they would lose if they give a wrong response. </a:t>
            </a:r>
          </a:p>
          <a:p>
            <a:pPr marL="171450" indent="-171450">
              <a:buFont typeface="Arial"/>
              <a:buChar char="•"/>
            </a:pPr>
            <a:r>
              <a:rPr lang="en-US" sz="1200" kern="1200" dirty="0">
                <a:solidFill>
                  <a:schemeClr val="tx1"/>
                </a:solidFill>
                <a:effectLst/>
                <a:latin typeface="+mn-lt"/>
                <a:ea typeface="+mn-ea"/>
                <a:cs typeface="+mn-cs"/>
              </a:rPr>
              <a:t>Such security deposit also </a:t>
            </a:r>
            <a:r>
              <a:rPr lang="en-US" sz="1200" kern="1200" dirty="0" err="1">
                <a:solidFill>
                  <a:schemeClr val="tx1"/>
                </a:solidFill>
                <a:effectLst/>
                <a:latin typeface="+mn-lt"/>
                <a:ea typeface="+mn-ea"/>
                <a:cs typeface="+mn-cs"/>
              </a:rPr>
              <a:t>incentivise</a:t>
            </a:r>
            <a:r>
              <a:rPr lang="en-US" sz="1200" kern="1200" dirty="0">
                <a:solidFill>
                  <a:schemeClr val="tx1"/>
                </a:solidFill>
                <a:effectLst/>
                <a:latin typeface="+mn-lt"/>
                <a:ea typeface="+mn-ea"/>
                <a:cs typeface="+mn-cs"/>
              </a:rPr>
              <a:t> other servers to check each others’ responses, and act as watchdogs. </a:t>
            </a:r>
          </a:p>
          <a:p>
            <a:pPr marL="171450" indent="-171450">
              <a:buFont typeface="Arial"/>
              <a:buChar char="•"/>
            </a:pPr>
            <a:endParaRPr lang="en-US" sz="1200" kern="1200" dirty="0">
              <a:solidFill>
                <a:schemeClr val="tx1"/>
              </a:solidFill>
              <a:effectLst/>
              <a:latin typeface="+mn-lt"/>
              <a:ea typeface="+mn-ea"/>
              <a:cs typeface="+mn-cs"/>
            </a:endParaRPr>
          </a:p>
          <a:p>
            <a:pPr marL="171450" indent="-171450">
              <a:buFont typeface="Arial"/>
              <a:buChar char="•"/>
            </a:pP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alarm clock enables scheduling of transactions for delayed execution in the future.</a:t>
            </a:r>
          </a:p>
          <a:p>
            <a:pPr marL="171450" indent="-171450">
              <a:buFont typeface="Arial"/>
              <a:buChar char="•"/>
            </a:pPr>
            <a:r>
              <a:rPr lang="en-US" sz="1200" kern="1200" dirty="0">
                <a:solidFill>
                  <a:schemeClr val="tx1"/>
                </a:solidFill>
                <a:effectLst/>
                <a:latin typeface="+mn-lt"/>
                <a:ea typeface="+mn-ea"/>
                <a:cs typeface="+mn-cs"/>
              </a:rPr>
              <a:t>Before the execution window, there is a claim window when the request may be claimed by a participant for execution. </a:t>
            </a:r>
          </a:p>
          <a:p>
            <a:pPr marL="171450" indent="-171450">
              <a:buFont typeface="Arial"/>
              <a:buChar char="•"/>
            </a:pPr>
            <a:r>
              <a:rPr lang="en-US" sz="1200" kern="1200" dirty="0">
                <a:solidFill>
                  <a:schemeClr val="tx1"/>
                </a:solidFill>
                <a:effectLst/>
                <a:latin typeface="+mn-lt"/>
                <a:ea typeface="+mn-ea"/>
                <a:cs typeface="+mn-cs"/>
              </a:rPr>
              <a:t>To claim a request, the participant is required to put down a deposit. If the claimer </a:t>
            </a:r>
            <a:r>
              <a:rPr lang="en-US" sz="1200" kern="1200" dirty="0" err="1">
                <a:solidFill>
                  <a:schemeClr val="tx1"/>
                </a:solidFill>
                <a:effectLst/>
                <a:latin typeface="+mn-lt"/>
                <a:ea typeface="+mn-ea"/>
                <a:cs typeface="+mn-cs"/>
              </a:rPr>
              <a:t>fulfils</a:t>
            </a:r>
            <a:r>
              <a:rPr lang="en-US" sz="1200" kern="1200" dirty="0">
                <a:solidFill>
                  <a:schemeClr val="tx1"/>
                </a:solidFill>
                <a:effectLst/>
                <a:latin typeface="+mn-lt"/>
                <a:ea typeface="+mn-ea"/>
                <a:cs typeface="+mn-cs"/>
              </a:rPr>
              <a:t> their commitment to execute the request, the deposit is returned to them, otherwise, the deposit is given to someone else that executes the request as an additional reward.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60</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baseline="0" dirty="0"/>
              <a:t>Dynamic authorization is more dynamic than multiple authorization, where the possible authorities are pre-defined</a:t>
            </a:r>
          </a:p>
          <a:p>
            <a:pPr marL="171450" indent="-171450">
              <a:buFont typeface="Arial"/>
              <a:buChar char="•"/>
            </a:pPr>
            <a:r>
              <a:rPr lang="en-US" baseline="0" dirty="0"/>
              <a:t>Multiple authorization can be a technical solution for voting</a:t>
            </a:r>
          </a:p>
          <a:p>
            <a:pPr marL="171450" indent="-171450">
              <a:buFont typeface="Arial"/>
              <a:buChar char="•"/>
            </a:pPr>
            <a:r>
              <a:rPr lang="en-US" baseline="0" dirty="0"/>
              <a:t>Security deposit can be used to implement incentive execution</a:t>
            </a: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61</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Essentially, smart contracts are programs running on blockchain, thus some of the existing design patterns and programming principles for conventional software environments are also applicable to smart contracts.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If a public blockchain is used, the structural design of the smart contract has large impact on its execution cost.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 consortium blockchain does not necessarily have tokens/currency; therefore monetary cost is typically not an issue for a consortium blockchain.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However, blockchain size is still a design concern because the total size of the blockchain keeps growing as more blocks are appended to it and no block can ever be detached from it, and every participant stores a full replica of blockchain.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 Besides, different structural designs of smart contracts may affect performance because more or less transactions may be required.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64</a:t>
            </a:fld>
            <a:endParaRPr lang="en-AU"/>
          </a:p>
        </p:txBody>
      </p:sp>
    </p:spTree>
    <p:extLst>
      <p:ext uri="{BB962C8B-B14F-4D97-AF65-F5344CB8AC3E}">
        <p14:creationId xmlns:p14="http://schemas.microsoft.com/office/powerpoint/2010/main" val="18801494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Context: As any software application, blockchain-based applications need to be upgraded to new versions. To do so, the on-chain functions defined in smart contracts need to be updated to fix bugs as well as to </a:t>
            </a:r>
            <a:r>
              <a:rPr lang="en-US" sz="1200" kern="1200" dirty="0" err="1">
                <a:solidFill>
                  <a:schemeClr val="tx1"/>
                </a:solidFill>
                <a:effectLst/>
                <a:latin typeface="+mn-lt"/>
                <a:ea typeface="+mn-ea"/>
                <a:cs typeface="+mn-cs"/>
              </a:rPr>
              <a:t>fulfil</a:t>
            </a:r>
            <a:r>
              <a:rPr lang="en-US" sz="1200" kern="1200" dirty="0">
                <a:solidFill>
                  <a:schemeClr val="tx1"/>
                </a:solidFill>
                <a:effectLst/>
                <a:latin typeface="+mn-lt"/>
                <a:ea typeface="+mn-ea"/>
                <a:cs typeface="+mn-cs"/>
              </a:rPr>
              <a:t> new requirements. </a:t>
            </a:r>
          </a:p>
          <a:p>
            <a:pPr marL="171450" indent="-171450">
              <a:buFont typeface="Arial"/>
              <a:buChar char="•"/>
            </a:pPr>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Problem: Smart contracts deployed on blockchain cannot be upgraded because the code of the smart contracts as a type of data, stored on blockchain is immutable. </a:t>
            </a:r>
          </a:p>
          <a:p>
            <a:endParaRPr lang="en-US" dirty="0"/>
          </a:p>
          <a:p>
            <a:pPr marL="171450" indent="-171450">
              <a:buFont typeface="Arial"/>
              <a:buChar char="•"/>
            </a:pPr>
            <a:r>
              <a:rPr lang="en-US" sz="1200" kern="1200" dirty="0">
                <a:solidFill>
                  <a:schemeClr val="tx1"/>
                </a:solidFill>
                <a:effectLst/>
                <a:latin typeface="+mn-lt"/>
                <a:ea typeface="+mn-ea"/>
                <a:cs typeface="+mn-cs"/>
              </a:rPr>
              <a:t>The problem requires to balance the following forces: </a:t>
            </a:r>
            <a:endParaRPr lang="en-US" dirty="0"/>
          </a:p>
          <a:p>
            <a:pPr marL="171450" indent="-171450">
              <a:buFont typeface="Arial"/>
              <a:buChar char="•"/>
            </a:pPr>
            <a:r>
              <a:rPr lang="en-US" sz="1200" kern="1200" dirty="0">
                <a:solidFill>
                  <a:schemeClr val="tx1"/>
                </a:solidFill>
                <a:effectLst/>
                <a:latin typeface="+mn-lt"/>
                <a:ea typeface="+mn-ea"/>
                <a:cs typeface="+mn-cs"/>
              </a:rPr>
              <a:t>Immutability. Every bit of data, including deployed smart contracts, stored on blockchain is immutable.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Upgradability. There is a fundamental need to upgrade all but short-lived applications and their smart contracts over time.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Human-readable contract identifier. The identifier of a smart contract on blockchain platforms, like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is hexadecimal address, which is not human-readable.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65</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Solution: An on-chain registry contract is used to maintain a mapping between user-defined symbolic names and the blockchain addresses of the registered contracts. </a:t>
            </a:r>
          </a:p>
          <a:p>
            <a:pPr marL="171450" indent="-171450">
              <a:buFont typeface="Arial"/>
              <a:buChar char="•"/>
            </a:pPr>
            <a:r>
              <a:rPr lang="en-US" sz="1200" kern="1200" dirty="0">
                <a:solidFill>
                  <a:schemeClr val="tx1"/>
                </a:solidFill>
                <a:effectLst/>
                <a:latin typeface="+mn-lt"/>
                <a:ea typeface="+mn-ea"/>
                <a:cs typeface="+mn-cs"/>
              </a:rPr>
              <a:t>The address of the registry contract needs to be advertised off-chain. The creator of a contract can register the name and the address of the new contract to the registry contract after the new contract being deployed. </a:t>
            </a:r>
          </a:p>
          <a:p>
            <a:pPr marL="171450" indent="-171450">
              <a:buFont typeface="Arial"/>
              <a:buChar char="•"/>
            </a:pPr>
            <a:r>
              <a:rPr lang="en-US" sz="1200" kern="1200" dirty="0">
                <a:solidFill>
                  <a:schemeClr val="tx1"/>
                </a:solidFill>
                <a:effectLst/>
                <a:latin typeface="+mn-lt"/>
                <a:ea typeface="+mn-ea"/>
                <a:cs typeface="+mn-cs"/>
              </a:rPr>
              <a:t>The invoker of a registered contract retrieves the latest version of the new smart contract from the registry contract. </a:t>
            </a:r>
          </a:p>
          <a:p>
            <a:pPr marL="171450" indent="-171450">
              <a:buFont typeface="Arial"/>
              <a:buChar char="•"/>
            </a:pPr>
            <a:r>
              <a:rPr lang="en-US" sz="1200" kern="1200" dirty="0">
                <a:solidFill>
                  <a:schemeClr val="tx1"/>
                </a:solidFill>
                <a:effectLst/>
                <a:latin typeface="+mn-lt"/>
                <a:ea typeface="+mn-ea"/>
                <a:cs typeface="+mn-cs"/>
              </a:rPr>
              <a:t>The corresponding functions provided by the registered contract can be upgraded by replacing the address of the old version contract in the registry contract with the address of a new version without breaking the dependency between the upgraded smart contract and other smart contracts that depend on its functions. </a:t>
            </a:r>
          </a:p>
          <a:p>
            <a:pPr marL="171450" indent="-171450">
              <a:buFont typeface="Arial"/>
              <a:buChar char="•"/>
            </a:pPr>
            <a:r>
              <a:rPr lang="en-US" sz="1200" kern="1200" dirty="0">
                <a:solidFill>
                  <a:schemeClr val="tx1"/>
                </a:solidFill>
                <a:effectLst/>
                <a:latin typeface="+mn-lt"/>
                <a:ea typeface="+mn-ea"/>
                <a:cs typeface="+mn-cs"/>
              </a:rPr>
              <a:t>The address of a contract is stored as a variable in the registry contract. The value of contract variables can be updated. The registry contract can have a permission control module to maintain the writing permission. Note that all the previous values of the variable are still stored on the blockchain. </a:t>
            </a: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Human-readable contract name. The registry contract maintains a mapping between human-readable names and the hexadecimal addresses of the smart contracts. </a:t>
            </a:r>
          </a:p>
          <a:p>
            <a:pPr marL="171450" indent="-171450">
              <a:buFont typeface="Arial"/>
              <a:buChar char="•"/>
            </a:pPr>
            <a:r>
              <a:rPr lang="en-US" sz="1200" kern="1200" dirty="0">
                <a:solidFill>
                  <a:schemeClr val="tx1"/>
                </a:solidFill>
                <a:effectLst/>
                <a:latin typeface="+mn-lt"/>
                <a:ea typeface="+mn-ea"/>
                <a:cs typeface="+mn-cs"/>
              </a:rPr>
              <a:t>A human readable form of smart contract names is desired, for example, to be exposed to the user interface. A human readable name is also useful for developers.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Constant contract name. The smart contract associated with a registered name can be updated without changing its name. This way dependencies relying on the name of the smart contract do not get broken.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Transparent upgradability. The smart contract associated with a registered name could be replaced by a new version without breaking the dependencies based on the human-readable name.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Version control. Version control can be integrated in the registry contract as well to allow a look-up based on the name and version of a smart contract. Old versions of a smart contract that are no longer needed should be terminated.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Drawbacks: </a:t>
            </a:r>
          </a:p>
          <a:p>
            <a:pPr marL="171450" indent="-171450">
              <a:buFont typeface="Arial"/>
              <a:buChar char="•"/>
            </a:pPr>
            <a:r>
              <a:rPr lang="en-US" sz="1200" kern="1200" dirty="0">
                <a:solidFill>
                  <a:schemeClr val="tx1"/>
                </a:solidFill>
                <a:effectLst/>
                <a:latin typeface="+mn-lt"/>
                <a:ea typeface="+mn-ea"/>
                <a:cs typeface="+mn-cs"/>
              </a:rPr>
              <a:t>Limited upgradability. Upgradability is still limited if the functions defined in the smart contract are called by other contracts. Although the implementation of the function can be upgraded, the interface (that is function signature) cannot be modified without breaking the link to dependent smart contracts. </a:t>
            </a:r>
          </a:p>
          <a:p>
            <a:pPr marL="171450" indent="-171450">
              <a:buFont typeface="Arial"/>
              <a:buChar char="•"/>
            </a:pPr>
            <a:r>
              <a:rPr lang="en-US" sz="1200" kern="1200" dirty="0">
                <a:solidFill>
                  <a:schemeClr val="tx1"/>
                </a:solidFill>
                <a:effectLst/>
                <a:latin typeface="+mn-lt"/>
                <a:ea typeface="+mn-ea"/>
                <a:cs typeface="+mn-cs"/>
              </a:rPr>
              <a:t>Similar methods as for API / service interface management need to be implemented, e.g. through versioning and depreciation flags. </a:t>
            </a:r>
            <a:endParaRPr lang="en-US" dirty="0"/>
          </a:p>
          <a:p>
            <a:pPr marL="171450" indent="-171450">
              <a:buFont typeface="Arial"/>
              <a:buChar char="•"/>
            </a:pPr>
            <a:r>
              <a:rPr lang="en-US" sz="1200" kern="1200" dirty="0">
                <a:solidFill>
                  <a:schemeClr val="tx1"/>
                </a:solidFill>
                <a:effectLst/>
                <a:latin typeface="+mn-lt"/>
                <a:ea typeface="+mn-ea"/>
                <a:cs typeface="+mn-cs"/>
              </a:rPr>
              <a:t>Cost. There is an additional cost to maintain a registry that contains the mapping between the contract names and their addresses. </a:t>
            </a:r>
          </a:p>
          <a:p>
            <a:pPr marL="171450" indent="-171450">
              <a:buFont typeface="Arial"/>
              <a:buChar char="•"/>
            </a:pPr>
            <a:r>
              <a:rPr lang="en-US" sz="1200" kern="1200" dirty="0">
                <a:solidFill>
                  <a:schemeClr val="tx1"/>
                </a:solidFill>
                <a:effectLst/>
                <a:latin typeface="+mn-lt"/>
                <a:ea typeface="+mn-ea"/>
                <a:cs typeface="+mn-cs"/>
              </a:rPr>
              <a:t>Furthermore, all the inter-contract function calls require a registry look-up to find the latest version of the smart contract to be invoked.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66</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ENS is a name service on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blockchain, which is implemented as smart contracts. </a:t>
            </a:r>
          </a:p>
          <a:p>
            <a:pPr marL="171450" indent="-171450">
              <a:buFont typeface="Arial"/>
              <a:buChar char="•"/>
            </a:pPr>
            <a:r>
              <a:rPr lang="en-US" sz="1200" kern="1200" dirty="0">
                <a:solidFill>
                  <a:schemeClr val="tx1"/>
                </a:solidFill>
                <a:effectLst/>
                <a:latin typeface="+mn-lt"/>
                <a:ea typeface="+mn-ea"/>
                <a:cs typeface="+mn-cs"/>
              </a:rPr>
              <a:t>ENS maintains a mapping between both smart contracts on-chain and resources off-chain and simple, human-readable names. </a:t>
            </a:r>
          </a:p>
          <a:p>
            <a:pPr marL="171450" indent="-171450">
              <a:buFont typeface="Arial"/>
              <a:buChar char="•"/>
            </a:pPr>
            <a:r>
              <a:rPr lang="en-US" sz="1200" kern="1200" dirty="0">
                <a:solidFill>
                  <a:schemeClr val="tx1"/>
                </a:solidFill>
                <a:effectLst/>
                <a:latin typeface="+mn-lt"/>
                <a:ea typeface="+mn-ea"/>
                <a:cs typeface="+mn-cs"/>
              </a:rPr>
              <a:t>ENS can be viewed as a contract registry built in a blockchain platform, which is accessible to everyone. A blockchain-based application can also maintain a separate registry contract for the application. </a:t>
            </a:r>
            <a:endParaRPr lang="en-US" sz="900" kern="1200" dirty="0">
              <a:solidFill>
                <a:schemeClr val="tx1"/>
              </a:solidFill>
              <a:effectLst/>
              <a:latin typeface="+mn-lt"/>
              <a:ea typeface="+mn-ea"/>
              <a:cs typeface="+mn-cs"/>
            </a:endParaRPr>
          </a:p>
          <a:p>
            <a:pPr marL="171450" indent="-171450">
              <a:buFont typeface="Arial"/>
              <a:buChar char="•"/>
            </a:pP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Regis is an in-browser application that makes it easy to build, deploy and manage registries as smart contracts on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blockchain. </a:t>
            </a:r>
          </a:p>
          <a:p>
            <a:pPr marL="171450" indent="-171450">
              <a:buFont typeface="Arial"/>
              <a:buChar char="•"/>
            </a:pPr>
            <a:r>
              <a:rPr lang="en-US" sz="1200" kern="1200" dirty="0">
                <a:solidFill>
                  <a:schemeClr val="tx1"/>
                </a:solidFill>
                <a:effectLst/>
                <a:latin typeface="+mn-lt"/>
                <a:ea typeface="+mn-ea"/>
                <a:cs typeface="+mn-cs"/>
              </a:rPr>
              <a:t>It allows user-defined key-value pairs. It can be used to create a contract registry.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67</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you learn about GoF design patterns? Have you apply any of the patterns in your assignments? If so, what are your experiences? </a:t>
            </a:r>
          </a:p>
        </p:txBody>
      </p:sp>
      <p:sp>
        <p:nvSpPr>
          <p:cNvPr id="4" name="Slide Number Placeholder 3"/>
          <p:cNvSpPr>
            <a:spLocks noGrp="1"/>
          </p:cNvSpPr>
          <p:nvPr>
            <p:ph type="sldNum" sz="quarter" idx="5"/>
          </p:nvPr>
        </p:nvSpPr>
        <p:spPr/>
        <p:txBody>
          <a:bodyPr/>
          <a:lstStyle/>
          <a:p>
            <a:fld id="{9A496215-5E4C-414D-A8DB-C38AA7CF7C2A}" type="slidenum">
              <a:rPr lang="en-AU" smtClean="0"/>
              <a:pPr/>
              <a:t>8</a:t>
            </a:fld>
            <a:endParaRPr lang="en-AU"/>
          </a:p>
        </p:txBody>
      </p:sp>
    </p:spTree>
    <p:extLst>
      <p:ext uri="{BB962C8B-B14F-4D97-AF65-F5344CB8AC3E}">
        <p14:creationId xmlns:p14="http://schemas.microsoft.com/office/powerpoint/2010/main" val="40509956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Context: The need to upgrade a blockchain-based application over time is ultimately necessary, so as the smart contracts used by the application.</a:t>
            </a:r>
          </a:p>
          <a:p>
            <a:pPr marL="171450" indent="-171450">
              <a:buFont typeface="Arial"/>
              <a:buChar char="•"/>
            </a:pPr>
            <a:r>
              <a:rPr lang="en-US" sz="1200" kern="1200" dirty="0">
                <a:solidFill>
                  <a:schemeClr val="tx1"/>
                </a:solidFill>
                <a:effectLst/>
                <a:latin typeface="+mn-lt"/>
                <a:ea typeface="+mn-ea"/>
                <a:cs typeface="+mn-cs"/>
              </a:rPr>
              <a:t>In general, logic and data change at different times and with different frequencies. </a:t>
            </a:r>
          </a:p>
          <a:p>
            <a:endParaRPr lang="en-US" dirty="0"/>
          </a:p>
          <a:p>
            <a:pPr marL="171450" indent="-171450">
              <a:buFont typeface="Arial"/>
              <a:buChar char="•"/>
            </a:pPr>
            <a:r>
              <a:rPr lang="en-US" sz="1200" kern="1200" dirty="0">
                <a:solidFill>
                  <a:schemeClr val="tx1"/>
                </a:solidFill>
                <a:effectLst/>
                <a:latin typeface="+mn-lt"/>
                <a:ea typeface="+mn-ea"/>
                <a:cs typeface="+mn-cs"/>
              </a:rPr>
              <a:t>Problem: Storing data on blockchain is expensive and there is a limitation on the amount of data and amount of computation a transaction can contain. </a:t>
            </a:r>
          </a:p>
          <a:p>
            <a:pPr marL="171450" indent="-171450">
              <a:buFont typeface="Arial"/>
              <a:buChar char="•"/>
            </a:pPr>
            <a:r>
              <a:rPr lang="en-US" sz="1200" kern="1200" dirty="0">
                <a:solidFill>
                  <a:schemeClr val="tx1"/>
                </a:solidFill>
                <a:effectLst/>
                <a:latin typeface="+mn-lt"/>
                <a:ea typeface="+mn-ea"/>
                <a:cs typeface="+mn-cs"/>
              </a:rPr>
              <a:t>In the context of upgrading smart contracts, the upgrading transactions might contain a large data storage for copying the data from the old version of the smart contract to the new version of the smart contract. </a:t>
            </a:r>
          </a:p>
          <a:p>
            <a:pPr marL="171450" indent="-171450">
              <a:buFont typeface="Arial"/>
              <a:buChar char="•"/>
            </a:pPr>
            <a:r>
              <a:rPr lang="en-US" sz="1200" kern="1200" dirty="0">
                <a:solidFill>
                  <a:schemeClr val="tx1"/>
                </a:solidFill>
                <a:effectLst/>
                <a:latin typeface="+mn-lt"/>
                <a:ea typeface="+mn-ea"/>
                <a:cs typeface="+mn-cs"/>
              </a:rPr>
              <a:t>Porting data to a new version might even require multiple transactions, e.g. when the block gas limit on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prevents an overly complex data migration transaction.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Forces: The problem requires to balance the following forces: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Coupling. Smart contracts can live forever on blockchain if not being explicitly terminated. </a:t>
            </a:r>
          </a:p>
          <a:p>
            <a:pPr marL="171450" indent="-171450">
              <a:buFont typeface="Arial"/>
              <a:buChar char="•"/>
            </a:pPr>
            <a:r>
              <a:rPr lang="en-US" sz="1200" kern="1200" dirty="0">
                <a:solidFill>
                  <a:schemeClr val="tx1"/>
                </a:solidFill>
                <a:effectLst/>
                <a:latin typeface="+mn-lt"/>
                <a:ea typeface="+mn-ea"/>
                <a:cs typeface="+mn-cs"/>
              </a:rPr>
              <a:t>If a smart contract is deactivated in this way, the data stored in the smart contract cannot be accessed through the smart contract functions any more </a:t>
            </a:r>
          </a:p>
          <a:p>
            <a:pPr marL="171450" indent="-171450">
              <a:buFont typeface="Arial"/>
              <a:buChar char="•"/>
            </a:pPr>
            <a:r>
              <a:rPr lang="en-US" sz="1200" kern="1200" dirty="0">
                <a:solidFill>
                  <a:schemeClr val="tx1"/>
                </a:solidFill>
                <a:effectLst/>
                <a:latin typeface="+mn-lt"/>
                <a:ea typeface="+mn-ea"/>
                <a:cs typeface="+mn-cs"/>
              </a:rPr>
              <a:t>although it can still be accessed with some effort, e.g. for provenance or audit purposes. </a:t>
            </a:r>
            <a:endParaRPr lang="en-US" sz="900" kern="1200" dirty="0">
              <a:solidFill>
                <a:schemeClr val="tx1"/>
              </a:solidFill>
              <a:effectLst/>
              <a:latin typeface="+mn-lt"/>
              <a:ea typeface="+mn-ea"/>
              <a:cs typeface="+mn-cs"/>
            </a:endParaRPr>
          </a:p>
          <a:p>
            <a:pPr marL="171450" indent="-171450">
              <a:buFont typeface="Arial"/>
              <a:buChar char="•"/>
            </a:pP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Upgradability. The need to upgrade the application and the smart contracts supporting the application over time is ultimately necessary for many applications.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Cost. If a public blockchain is used, storing data on blockchain costs money. Thus copying data from an old version of a smart contract to a new version should be avoid or minimized.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68</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Solution: To avoid moving data during upgrades of smart contracts, the data store is isolated from the rest of the code.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In the context of blockchain, data could be separately stored in different smart contracts to enable isolation.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Depending on the circumstances of the application, how large of a data store it needs and whether the data structure is expected to change often, the data store could use a strict definition or a loosely typed flat store.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more generic and flexible data structure can be used by all the other logic smart contracts and is unlikely to require changes. One example of a generic data structure is a mapping to store SHA3 key and value pairs.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Benefits: </a:t>
            </a:r>
            <a:endParaRPr lang="en-US" dirty="0"/>
          </a:p>
          <a:p>
            <a:pPr marL="171450" indent="-171450">
              <a:buFont typeface="Arial"/>
              <a:buChar char="•"/>
            </a:pPr>
            <a:r>
              <a:rPr lang="en-US" sz="1200" kern="1200" dirty="0">
                <a:solidFill>
                  <a:schemeClr val="tx1"/>
                </a:solidFill>
                <a:effectLst/>
                <a:latin typeface="+mn-lt"/>
                <a:ea typeface="+mn-ea"/>
                <a:cs typeface="+mn-cs"/>
              </a:rPr>
              <a:t>Upgradability. By separating data from the rest of the code, the logic of the application is able to be upgraded without affecting the data contract.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Cost. Since the data is separated from the rest of the code, there is no cost for migrating data when the application is upgraded.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Generality. If the data can be cleanly separated and generalized, there would be an additional benefit: the generic data contract can be used by all related logic smart contracts. </a:t>
            </a:r>
            <a:endParaRPr lang="en-US" sz="900" kern="1200" dirty="0">
              <a:solidFill>
                <a:schemeClr val="tx1"/>
              </a:solidFill>
              <a:effectLst/>
              <a:latin typeface="+mn-lt"/>
              <a:ea typeface="+mn-ea"/>
              <a:cs typeface="+mn-cs"/>
            </a:endParaRPr>
          </a:p>
          <a:p>
            <a:pPr marL="171450" indent="-171450">
              <a:buFont typeface="Arial"/>
              <a:buChar char="•"/>
            </a:pP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Cost. If a public blockchain is used, storing a piece of data in a generic data structure costs more money than a strictly defined data structure. For example, as mentioned earlier, a generic data structure maintains a mapping between SHA3 key and value pairs, but a more strictly defined data structure can be of smaller size, e.g. not requiring the key to be stored. Querying the data is also less straightforward. This is the cost of a generalized solution.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69</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Chronobank is a blockchain project that tokenizes </a:t>
            </a:r>
            <a:r>
              <a:rPr lang="en-US" sz="1200" kern="1200" dirty="0" err="1">
                <a:solidFill>
                  <a:schemeClr val="tx1"/>
                </a:solidFill>
                <a:effectLst/>
                <a:latin typeface="+mn-lt"/>
                <a:ea typeface="+mn-ea"/>
                <a:cs typeface="+mn-cs"/>
              </a:rPr>
              <a:t>labour</a:t>
            </a:r>
            <a:r>
              <a:rPr lang="en-US" sz="1200" kern="1200" dirty="0">
                <a:solidFill>
                  <a:schemeClr val="tx1"/>
                </a:solidFill>
                <a:effectLst/>
                <a:latin typeface="+mn-lt"/>
                <a:ea typeface="+mn-ea"/>
                <a:cs typeface="+mn-cs"/>
              </a:rPr>
              <a:t> and provides a market for professionals to trade their </a:t>
            </a:r>
            <a:r>
              <a:rPr lang="en-US" sz="1200" kern="1200" dirty="0" err="1">
                <a:solidFill>
                  <a:schemeClr val="tx1"/>
                </a:solidFill>
                <a:effectLst/>
                <a:latin typeface="+mn-lt"/>
                <a:ea typeface="+mn-ea"/>
                <a:cs typeface="+mn-cs"/>
              </a:rPr>
              <a:t>labour</a:t>
            </a:r>
            <a:r>
              <a:rPr lang="en-US" sz="1200" kern="1200" dirty="0">
                <a:solidFill>
                  <a:schemeClr val="tx1"/>
                </a:solidFill>
                <a:effectLst/>
                <a:latin typeface="+mn-lt"/>
                <a:ea typeface="+mn-ea"/>
                <a:cs typeface="+mn-cs"/>
              </a:rPr>
              <a:t> time with businesses. </a:t>
            </a:r>
          </a:p>
          <a:p>
            <a:pPr marL="171450" indent="-171450">
              <a:buFont typeface="Arial"/>
              <a:buChar char="•"/>
            </a:pPr>
            <a:r>
              <a:rPr lang="en-US" sz="1200" kern="1200" dirty="0">
                <a:solidFill>
                  <a:schemeClr val="tx1"/>
                </a:solidFill>
                <a:effectLst/>
                <a:latin typeface="+mn-lt"/>
                <a:ea typeface="+mn-ea"/>
                <a:cs typeface="+mn-cs"/>
              </a:rPr>
              <a:t>It uses a smart contract with a generic data structure as the data store used by all the other logic smart contracts. </a:t>
            </a:r>
            <a:endParaRPr lang="en-US" dirty="0"/>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Colony, a platform for open organizations running on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Similar to Chronobank, Colony has a data contract with a generic data structure.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70</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Context: All the smart contracts running on blockchain can be accessed and called by all the blockchain participants and other smart contracts by default,</a:t>
            </a:r>
          </a:p>
          <a:p>
            <a:pPr marL="171450" indent="-171450">
              <a:buFont typeface="Arial"/>
              <a:buChar char="•"/>
            </a:pPr>
            <a:r>
              <a:rPr lang="en-US" sz="1200" kern="1200" dirty="0">
                <a:solidFill>
                  <a:schemeClr val="tx1"/>
                </a:solidFill>
                <a:effectLst/>
                <a:latin typeface="+mn-lt"/>
                <a:ea typeface="+mn-ea"/>
                <a:cs typeface="+mn-cs"/>
              </a:rPr>
              <a:t>Because there are no privileged users and, in the case of public blockchain, every participant can join the network to access all the information and code stored and running on blockchain. </a:t>
            </a:r>
          </a:p>
          <a:p>
            <a:endParaRPr lang="en-US" dirty="0"/>
          </a:p>
          <a:p>
            <a:pPr marL="171450" indent="-171450">
              <a:buFont typeface="Arial"/>
              <a:buChar char="•"/>
            </a:pPr>
            <a:r>
              <a:rPr lang="en-US" sz="1200" kern="1200" dirty="0">
                <a:solidFill>
                  <a:schemeClr val="tx1"/>
                </a:solidFill>
                <a:effectLst/>
                <a:latin typeface="+mn-lt"/>
                <a:ea typeface="+mn-ea"/>
                <a:cs typeface="+mn-cs"/>
              </a:rPr>
              <a:t>Problem: A smart contract by default has no owner, meaning that once deployed the author of the smart contract has no special privilege on the smart contract. </a:t>
            </a:r>
          </a:p>
          <a:p>
            <a:pPr marL="171450" indent="-171450">
              <a:buFont typeface="Arial"/>
              <a:buChar char="•"/>
            </a:pPr>
            <a:r>
              <a:rPr lang="en-US" sz="1200" kern="1200" dirty="0">
                <a:solidFill>
                  <a:schemeClr val="tx1"/>
                </a:solidFill>
                <a:effectLst/>
                <a:latin typeface="+mn-lt"/>
                <a:ea typeface="+mn-ea"/>
                <a:cs typeface="+mn-cs"/>
              </a:rPr>
              <a:t>A permission-less function can be triggered by unauthorized users accidentally. </a:t>
            </a:r>
          </a:p>
          <a:p>
            <a:pPr marL="171450" indent="-171450">
              <a:buFont typeface="Arial"/>
              <a:buChar char="•"/>
            </a:pPr>
            <a:r>
              <a:rPr lang="en-US" sz="1200" kern="1200" dirty="0">
                <a:solidFill>
                  <a:schemeClr val="tx1"/>
                </a:solidFill>
                <a:effectLst/>
                <a:latin typeface="+mn-lt"/>
                <a:ea typeface="+mn-ea"/>
                <a:cs typeface="+mn-cs"/>
              </a:rPr>
              <a:t>Such a permission-less function becomes vulnerability of blockchain-based application. </a:t>
            </a:r>
          </a:p>
          <a:p>
            <a:pPr marL="171450" indent="-171450">
              <a:buFont typeface="Arial"/>
              <a:buChar char="•"/>
            </a:pPr>
            <a:r>
              <a:rPr lang="en-US" sz="1200" kern="1200" dirty="0">
                <a:solidFill>
                  <a:schemeClr val="tx1"/>
                </a:solidFill>
                <a:effectLst/>
                <a:latin typeface="+mn-lt"/>
                <a:ea typeface="+mn-ea"/>
                <a:cs typeface="+mn-cs"/>
              </a:rPr>
              <a:t>For example, a permission-less function which is discovered in a smart contract library used by the Parity multi-sig wallet, caused the freezing of about 500K Ethers</a:t>
            </a:r>
            <a:r>
              <a:rPr lang="en-US" sz="1200" kern="1200" baseline="0" dirty="0">
                <a:solidFill>
                  <a:schemeClr val="tx1"/>
                </a:solidFill>
                <a:effectLst/>
                <a:latin typeface="+mn-lt"/>
                <a:ea typeface="+mn-ea"/>
                <a:cs typeface="+mn-cs"/>
              </a:rPr>
              <a:t> </a:t>
            </a:r>
          </a:p>
          <a:p>
            <a:pPr marL="171450" indent="-171450">
              <a:buFont typeface="Arial"/>
              <a:buChar char="•"/>
            </a:pPr>
            <a:r>
              <a:rPr lang="en-US" sz="1200" kern="1200" dirty="0">
                <a:solidFill>
                  <a:schemeClr val="tx1"/>
                </a:solidFill>
                <a:effectLst/>
                <a:latin typeface="+mn-lt"/>
                <a:ea typeface="+mn-ea"/>
                <a:cs typeface="+mn-cs"/>
              </a:rPr>
              <a:t>smart contract on public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can be terminated without authority. </a:t>
            </a:r>
          </a:p>
          <a:p>
            <a:endParaRPr lang="en-US" dirty="0"/>
          </a:p>
          <a:p>
            <a:pPr marL="171450" indent="-171450">
              <a:buFont typeface="Arial"/>
              <a:buChar char="•"/>
            </a:pPr>
            <a:r>
              <a:rPr lang="en-US" sz="1200" kern="1200" dirty="0">
                <a:solidFill>
                  <a:schemeClr val="tx1"/>
                </a:solidFill>
                <a:effectLst/>
                <a:latin typeface="+mn-lt"/>
                <a:ea typeface="+mn-ea"/>
                <a:cs typeface="+mn-cs"/>
              </a:rPr>
              <a:t>Security. The functions defined in the smart contracts should be called only by the authorized participants. </a:t>
            </a:r>
          </a:p>
          <a:p>
            <a:pPr marL="171450" indent="-171450">
              <a:buFont typeface="Arial"/>
              <a:buChar char="•"/>
            </a:pPr>
            <a:r>
              <a:rPr lang="en-US" sz="1200" kern="1200" dirty="0">
                <a:solidFill>
                  <a:schemeClr val="tx1"/>
                </a:solidFill>
                <a:effectLst/>
                <a:latin typeface="+mn-lt"/>
                <a:ea typeface="+mn-ea"/>
                <a:cs typeface="+mn-cs"/>
              </a:rPr>
              <a:t>Due to the transparency of public blockchains, all the smart contracts are also publicly available to everyone connecting to the Internet.</a:t>
            </a:r>
          </a:p>
          <a:p>
            <a:pPr marL="171450" indent="-171450">
              <a:buFont typeface="Arial"/>
              <a:buChar char="•"/>
            </a:pPr>
            <a:r>
              <a:rPr lang="en-US" sz="1200" kern="1200" dirty="0">
                <a:solidFill>
                  <a:schemeClr val="tx1"/>
                </a:solidFill>
                <a:effectLst/>
                <a:latin typeface="+mn-lt"/>
                <a:ea typeface="+mn-ea"/>
                <a:cs typeface="+mn-cs"/>
              </a:rPr>
              <a:t>In contrast, in a conventional software system, the internal logic is normally not visible to the end uses. I</a:t>
            </a:r>
          </a:p>
          <a:p>
            <a:pPr marL="171450" indent="-171450">
              <a:buFont typeface="Arial"/>
              <a:buChar char="•"/>
            </a:pPr>
            <a:r>
              <a:rPr lang="en-US" sz="1200" kern="1200" dirty="0" err="1">
                <a:solidFill>
                  <a:schemeClr val="tx1"/>
                </a:solidFill>
                <a:effectLst/>
                <a:latin typeface="+mn-lt"/>
                <a:ea typeface="+mn-ea"/>
                <a:cs typeface="+mn-cs"/>
              </a:rPr>
              <a:t>nteraction</a:t>
            </a:r>
            <a:r>
              <a:rPr lang="en-US" sz="1200" kern="1200" dirty="0">
                <a:solidFill>
                  <a:schemeClr val="tx1"/>
                </a:solidFill>
                <a:effectLst/>
                <a:latin typeface="+mn-lt"/>
                <a:ea typeface="+mn-ea"/>
                <a:cs typeface="+mn-cs"/>
              </a:rPr>
              <a:t> with the software system is either through a user interface or API, where it is possible to enforce access control policies.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71</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Solution: Adding permission control to every smart contract function to check permissions for every caller that triggers the functions defined in the smart contract based on the blockchain addresses of the caller.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This can be done by checking the authorization of the caller before executing the logic of the function: unauthorized calls are rejected and the execution of the function terminated before reaching the core logic of the function.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Security. Only the participants and smart contracts that are authorized by the smart contract can call the corresponding functions successfully. </a:t>
            </a:r>
            <a:endParaRPr lang="en-US" sz="9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Secure authorization. Authorization is implemented in smart contracts running on blockchain, which leverages the properties provided by blockchain.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Cost. On a public blockchain, extra code that implements the permission control mechanism also has additional deployment and run-time cost. </a:t>
            </a:r>
            <a:endParaRPr lang="en-US" sz="9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Lack of flexibility. Such permissions are defined in the smart contract before its deployment, therefore they are difficult to change. </a:t>
            </a:r>
          </a:p>
          <a:p>
            <a:r>
              <a:rPr lang="en-US" sz="1200" kern="1200" dirty="0">
                <a:solidFill>
                  <a:schemeClr val="tx1"/>
                </a:solidFill>
                <a:effectLst/>
                <a:latin typeface="+mn-lt"/>
                <a:ea typeface="+mn-ea"/>
                <a:cs typeface="+mn-cs"/>
              </a:rPr>
              <a:t>However, permissions may be required to be dynamic. A mechanism is needed to support dynamic granting and removal of permissions. </a:t>
            </a:r>
            <a:endParaRPr lang="en-US" dirty="0">
              <a:effectLst/>
            </a:endParaRPr>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72</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Mortal contract discussed in the Solidity tutorial restricts the permission of invoking the self-destruct function to the “owner” of the contract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where “owner” is a variable defined in the contract code itself.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Restrict access pattern suggested in the Solidity tutorial uses modifier to restrict who can make modifications to the state of the contract or call the functions of the contract.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Modifier is a mechanism to add a piece of code before the function to check certain conditions. Modifier can make such restrictions highly readable.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73</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Context: Applications based on blockchain might need to use multiple instances of a standard contract with customization. </a:t>
            </a:r>
          </a:p>
          <a:p>
            <a:pPr marL="171450" indent="-171450">
              <a:buFont typeface="Arial"/>
              <a:buChar char="•"/>
            </a:pPr>
            <a:r>
              <a:rPr lang="en-US" sz="1200" kern="1200" dirty="0">
                <a:solidFill>
                  <a:schemeClr val="tx1"/>
                </a:solidFill>
                <a:effectLst/>
                <a:latin typeface="+mn-lt"/>
                <a:ea typeface="+mn-ea"/>
                <a:cs typeface="+mn-cs"/>
              </a:rPr>
              <a:t>Each contract instance is created by instantiating a contract template.</a:t>
            </a:r>
          </a:p>
          <a:p>
            <a:pPr marL="171450" indent="-171450">
              <a:buFont typeface="Arial"/>
              <a:buChar char="•"/>
            </a:pPr>
            <a:r>
              <a:rPr lang="en-US" sz="1200" kern="1200" dirty="0">
                <a:solidFill>
                  <a:schemeClr val="tx1"/>
                </a:solidFill>
                <a:effectLst/>
                <a:latin typeface="+mn-lt"/>
                <a:ea typeface="+mn-ea"/>
                <a:cs typeface="+mn-cs"/>
              </a:rPr>
              <a:t>For example, in a business process management system, each of the business process instances might be represented by a smart contract being generated from a contract template representing the business process model. </a:t>
            </a:r>
          </a:p>
          <a:p>
            <a:pPr marL="171450" indent="-171450">
              <a:buFont typeface="Arial"/>
              <a:buChar char="•"/>
            </a:pPr>
            <a:r>
              <a:rPr lang="en-US" sz="1200" kern="1200" dirty="0">
                <a:solidFill>
                  <a:schemeClr val="tx1"/>
                </a:solidFill>
                <a:effectLst/>
                <a:latin typeface="+mn-lt"/>
                <a:ea typeface="+mn-ea"/>
                <a:cs typeface="+mn-cs"/>
              </a:rPr>
              <a:t>The template can be stored off-chain in a code repository, or on-chain, within its own smart contract. </a:t>
            </a:r>
          </a:p>
          <a:p>
            <a:endParaRPr lang="en-US" dirty="0"/>
          </a:p>
          <a:p>
            <a:pPr marL="171450" indent="-171450">
              <a:buFont typeface="Arial"/>
              <a:buChar char="•"/>
            </a:pPr>
            <a:r>
              <a:rPr lang="en-US" sz="1200" kern="1200" dirty="0">
                <a:solidFill>
                  <a:schemeClr val="tx1"/>
                </a:solidFill>
                <a:effectLst/>
                <a:latin typeface="+mn-lt"/>
                <a:ea typeface="+mn-ea"/>
                <a:cs typeface="+mn-cs"/>
              </a:rPr>
              <a:t>Problem: Keeping the contract template off-chain cannot guarantee consistency between different smart contract instances created from the same template </a:t>
            </a:r>
          </a:p>
          <a:p>
            <a:pPr marL="171450" indent="-171450">
              <a:buFont typeface="Arial"/>
              <a:buChar char="•"/>
            </a:pPr>
            <a:r>
              <a:rPr lang="en-US" sz="1200" kern="1200" dirty="0">
                <a:solidFill>
                  <a:schemeClr val="tx1"/>
                </a:solidFill>
                <a:effectLst/>
                <a:latin typeface="+mn-lt"/>
                <a:ea typeface="+mn-ea"/>
                <a:cs typeface="+mn-cs"/>
              </a:rPr>
              <a:t>because the source code of the template can be independently modified. </a:t>
            </a:r>
          </a:p>
          <a:p>
            <a:endParaRPr lang="en-US" dirty="0"/>
          </a:p>
          <a:p>
            <a:pPr marL="171450" indent="-171450">
              <a:buFont typeface="Arial"/>
              <a:buChar char="•"/>
            </a:pPr>
            <a:r>
              <a:rPr lang="en-US" sz="1200" kern="1200" dirty="0">
                <a:solidFill>
                  <a:schemeClr val="tx1"/>
                </a:solidFill>
                <a:effectLst/>
                <a:latin typeface="+mn-lt"/>
                <a:ea typeface="+mn-ea"/>
                <a:cs typeface="+mn-cs"/>
              </a:rPr>
              <a:t>Dependency management. Storing the source code of smart contract off-chain in a code repository introduces the issue of integrating more systems into the blockchain-based application.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Secure code sharing. Blockchain can be used as a secure platform to share code of smart contracts. </a:t>
            </a:r>
          </a:p>
          <a:p>
            <a:pPr marL="171450" indent="-171450">
              <a:buFont typeface="Arial"/>
              <a:buChar char="•"/>
            </a:pPr>
            <a:r>
              <a:rPr lang="en-US" sz="1200" kern="1200" dirty="0">
                <a:solidFill>
                  <a:schemeClr val="tx1"/>
                </a:solidFill>
                <a:effectLst/>
                <a:latin typeface="+mn-lt"/>
                <a:ea typeface="+mn-ea"/>
                <a:cs typeface="+mn-cs"/>
              </a:rPr>
              <a:t>As opposed to a traditional code repository, changes of code deployed on a smart contract can be strictly limited or prohibited.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Deployment. If a public code repository, like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is used to store the source code of a smart contract, a component is needed to implement the function of deploying smart contract on blockchain, otherwise, the end users need to understand how to deploy smart contracts by sending transactions with the customized source code of the contract definition.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74</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Solution: Smart contracts are created from a contract factory deployed on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factory contract is deployed once from the off-chain source code.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factory may contain the definition of multiple smart contracts.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Smart contract instances are generated by passing parameters to the contract factory to instantiate customized smart contract instances.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Factory contract is analogous to a Class in an object-oriented programming language. Every transaction that generates a smart contract instance essentially instantiates an object of the factory contract class.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This contract instance (the object) will maintain its own properties independently of the other instances but with a structure consistent with its original template. </a:t>
            </a:r>
            <a:endParaRPr lang="en-US" dirty="0"/>
          </a:p>
          <a:p>
            <a:endParaRPr lang="en-US" dirty="0"/>
          </a:p>
          <a:p>
            <a:pPr marL="171450" indent="-171450">
              <a:buFont typeface="Arial"/>
              <a:buChar char="•"/>
            </a:pPr>
            <a:r>
              <a:rPr lang="en-US" sz="1200" kern="1200" dirty="0">
                <a:solidFill>
                  <a:schemeClr val="tx1"/>
                </a:solidFill>
                <a:effectLst/>
                <a:latin typeface="+mn-lt"/>
                <a:ea typeface="+mn-ea"/>
                <a:cs typeface="+mn-cs"/>
              </a:rPr>
              <a:t> Security. Keeping the factory contract on-chain guarantees the consistency of the contract definition.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Efficiency. If the contract definition is kept on-chain in a factory contract, smart contract instances are generated by calling a function defined in the factory contract. </a:t>
            </a:r>
            <a:endParaRPr lang="en-US" dirty="0">
              <a:effectLst/>
            </a:endParaRPr>
          </a:p>
          <a:p>
            <a:r>
              <a:rPr lang="en-US" sz="1200" kern="1200" dirty="0">
                <a:solidFill>
                  <a:schemeClr val="tx1"/>
                </a:solidFill>
                <a:effectLst/>
                <a:latin typeface="+mn-lt"/>
                <a:ea typeface="+mn-ea"/>
                <a:cs typeface="+mn-cs"/>
              </a:rPr>
              <a:t>Drawbacks: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Deployment cost. If a public blockchain is used, using factory contract requires extra cost to deploy the factory contract.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Function call cost. If a public blockchain is used, creating a new smart contract instance requires extra cost to call a function defined in the factory contract.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75</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A tutorial from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developers about how to create a contract factory from which smart contract instances can be created.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Factory pattern has been applied in a real-world blockchain-based health care application. </a:t>
            </a:r>
          </a:p>
          <a:p>
            <a:pPr marL="171450" indent="-171450">
              <a:buFont typeface="Arial"/>
              <a:buChar char="•"/>
            </a:pPr>
            <a:r>
              <a:rPr lang="en-US" sz="1200" kern="1200" dirty="0">
                <a:solidFill>
                  <a:schemeClr val="tx1"/>
                </a:solidFill>
                <a:effectLst/>
                <a:latin typeface="+mn-lt"/>
                <a:ea typeface="+mn-ea"/>
                <a:cs typeface="+mn-cs"/>
              </a:rPr>
              <a:t>The business process management system in an academic work [18] uses a</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contract factory to generate process instances. </a:t>
            </a:r>
            <a:endParaRPr lang="en-US" dirty="0"/>
          </a:p>
          <a:p>
            <a:endParaRPr lang="en-US" dirty="0">
              <a:effectLst/>
            </a:endParaRPr>
          </a:p>
          <a:p>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76</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Context: Smart contracts are event-driven programs, which cannot execute autonomously. </a:t>
            </a:r>
          </a:p>
          <a:p>
            <a:pPr marL="171450" indent="-171450">
              <a:buFont typeface="Arial"/>
              <a:buChar char="•"/>
            </a:pPr>
            <a:r>
              <a:rPr lang="en-US" sz="1200" kern="1200" dirty="0">
                <a:solidFill>
                  <a:schemeClr val="tx1"/>
                </a:solidFill>
                <a:effectLst/>
                <a:latin typeface="+mn-lt"/>
                <a:ea typeface="+mn-ea"/>
                <a:cs typeface="+mn-cs"/>
              </a:rPr>
              <a:t>All the functions defined in a smart contract need to be triggered either by a transaction from external account or another smart contract to execute. </a:t>
            </a:r>
          </a:p>
          <a:p>
            <a:pPr marL="171450" indent="-171450">
              <a:buFont typeface="Arial"/>
              <a:buChar char="•"/>
            </a:pPr>
            <a:r>
              <a:rPr lang="en-US" sz="1200" kern="1200" dirty="0">
                <a:solidFill>
                  <a:schemeClr val="tx1"/>
                </a:solidFill>
                <a:effectLst/>
                <a:latin typeface="+mn-lt"/>
                <a:ea typeface="+mn-ea"/>
                <a:cs typeface="+mn-cs"/>
              </a:rPr>
              <a:t>Other than the functions that provide regular services to users, some functions need to run asynchronously from regular user interaction, for example, to clean up the expired records, or make dividend payouts etc. </a:t>
            </a:r>
          </a:p>
          <a:p>
            <a:pPr marL="171450" indent="-171450">
              <a:buFont typeface="Arial"/>
              <a:buChar char="•"/>
            </a:pPr>
            <a:r>
              <a:rPr lang="en-US" sz="1200" kern="1200" dirty="0">
                <a:solidFill>
                  <a:schemeClr val="tx1"/>
                </a:solidFill>
                <a:effectLst/>
                <a:latin typeface="+mn-lt"/>
                <a:ea typeface="+mn-ea"/>
                <a:cs typeface="+mn-cs"/>
              </a:rPr>
              <a:t>Such functions usually involve a time, after which the function should start. </a:t>
            </a:r>
          </a:p>
          <a:p>
            <a:endParaRPr lang="en-US" dirty="0"/>
          </a:p>
          <a:p>
            <a:pPr marL="171450" indent="-171450">
              <a:buFont typeface="Arial"/>
              <a:buChar char="•"/>
            </a:pPr>
            <a:r>
              <a:rPr lang="en-US" sz="1200" kern="1200" dirty="0">
                <a:solidFill>
                  <a:schemeClr val="tx1"/>
                </a:solidFill>
                <a:effectLst/>
                <a:latin typeface="+mn-lt"/>
                <a:ea typeface="+mn-ea"/>
                <a:cs typeface="+mn-cs"/>
              </a:rPr>
              <a:t>Problem: Users of a smart contract have no direct benefit from calling the accessorial functions. </a:t>
            </a:r>
          </a:p>
          <a:p>
            <a:pPr marL="171450" indent="-171450">
              <a:buFont typeface="Arial"/>
              <a:buChar char="•"/>
            </a:pPr>
            <a:r>
              <a:rPr lang="en-US" sz="1200" kern="1200" dirty="0">
                <a:solidFill>
                  <a:schemeClr val="tx1"/>
                </a:solidFill>
                <a:effectLst/>
                <a:latin typeface="+mn-lt"/>
                <a:ea typeface="+mn-ea"/>
                <a:cs typeface="+mn-cs"/>
              </a:rPr>
              <a:t>If a public blockchain is used, executing these functions causes extra monetary cost. Some accessorial functions are expensive to execute. </a:t>
            </a:r>
            <a:endParaRPr lang="en-US" dirty="0"/>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Completeness. The regular services provided by a smart contract are supported by some accessorial functions.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Cost. Execution of accessorial functions causes extra costs from the users.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77</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dirty="0"/>
              <a:t>Every pattern has essentially four </a:t>
            </a:r>
            <a:r>
              <a:rPr lang="en-US" baseline="0" dirty="0"/>
              <a:t>elements include name, problem, solution and consequence</a:t>
            </a:r>
          </a:p>
          <a:p>
            <a:pPr marL="171450" indent="-171450">
              <a:buFont typeface="Arial"/>
              <a:buChar char="•"/>
            </a:pPr>
            <a:r>
              <a:rPr lang="en-US" dirty="0"/>
              <a:t>Pattern name briefly describe</a:t>
            </a:r>
            <a:r>
              <a:rPr lang="en-US" baseline="0" dirty="0"/>
              <a:t> a design problem, its solutions, and consequences in a word or two. </a:t>
            </a:r>
          </a:p>
          <a:p>
            <a:pPr marL="171450" indent="-171450">
              <a:buFont typeface="Arial"/>
              <a:buChar char="•"/>
            </a:pPr>
            <a:r>
              <a:rPr lang="en-US" baseline="0" dirty="0"/>
              <a:t>Name a pattern can increases our design vocabulary. </a:t>
            </a:r>
          </a:p>
          <a:p>
            <a:pPr marL="171450" indent="-171450">
              <a:buFont typeface="Arial"/>
              <a:buChar char="•"/>
            </a:pPr>
            <a:r>
              <a:rPr lang="en-US" baseline="0" dirty="0"/>
              <a:t>Having a vocabulary for patterns lets us talk about them with others</a:t>
            </a:r>
          </a:p>
          <a:p>
            <a:pPr marL="171450" indent="-171450">
              <a:buFont typeface="Arial"/>
              <a:buChar char="•"/>
            </a:pPr>
            <a:r>
              <a:rPr lang="en-US" baseline="0" dirty="0"/>
              <a:t>But Finding good names has been one of the hardest parts of developing a pattern catalog.</a:t>
            </a:r>
          </a:p>
          <a:p>
            <a:pPr marL="171450" indent="-171450">
              <a:buFont typeface="Arial"/>
              <a:buChar char="•"/>
            </a:pPr>
            <a:endParaRPr lang="en-US" baseline="0" dirty="0"/>
          </a:p>
          <a:p>
            <a:pPr marL="171450" indent="-171450">
              <a:buFont typeface="Arial"/>
              <a:buChar char="•"/>
            </a:pPr>
            <a:r>
              <a:rPr lang="en-US" baseline="0" dirty="0"/>
              <a:t>The problem describes when to apply the pattern. </a:t>
            </a:r>
          </a:p>
          <a:p>
            <a:pPr marL="171450" indent="-171450">
              <a:buFont typeface="Arial"/>
              <a:buChar char="•"/>
            </a:pPr>
            <a:r>
              <a:rPr lang="en-US" baseline="0" dirty="0"/>
              <a:t>It explains the problem and its context. </a:t>
            </a:r>
          </a:p>
          <a:p>
            <a:pPr marL="171450" indent="-171450">
              <a:buFont typeface="Arial"/>
              <a:buChar char="•"/>
            </a:pPr>
            <a:r>
              <a:rPr lang="en-US" baseline="0" dirty="0"/>
              <a:t>Sometimes the problem will include a list of conditions that must be met before it makes sense to apply the pattern.</a:t>
            </a:r>
          </a:p>
          <a:p>
            <a:pPr marL="171450" indent="-171450">
              <a:buFont typeface="Arial"/>
              <a:buChar char="•"/>
            </a:pPr>
            <a:endParaRPr lang="en-US" baseline="0" dirty="0"/>
          </a:p>
          <a:p>
            <a:pPr marL="171450" indent="-171450">
              <a:buFont typeface="Arial"/>
              <a:buChar char="•"/>
            </a:pPr>
            <a:r>
              <a:rPr lang="en-US" baseline="0" dirty="0"/>
              <a:t>The solution describes the elements that make up the design, their relationships, responsibilities, and collaborations. </a:t>
            </a:r>
          </a:p>
          <a:p>
            <a:pPr marL="171450" indent="-171450">
              <a:buFont typeface="Arial"/>
              <a:buChar char="•"/>
            </a:pPr>
            <a:r>
              <a:rPr lang="en-US" baseline="0" dirty="0"/>
              <a:t>The solution doesn’t describe a particular concrete design or implementation, because a pattern is like a template that can be applied in many different situations. </a:t>
            </a:r>
          </a:p>
          <a:p>
            <a:pPr marL="171450" indent="-171450">
              <a:buFont typeface="Arial"/>
              <a:buChar char="•"/>
            </a:pPr>
            <a:r>
              <a:rPr lang="en-US" baseline="0" dirty="0"/>
              <a:t>Instead, the pattern provides an abstract description of a design problem and how a general arrangement of elements (classes and objects in our case) solves it. </a:t>
            </a:r>
          </a:p>
          <a:p>
            <a:pPr marL="171450" indent="-171450">
              <a:buFont typeface="Arial"/>
              <a:buChar char="•"/>
            </a:pPr>
            <a:endParaRPr lang="en-US" baseline="0" dirty="0"/>
          </a:p>
          <a:p>
            <a:pPr marL="171450" indent="-171450">
              <a:buFont typeface="Arial"/>
              <a:buChar char="•"/>
            </a:pPr>
            <a:r>
              <a:rPr lang="en-US" baseline="0" dirty="0"/>
              <a:t>The consequences are the results and trade-offs of applying the pattern. </a:t>
            </a:r>
          </a:p>
          <a:p>
            <a:pPr marL="171450" indent="-171450">
              <a:buFont typeface="Arial"/>
              <a:buChar char="•"/>
            </a:pPr>
            <a:r>
              <a:rPr lang="en-US" baseline="0" dirty="0"/>
              <a:t>they are critical for evaluating design alternatives and for understanding the costs and benefits of applying the pattern. The consequences for software often concern space and time trade-offs. </a:t>
            </a: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9</a:t>
            </a:fld>
            <a:endParaRPr lang="en-AU"/>
          </a:p>
        </p:txBody>
      </p:sp>
    </p:spTree>
    <p:extLst>
      <p:ext uri="{BB962C8B-B14F-4D97-AF65-F5344CB8AC3E}">
        <p14:creationId xmlns:p14="http://schemas.microsoft.com/office/powerpoint/2010/main" val="16739986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Solution: Reward the caller of a function defined in a smart contract for invoking the execution, for example, sending back a percentage of payout to the caller to reimburse the (gas) execution cost. </a:t>
            </a:r>
            <a:endParaRPr lang="en-US" dirty="0"/>
          </a:p>
          <a:p>
            <a:endParaRPr lang="en-US" dirty="0"/>
          </a:p>
          <a:p>
            <a:pPr marL="171450" indent="-171450">
              <a:buFont typeface="Arial"/>
              <a:buChar char="•"/>
            </a:pPr>
            <a:r>
              <a:rPr lang="en-US" sz="1200" kern="1200" dirty="0">
                <a:solidFill>
                  <a:schemeClr val="tx1"/>
                </a:solidFill>
                <a:effectLst/>
                <a:latin typeface="+mn-lt"/>
                <a:ea typeface="+mn-ea"/>
                <a:cs typeface="+mn-cs"/>
              </a:rPr>
              <a:t>Completeness. The execution of the accessorial functions helps to complete the regular services provided by the smart contract.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Cost. The users, who spends extra to execute the accessorial functions, are compensated by the reward associated with the execution.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Drawbacks: </a:t>
            </a:r>
            <a:endParaRPr lang="en-US" dirty="0"/>
          </a:p>
          <a:p>
            <a:pPr marL="171450" indent="-171450">
              <a:buFont typeface="Arial"/>
              <a:buChar char="•"/>
            </a:pPr>
            <a:r>
              <a:rPr lang="en-US" sz="1200" kern="1200" dirty="0">
                <a:solidFill>
                  <a:schemeClr val="tx1"/>
                </a:solidFill>
                <a:effectLst/>
                <a:latin typeface="+mn-lt"/>
                <a:ea typeface="+mn-ea"/>
                <a:cs typeface="+mn-cs"/>
              </a:rPr>
              <a:t>Unguaranteed execution. Execution cannot be guaranteed even with incentive. </a:t>
            </a:r>
          </a:p>
          <a:p>
            <a:pPr marL="171450" indent="-171450">
              <a:buFont typeface="Arial"/>
              <a:buChar char="•"/>
            </a:pPr>
            <a:r>
              <a:rPr lang="en-US" sz="1200" kern="1200" dirty="0">
                <a:solidFill>
                  <a:schemeClr val="tx1"/>
                </a:solidFill>
                <a:effectLst/>
                <a:latin typeface="+mn-lt"/>
                <a:ea typeface="+mn-ea"/>
                <a:cs typeface="+mn-cs"/>
              </a:rPr>
              <a:t>Thus, another option is to embed the logic of accessorial functions into other regular functions that users have to call to use the services.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78</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Regis is an in-browser tool for developers to create smart contracts representing registries on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a:t>
            </a:r>
          </a:p>
          <a:p>
            <a:pPr marL="171450" indent="-171450">
              <a:buFont typeface="Arial"/>
              <a:buChar char="•"/>
            </a:pPr>
            <a:r>
              <a:rPr lang="en-US" sz="1200" kern="1200" dirty="0">
                <a:solidFill>
                  <a:schemeClr val="tx1"/>
                </a:solidFill>
                <a:effectLst/>
                <a:latin typeface="+mn-lt"/>
                <a:ea typeface="+mn-ea"/>
                <a:cs typeface="+mn-cs"/>
              </a:rPr>
              <a:t>The functions that clean up the expired records provide incentive for users to execute them.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alarm clock is a service provided by a smart contract running on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a:t>
            </a:r>
          </a:p>
          <a:p>
            <a:pPr marL="171450" indent="-171450">
              <a:buFont typeface="Arial"/>
              <a:buChar char="•"/>
            </a:pPr>
            <a:r>
              <a:rPr lang="en-US" sz="1200" kern="1200" dirty="0">
                <a:solidFill>
                  <a:schemeClr val="tx1"/>
                </a:solidFill>
                <a:effectLst/>
                <a:latin typeface="+mn-lt"/>
                <a:ea typeface="+mn-ea"/>
                <a:cs typeface="+mn-cs"/>
              </a:rPr>
              <a:t>It facilitates scheduling function calls for a specified block in the future and provides incentive for users to execute the scheduled function.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79</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dirty="0"/>
              <a:t>Contract registry provides registry for smart contract</a:t>
            </a:r>
          </a:p>
          <a:p>
            <a:pPr marL="171450" indent="-171450">
              <a:buFont typeface="Arial"/>
              <a:buChar char="•"/>
            </a:pPr>
            <a:r>
              <a:rPr lang="en-US" dirty="0"/>
              <a:t>Factory contract create</a:t>
            </a:r>
            <a:r>
              <a:rPr lang="en-US" baseline="0" dirty="0"/>
              <a:t> new contract instance, and register the new instance to contract registry</a:t>
            </a:r>
          </a:p>
          <a:p>
            <a:pPr marL="171450" indent="-171450">
              <a:buFont typeface="Arial"/>
              <a:buChar char="•"/>
            </a:pPr>
            <a:r>
              <a:rPr lang="en-US" baseline="0" dirty="0"/>
              <a:t>Embedded permission add permission to contract registry</a:t>
            </a:r>
          </a:p>
          <a:p>
            <a:pPr marL="171450" indent="-171450">
              <a:buFont typeface="Arial"/>
              <a:buChar char="•"/>
            </a:pPr>
            <a:r>
              <a:rPr lang="en-US" baseline="0" dirty="0"/>
              <a:t>Data contract works with the created smart contract to improve upgradability</a:t>
            </a:r>
          </a:p>
          <a:p>
            <a:pPr marL="171450" indent="-171450">
              <a:buFont typeface="Arial"/>
              <a:buChar char="•"/>
            </a:pPr>
            <a:r>
              <a:rPr lang="en-US" baseline="0" dirty="0"/>
              <a:t>Multiple authorization and dynamic authorization can support the permission control</a:t>
            </a: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80</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Summary: Decentralized applications(</a:t>
            </a:r>
            <a:r>
              <a:rPr lang="en-US" sz="1200" kern="1200" dirty="0" err="1">
                <a:solidFill>
                  <a:schemeClr val="tx1"/>
                </a:solidFill>
                <a:effectLst/>
                <a:latin typeface="+mn-lt"/>
                <a:ea typeface="+mn-ea"/>
                <a:cs typeface="+mn-cs"/>
              </a:rPr>
              <a:t>dapps</a:t>
            </a:r>
            <a:r>
              <a:rPr lang="en-US" sz="1200" kern="1200" dirty="0">
                <a:solidFill>
                  <a:schemeClr val="tx1"/>
                </a:solidFill>
                <a:effectLst/>
                <a:latin typeface="+mn-lt"/>
                <a:ea typeface="+mn-ea"/>
                <a:cs typeface="+mn-cs"/>
              </a:rPr>
              <a:t>) are applications running on P2P network rather than a single computer. </a:t>
            </a:r>
            <a:r>
              <a:rPr lang="en-US" sz="1200" kern="1200" dirty="0" err="1">
                <a:solidFill>
                  <a:schemeClr val="tx1"/>
                </a:solidFill>
                <a:effectLst/>
                <a:latin typeface="+mn-lt"/>
                <a:ea typeface="+mn-ea"/>
                <a:cs typeface="+mn-cs"/>
              </a:rPr>
              <a:t>dapps</a:t>
            </a:r>
            <a:r>
              <a:rPr lang="en-US" sz="1200" kern="1200" dirty="0">
                <a:solidFill>
                  <a:schemeClr val="tx1"/>
                </a:solidFill>
                <a:effectLst/>
                <a:latin typeface="+mn-lt"/>
                <a:ea typeface="+mn-ea"/>
                <a:cs typeface="+mn-cs"/>
              </a:rPr>
              <a:t> are blockchain-based websites that allow users to interact with smart contracts deployed on blockchain. </a:t>
            </a:r>
          </a:p>
          <a:p>
            <a:endParaRPr lang="en-US" dirty="0"/>
          </a:p>
          <a:p>
            <a:pPr marL="171450" indent="-171450">
              <a:buFont typeface="Arial"/>
              <a:buChar char="•"/>
            </a:pPr>
            <a:r>
              <a:rPr lang="en-US" sz="1200" kern="1200" dirty="0">
                <a:solidFill>
                  <a:schemeClr val="tx1"/>
                </a:solidFill>
                <a:effectLst/>
                <a:latin typeface="+mn-lt"/>
                <a:ea typeface="+mn-ea"/>
                <a:cs typeface="+mn-cs"/>
              </a:rPr>
              <a:t>Context: Users interact with smart contracts through sending transactions to invoke the functions defined in smart contracts. </a:t>
            </a:r>
          </a:p>
          <a:p>
            <a:pPr marL="171450" indent="-171450">
              <a:buFont typeface="Arial"/>
              <a:buChar char="•"/>
            </a:pPr>
            <a:r>
              <a:rPr lang="en-US" sz="1200" kern="1200" dirty="0">
                <a:solidFill>
                  <a:schemeClr val="tx1"/>
                </a:solidFill>
                <a:effectLst/>
                <a:latin typeface="+mn-lt"/>
                <a:ea typeface="+mn-ea"/>
                <a:cs typeface="+mn-cs"/>
              </a:rPr>
              <a:t>In order for the users to interact with a smart contract, the source code of the smart contract should be open source. </a:t>
            </a:r>
          </a:p>
          <a:p>
            <a:pPr marL="171450" indent="-171450">
              <a:buFont typeface="Arial"/>
              <a:buChar char="•"/>
            </a:pPr>
            <a:r>
              <a:rPr lang="en-US" sz="1200" kern="1200" dirty="0">
                <a:solidFill>
                  <a:schemeClr val="tx1"/>
                </a:solidFill>
                <a:effectLst/>
                <a:latin typeface="+mn-lt"/>
                <a:ea typeface="+mn-ea"/>
                <a:cs typeface="+mn-cs"/>
              </a:rPr>
              <a:t>Second, the application binary interface (ABI) of the smart contract should be publicly accessible. </a:t>
            </a:r>
          </a:p>
          <a:p>
            <a:pPr marL="171450" indent="-171450">
              <a:buFont typeface="Arial"/>
              <a:buChar char="•"/>
            </a:pPr>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Problem: Users need a strong technical understanding of blockchain and smart contract to be able to generate transactions calling smart contracts. Such process is error-prone and with a bad user experience. </a:t>
            </a:r>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Learning Curve. Users need to understand the functionality of a smart con-tract before being able to interact with it. </a:t>
            </a:r>
          </a:p>
          <a:p>
            <a:pPr marL="171450" indent="-171450">
              <a:buFont typeface="Arial"/>
              <a:buChar char="•"/>
            </a:pPr>
            <a:r>
              <a:rPr lang="en-US" sz="1200" kern="1200" dirty="0">
                <a:solidFill>
                  <a:schemeClr val="tx1"/>
                </a:solidFill>
                <a:effectLst/>
                <a:latin typeface="+mn-lt"/>
                <a:ea typeface="+mn-ea"/>
                <a:cs typeface="+mn-cs"/>
              </a:rPr>
              <a:t>To understand the smart contract, users need to read the source code of smart contract. </a:t>
            </a:r>
            <a:endParaRPr lang="en-US" dirty="0">
              <a:effectLst/>
            </a:endParaRPr>
          </a:p>
          <a:p>
            <a:r>
              <a:rPr lang="en-US" sz="1200" kern="1200" dirty="0">
                <a:solidFill>
                  <a:schemeClr val="tx1"/>
                </a:solidFill>
                <a:effectLst/>
                <a:latin typeface="+mn-lt"/>
                <a:ea typeface="+mn-ea"/>
                <a:cs typeface="+mn-cs"/>
              </a:rPr>
              <a:t>–  Convenience. Even with an understanding of the smart contract, manually generating transactions is a error-prone process. </a:t>
            </a:r>
            <a:endParaRPr lang="en-US" dirty="0">
              <a:effectLst/>
            </a:endParaRPr>
          </a:p>
          <a:p>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82</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Solution: dapp provides a front-end for users to easily interact with smart contracts.</a:t>
            </a:r>
          </a:p>
          <a:p>
            <a:pPr marL="171450" indent="-171450">
              <a:buFont typeface="Arial"/>
              <a:buChar char="•"/>
            </a:pPr>
            <a:r>
              <a:rPr lang="en-US" sz="1200" kern="1200" dirty="0">
                <a:solidFill>
                  <a:schemeClr val="tx1"/>
                </a:solidFill>
                <a:effectLst/>
                <a:latin typeface="+mn-lt"/>
                <a:ea typeface="+mn-ea"/>
                <a:cs typeface="+mn-cs"/>
              </a:rPr>
              <a:t> The frond end uses the same technology as conventional web application to render web pages.</a:t>
            </a:r>
          </a:p>
          <a:p>
            <a:pPr marL="171450" indent="-171450">
              <a:buFont typeface="Arial"/>
              <a:buChar char="•"/>
            </a:pPr>
            <a:r>
              <a:rPr lang="en-US" sz="1200" kern="1200" dirty="0">
                <a:solidFill>
                  <a:schemeClr val="tx1"/>
                </a:solidFill>
                <a:effectLst/>
                <a:latin typeface="+mn-lt"/>
                <a:ea typeface="+mn-ea"/>
                <a:cs typeface="+mn-cs"/>
              </a:rPr>
              <a:t> The difference is that </a:t>
            </a:r>
            <a:r>
              <a:rPr lang="en-US" sz="1200" kern="1200" dirty="0" err="1">
                <a:solidFill>
                  <a:schemeClr val="tx1"/>
                </a:solidFill>
                <a:effectLst/>
                <a:latin typeface="+mn-lt"/>
                <a:ea typeface="+mn-ea"/>
                <a:cs typeface="+mn-cs"/>
              </a:rPr>
              <a:t>dapps</a:t>
            </a:r>
            <a:r>
              <a:rPr lang="en-US" sz="1200" kern="1200" dirty="0">
                <a:solidFill>
                  <a:schemeClr val="tx1"/>
                </a:solidFill>
                <a:effectLst/>
                <a:latin typeface="+mn-lt"/>
                <a:ea typeface="+mn-ea"/>
                <a:cs typeface="+mn-cs"/>
              </a:rPr>
              <a:t> are hosted on a decentralized storage, like IPFS, and are rendered by dapp browsers, like Ethereum Mist</a:t>
            </a:r>
            <a:r>
              <a:rPr lang="en-US" sz="8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 plug-in to a web application browser, like MetaMask. </a:t>
            </a:r>
          </a:p>
          <a:p>
            <a:pPr marL="171450" indent="-171450">
              <a:buFont typeface="Arial"/>
              <a:buChar char="•"/>
            </a:pPr>
            <a:r>
              <a:rPr lang="en-US" sz="1200" kern="1200" dirty="0">
                <a:solidFill>
                  <a:schemeClr val="tx1"/>
                </a:solidFill>
                <a:effectLst/>
                <a:latin typeface="+mn-lt"/>
                <a:ea typeface="+mn-ea"/>
                <a:cs typeface="+mn-cs"/>
              </a:rPr>
              <a:t>The transactions calling smart contracts are generated by </a:t>
            </a:r>
            <a:r>
              <a:rPr lang="en-US" sz="1200" kern="1200" dirty="0" err="1">
                <a:solidFill>
                  <a:schemeClr val="tx1"/>
                </a:solidFill>
                <a:effectLst/>
                <a:latin typeface="+mn-lt"/>
                <a:ea typeface="+mn-ea"/>
                <a:cs typeface="+mn-cs"/>
              </a:rPr>
              <a:t>dapps</a:t>
            </a:r>
            <a:r>
              <a:rPr lang="en-US" sz="1200" kern="1200" dirty="0">
                <a:solidFill>
                  <a:schemeClr val="tx1"/>
                </a:solidFill>
                <a:effectLst/>
                <a:latin typeface="+mn-lt"/>
                <a:ea typeface="+mn-ea"/>
                <a:cs typeface="+mn-cs"/>
              </a:rPr>
              <a:t>, and are presented to the users for further verification before being sent to the blockchain. </a:t>
            </a:r>
            <a:endParaRPr lang="en-US" dirty="0">
              <a:effectLst/>
            </a:endParaRPr>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Convenience. Users interact with smart contract through a front-end provided by the dapp provider. The user experience of using the frontend of a dapp is much better than manually generating transactions to interact with smart contracts. </a:t>
            </a:r>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Trust. Using </a:t>
            </a:r>
            <a:r>
              <a:rPr lang="en-US" sz="1200" kern="1200" dirty="0" err="1">
                <a:solidFill>
                  <a:schemeClr val="tx1"/>
                </a:solidFill>
                <a:effectLst/>
                <a:latin typeface="+mn-lt"/>
                <a:ea typeface="+mn-ea"/>
                <a:cs typeface="+mn-cs"/>
              </a:rPr>
              <a:t>dapps</a:t>
            </a:r>
            <a:r>
              <a:rPr lang="en-US" sz="1200" kern="1200" dirty="0">
                <a:solidFill>
                  <a:schemeClr val="tx1"/>
                </a:solidFill>
                <a:effectLst/>
                <a:latin typeface="+mn-lt"/>
                <a:ea typeface="+mn-ea"/>
                <a:cs typeface="+mn-cs"/>
              </a:rPr>
              <a:t> requires a certain trust in the dapp provider because the transactions are generated by the dapp. However, the impact of the execution is not explicit without understanding the underneath smart contracts, especially if the source code of the contract or ABI is not published. </a:t>
            </a:r>
          </a:p>
          <a:p>
            <a:pPr marL="171450" indent="-171450">
              <a:buFont typeface="Arial"/>
              <a:buChar char="•"/>
            </a:pPr>
            <a:r>
              <a:rPr lang="en-US" sz="1200" kern="1200" dirty="0">
                <a:solidFill>
                  <a:schemeClr val="tx1"/>
                </a:solidFill>
                <a:effectLst/>
                <a:latin typeface="+mn-lt"/>
                <a:ea typeface="+mn-ea"/>
                <a:cs typeface="+mn-cs"/>
              </a:rPr>
              <a:t>Learning Curve. Some basic technical knowledge regarding transactions and gas prices is still required by users to use </a:t>
            </a:r>
            <a:r>
              <a:rPr lang="en-US" sz="1200" kern="1200" dirty="0" err="1">
                <a:solidFill>
                  <a:schemeClr val="tx1"/>
                </a:solidFill>
                <a:effectLst/>
                <a:latin typeface="+mn-lt"/>
                <a:ea typeface="+mn-ea"/>
                <a:cs typeface="+mn-cs"/>
              </a:rPr>
              <a:t>dapps</a:t>
            </a:r>
            <a:r>
              <a:rPr lang="en-US" sz="1200" kern="1200" dirty="0">
                <a:solidFill>
                  <a:schemeClr val="tx1"/>
                </a:solidFill>
                <a:effectLst/>
                <a:latin typeface="+mn-lt"/>
                <a:ea typeface="+mn-ea"/>
                <a:cs typeface="+mn-cs"/>
              </a:rPr>
              <a:t> and verify the transactions generated by the </a:t>
            </a:r>
            <a:r>
              <a:rPr lang="en-US" sz="1200" kern="1200" dirty="0" err="1">
                <a:solidFill>
                  <a:schemeClr val="tx1"/>
                </a:solidFill>
                <a:effectLst/>
                <a:latin typeface="+mn-lt"/>
                <a:ea typeface="+mn-ea"/>
                <a:cs typeface="+mn-cs"/>
              </a:rPr>
              <a:t>dapps</a:t>
            </a:r>
            <a:r>
              <a:rPr lang="en-US" sz="1200" kern="1200" dirty="0">
                <a:solidFill>
                  <a:schemeClr val="tx1"/>
                </a:solidFill>
                <a:effectLst/>
                <a:latin typeface="+mn-lt"/>
                <a:ea typeface="+mn-ea"/>
                <a:cs typeface="+mn-cs"/>
              </a:rPr>
              <a:t>. </a:t>
            </a:r>
            <a:endParaRPr lang="en-US" dirty="0">
              <a:effectLst/>
            </a:endParaRPr>
          </a:p>
        </p:txBody>
      </p:sp>
      <p:sp>
        <p:nvSpPr>
          <p:cNvPr id="4" name="Slide Number Placeholder 3"/>
          <p:cNvSpPr>
            <a:spLocks noGrp="1"/>
          </p:cNvSpPr>
          <p:nvPr>
            <p:ph type="sldNum" sz="quarter" idx="10"/>
          </p:nvPr>
        </p:nvSpPr>
        <p:spPr/>
        <p:txBody>
          <a:bodyPr/>
          <a:lstStyle/>
          <a:p>
            <a:fld id="{001C9F81-DB2C-42C9-B6F6-C5F374D31FE4}" type="slidenum">
              <a:rPr lang="en-AU" smtClean="0"/>
              <a:t>83</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84</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Summary: dapp provider offers a website, which can be browsed using a conventional web browser without any dapp plugin (like MetaMask). </a:t>
            </a:r>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Context: Users interact with smart contracts through sending transactions to invoke the functions defined in smart contracts. </a:t>
            </a:r>
          </a:p>
          <a:p>
            <a:pPr marL="171450" indent="-171450">
              <a:buFont typeface="Arial"/>
              <a:buChar char="•"/>
            </a:pPr>
            <a:r>
              <a:rPr lang="en-US" sz="1200" kern="1200" dirty="0">
                <a:solidFill>
                  <a:schemeClr val="tx1"/>
                </a:solidFill>
                <a:effectLst/>
                <a:latin typeface="+mn-lt"/>
                <a:ea typeface="+mn-ea"/>
                <a:cs typeface="+mn-cs"/>
              </a:rPr>
              <a:t>Users need to understand the functionality of a smart contract to be able to interact with the smart contract. </a:t>
            </a:r>
          </a:p>
          <a:p>
            <a:pPr marL="171450" indent="-171450">
              <a:buFont typeface="Arial"/>
              <a:buChar char="•"/>
            </a:pPr>
            <a:r>
              <a:rPr lang="en-US" sz="1200" kern="1200" dirty="0">
                <a:solidFill>
                  <a:schemeClr val="tx1"/>
                </a:solidFill>
                <a:effectLst/>
                <a:latin typeface="+mn-lt"/>
                <a:ea typeface="+mn-ea"/>
                <a:cs typeface="+mn-cs"/>
              </a:rPr>
              <a:t>Thus, the source code of the smart contract should be open source and the application binary interface (ABI) of the smart contract should be publicly accessible. </a:t>
            </a:r>
            <a:endParaRPr lang="en-US" dirty="0"/>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Problem: Users need a strong technical understanding of blockchain and smart contract to be able to generate transactions and interact with smart contracts.</a:t>
            </a:r>
          </a:p>
          <a:p>
            <a:pPr marL="171450" indent="-171450">
              <a:buFont typeface="Arial"/>
              <a:buChar char="•"/>
            </a:pPr>
            <a:r>
              <a:rPr lang="en-US" sz="1200" kern="1200" dirty="0">
                <a:solidFill>
                  <a:schemeClr val="tx1"/>
                </a:solidFill>
                <a:effectLst/>
                <a:latin typeface="+mn-lt"/>
                <a:ea typeface="+mn-ea"/>
                <a:cs typeface="+mn-cs"/>
              </a:rPr>
              <a:t>Such process is error-prone, with a bad user experience. Even with a front-end that assists the user to interact with smart contracts,</a:t>
            </a:r>
          </a:p>
          <a:p>
            <a:pPr marL="171450" indent="-171450">
              <a:buFont typeface="Arial"/>
              <a:buChar char="•"/>
            </a:pPr>
            <a:r>
              <a:rPr lang="en-US" sz="1200" kern="1200" dirty="0">
                <a:solidFill>
                  <a:schemeClr val="tx1"/>
                </a:solidFill>
                <a:effectLst/>
                <a:latin typeface="+mn-lt"/>
                <a:ea typeface="+mn-ea"/>
                <a:cs typeface="+mn-cs"/>
              </a:rPr>
              <a:t> some basic technical knowledge regarding transactions and gas prices is still required by users to use </a:t>
            </a:r>
            <a:r>
              <a:rPr lang="en-US" sz="1200" kern="1200" dirty="0" err="1">
                <a:solidFill>
                  <a:schemeClr val="tx1"/>
                </a:solidFill>
                <a:effectLst/>
                <a:latin typeface="+mn-lt"/>
                <a:ea typeface="+mn-ea"/>
                <a:cs typeface="+mn-cs"/>
              </a:rPr>
              <a:t>dapps</a:t>
            </a:r>
            <a:r>
              <a:rPr lang="en-US" sz="1200" kern="1200" dirty="0">
                <a:solidFill>
                  <a:schemeClr val="tx1"/>
                </a:solidFill>
                <a:effectLst/>
                <a:latin typeface="+mn-lt"/>
                <a:ea typeface="+mn-ea"/>
                <a:cs typeface="+mn-cs"/>
              </a:rPr>
              <a:t> and verify the transactions generated by the </a:t>
            </a:r>
            <a:r>
              <a:rPr lang="en-US" sz="1200" kern="1200" dirty="0" err="1">
                <a:solidFill>
                  <a:schemeClr val="tx1"/>
                </a:solidFill>
                <a:effectLst/>
                <a:latin typeface="+mn-lt"/>
                <a:ea typeface="+mn-ea"/>
                <a:cs typeface="+mn-cs"/>
              </a:rPr>
              <a:t>dapps</a:t>
            </a:r>
            <a:r>
              <a:rPr lang="en-US" sz="1200" kern="1200" dirty="0">
                <a:solidFill>
                  <a:schemeClr val="tx1"/>
                </a:solidFill>
                <a:effectLst/>
                <a:latin typeface="+mn-lt"/>
                <a:ea typeface="+mn-ea"/>
                <a:cs typeface="+mn-cs"/>
              </a:rPr>
              <a:t>. </a:t>
            </a:r>
            <a:endParaRPr lang="en-US" dirty="0"/>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Learning Curve. Users need some basic technical knowledge of smart contracts in order to use </a:t>
            </a:r>
            <a:r>
              <a:rPr lang="en-US" sz="1200" kern="1200" dirty="0" err="1">
                <a:solidFill>
                  <a:schemeClr val="tx1"/>
                </a:solidFill>
                <a:effectLst/>
                <a:latin typeface="+mn-lt"/>
                <a:ea typeface="+mn-ea"/>
                <a:cs typeface="+mn-cs"/>
              </a:rPr>
              <a:t>dapps</a:t>
            </a:r>
            <a:r>
              <a:rPr lang="en-US" sz="1200" kern="1200" dirty="0">
                <a:solidFill>
                  <a:schemeClr val="tx1"/>
                </a:solidFill>
                <a:effectLst/>
                <a:latin typeface="+mn-lt"/>
                <a:ea typeface="+mn-ea"/>
                <a:cs typeface="+mn-cs"/>
              </a:rPr>
              <a:t>.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User Experience. Due to the decentralization nature of </a:t>
            </a:r>
            <a:r>
              <a:rPr lang="en-US" sz="1200" kern="1200" dirty="0" err="1">
                <a:solidFill>
                  <a:schemeClr val="tx1"/>
                </a:solidFill>
                <a:effectLst/>
                <a:latin typeface="+mn-lt"/>
                <a:ea typeface="+mn-ea"/>
                <a:cs typeface="+mn-cs"/>
              </a:rPr>
              <a:t>dapps</a:t>
            </a:r>
            <a:r>
              <a:rPr lang="en-US" sz="1200" kern="1200" dirty="0">
                <a:solidFill>
                  <a:schemeClr val="tx1"/>
                </a:solidFill>
                <a:effectLst/>
                <a:latin typeface="+mn-lt"/>
                <a:ea typeface="+mn-ea"/>
                <a:cs typeface="+mn-cs"/>
              </a:rPr>
              <a:t>, the frontend of most </a:t>
            </a:r>
            <a:r>
              <a:rPr lang="en-US" sz="1200" kern="1200" dirty="0" err="1">
                <a:solidFill>
                  <a:schemeClr val="tx1"/>
                </a:solidFill>
                <a:effectLst/>
                <a:latin typeface="+mn-lt"/>
                <a:ea typeface="+mn-ea"/>
                <a:cs typeface="+mn-cs"/>
              </a:rPr>
              <a:t>dapps</a:t>
            </a:r>
            <a:r>
              <a:rPr lang="en-US" sz="1200" kern="1200" dirty="0">
                <a:solidFill>
                  <a:schemeClr val="tx1"/>
                </a:solidFill>
                <a:effectLst/>
                <a:latin typeface="+mn-lt"/>
                <a:ea typeface="+mn-ea"/>
                <a:cs typeface="+mn-cs"/>
              </a:rPr>
              <a:t> is quite simple, and exposes some technical detail of the underneath smart contract, which doesn’t have to be known by the users.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85</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Solution: dapp provider offers a website for users to easily interact with smart contracts.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website uses the same technology as conventional web application to render web pages, where the technical details of the underneath smart contracts are opaque to the users.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website communicates with the dapp backend through RESTful API calls.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Thus, the backend is responsible for interacting with the smart contracts on behalf of the user, who is not able to validate the transactions being sent to the blockchain.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Convenience. Users interact with smart contract through a web site provided by the dapp provider.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user experience of using the front-end of such a dapp is as same as using the front-end of a conventional web application.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a:solidFill>
                <a:schemeClr val="tx1"/>
              </a:solidFill>
              <a:effectLst/>
              <a:latin typeface="+mn-lt"/>
              <a:ea typeface="+mn-ea"/>
              <a:cs typeface="+mn-cs"/>
            </a:endParaRPr>
          </a:p>
          <a:p>
            <a:pPr marL="171450" marR="0" lvl="3"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Trust. Users need to completely trust the dapp provider who is responsible for managing their private keys. </a:t>
            </a:r>
          </a:p>
          <a:p>
            <a:pPr marL="171450" marR="0" lvl="3"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One example is a Japan-based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a:t>
            </a:r>
            <a:r>
              <a:rPr lang="en-US" dirty="0"/>
              <a:t> </a:t>
            </a:r>
            <a:r>
              <a:rPr lang="en-US" sz="1200" kern="1200" dirty="0">
                <a:solidFill>
                  <a:schemeClr val="tx1"/>
                </a:solidFill>
                <a:effectLst/>
                <a:latin typeface="+mn-lt"/>
                <a:ea typeface="+mn-ea"/>
                <a:cs typeface="+mn-cs"/>
              </a:rPr>
              <a:t>exchange, Mt. Gox65. Launched in 2010, Mt. </a:t>
            </a:r>
            <a:r>
              <a:rPr lang="en-US" sz="1200" kern="1200" dirty="0" err="1">
                <a:solidFill>
                  <a:schemeClr val="tx1"/>
                </a:solidFill>
                <a:effectLst/>
                <a:latin typeface="+mn-lt"/>
                <a:ea typeface="+mn-ea"/>
                <a:cs typeface="+mn-cs"/>
              </a:rPr>
              <a:t>Gox</a:t>
            </a:r>
            <a:r>
              <a:rPr lang="en-US" sz="1200" kern="1200" dirty="0">
                <a:solidFill>
                  <a:schemeClr val="tx1"/>
                </a:solidFill>
                <a:effectLst/>
                <a:latin typeface="+mn-lt"/>
                <a:ea typeface="+mn-ea"/>
                <a:cs typeface="+mn-cs"/>
              </a:rPr>
              <a:t> used to be the largest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exchange in the world, which handles over 70% of all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transactions worldwide. In June 2011, Mt. </a:t>
            </a:r>
            <a:r>
              <a:rPr lang="en-US" sz="1200" kern="1200" dirty="0" err="1">
                <a:solidFill>
                  <a:schemeClr val="tx1"/>
                </a:solidFill>
                <a:effectLst/>
                <a:latin typeface="+mn-lt"/>
                <a:ea typeface="+mn-ea"/>
                <a:cs typeface="+mn-cs"/>
              </a:rPr>
              <a:t>Gox</a:t>
            </a:r>
            <a:r>
              <a:rPr lang="en-US" sz="1200" kern="1200" dirty="0">
                <a:solidFill>
                  <a:schemeClr val="tx1"/>
                </a:solidFill>
                <a:effectLst/>
                <a:latin typeface="+mn-lt"/>
                <a:ea typeface="+mn-ea"/>
                <a:cs typeface="+mn-cs"/>
              </a:rPr>
              <a:t> announced that approximately 850,000 </a:t>
            </a:r>
            <a:r>
              <a:rPr lang="en-US" sz="1200" kern="1200" dirty="0" err="1">
                <a:solidFill>
                  <a:schemeClr val="tx1"/>
                </a:solidFill>
                <a:effectLst/>
                <a:latin typeface="+mn-lt"/>
                <a:ea typeface="+mn-ea"/>
                <a:cs typeface="+mn-cs"/>
              </a:rPr>
              <a:t>Bitcoins</a:t>
            </a:r>
            <a:r>
              <a:rPr lang="en-US" sz="1200" kern="1200" dirty="0">
                <a:solidFill>
                  <a:schemeClr val="tx1"/>
                </a:solidFill>
                <a:effectLst/>
                <a:latin typeface="+mn-lt"/>
                <a:ea typeface="+mn-ea"/>
                <a:cs typeface="+mn-cs"/>
              </a:rPr>
              <a:t> (an amount valued at more than $450 million at the time) belonging to customers and the company disappeared, most likely due to a compromised internal computer. </a:t>
            </a:r>
          </a:p>
          <a:p>
            <a:pPr marL="171450" marR="0" lvl="3"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One security strategy for the users is to check the execution of the transactions sent by the dapp [19] through an </a:t>
            </a:r>
            <a:r>
              <a:rPr lang="en-US" sz="1200" kern="1200" dirty="0" err="1">
                <a:solidFill>
                  <a:schemeClr val="tx1"/>
                </a:solidFill>
                <a:effectLst/>
                <a:latin typeface="+mn-lt"/>
                <a:ea typeface="+mn-ea"/>
                <a:cs typeface="+mn-cs"/>
              </a:rPr>
              <a:t>offical</a:t>
            </a:r>
            <a:r>
              <a:rPr lang="en-US" sz="1200" kern="1200" dirty="0">
                <a:solidFill>
                  <a:schemeClr val="tx1"/>
                </a:solidFill>
                <a:effectLst/>
                <a:latin typeface="+mn-lt"/>
                <a:ea typeface="+mn-ea"/>
                <a:cs typeface="+mn-cs"/>
              </a:rPr>
              <a:t> blockchain explorer, like Etherscan66. </a:t>
            </a:r>
            <a:endParaRPr lang="en-US" dirty="0"/>
          </a:p>
          <a:p>
            <a:pPr marL="0" marR="0" lvl="3"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001C9F81-DB2C-42C9-B6F6-C5F374D31FE4}" type="slidenum">
              <a:rPr lang="en-AU" smtClean="0"/>
              <a:t>86</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Cryptocurrency</a:t>
            </a:r>
            <a:r>
              <a:rPr lang="en-US" sz="1200" kern="1200" dirty="0">
                <a:solidFill>
                  <a:schemeClr val="tx1"/>
                </a:solidFill>
                <a:effectLst/>
                <a:latin typeface="+mn-lt"/>
                <a:ea typeface="+mn-ea"/>
                <a:cs typeface="+mn-cs"/>
              </a:rPr>
              <a:t> exchanges are common examples of this patterns as they always interact with the blockchain on behalf of the users. Kraken is a San Francisco-based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exchange. </a:t>
            </a:r>
            <a:endParaRPr lang="en-US" dirty="0"/>
          </a:p>
          <a:p>
            <a:r>
              <a:rPr lang="en-US" sz="1200" kern="1200" dirty="0">
                <a:solidFill>
                  <a:schemeClr val="tx1"/>
                </a:solidFill>
                <a:effectLst/>
                <a:latin typeface="+mn-lt"/>
                <a:ea typeface="+mn-ea"/>
                <a:cs typeface="+mn-cs"/>
              </a:rPr>
              <a:t>– Binance is a cryptocurrency exchange founded in China.</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87</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r>
              <a:rPr lang="en-US" dirty="0"/>
              <a:t>Three possible</a:t>
            </a:r>
            <a:r>
              <a:rPr lang="en-US" baseline="0" dirty="0"/>
              <a:t> ways to interact with smart contract</a:t>
            </a:r>
          </a:p>
          <a:p>
            <a:r>
              <a:rPr lang="en-US" baseline="0" dirty="0"/>
              <a:t>From manual to dapp to semi-dapp, more trust is required to the dapp provider </a:t>
            </a: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88</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indent="-171450">
              <a:buFont typeface="Arial"/>
              <a:buChar char="•"/>
            </a:pPr>
            <a:r>
              <a:rPr lang="en-AU" dirty="0"/>
              <a:t>This is the International standard for evaluation of software quality we have seen several times in the previous lectures. </a:t>
            </a:r>
          </a:p>
          <a:p>
            <a:pPr marL="171450" indent="-171450">
              <a:buFont typeface="Arial"/>
              <a:buChar char="•"/>
            </a:pPr>
            <a:r>
              <a:rPr lang="en-AU" dirty="0"/>
              <a:t>A design pattern, as a architectural design choice, can cause trade-offs among different quality attributes. </a:t>
            </a: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10</a:t>
            </a:fld>
            <a:endParaRPr lang="en-AU"/>
          </a:p>
        </p:txBody>
      </p:sp>
    </p:spTree>
    <p:extLst>
      <p:ext uri="{BB962C8B-B14F-4D97-AF65-F5344CB8AC3E}">
        <p14:creationId xmlns:p14="http://schemas.microsoft.com/office/powerpoint/2010/main" val="1538381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11</a:t>
            </a:fld>
            <a:endParaRPr lang="en-AU"/>
          </a:p>
        </p:txBody>
      </p:sp>
    </p:spTree>
    <p:extLst>
      <p:ext uri="{BB962C8B-B14F-4D97-AF65-F5344CB8AC3E}">
        <p14:creationId xmlns:p14="http://schemas.microsoft.com/office/powerpoint/2010/main" val="6672334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2820"/>
            <a:ext cx="9144000" cy="28840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3177536"/>
            <a:ext cx="7930032" cy="1281674"/>
          </a:xfrm>
        </p:spPr>
        <p:txBody>
          <a:bodyPr anchor="b" anchorCtr="0">
            <a:normAutofit/>
          </a:bodyPr>
          <a:lstStyle>
            <a:lvl1pPr algn="l">
              <a:lnSpc>
                <a:spcPct val="90000"/>
              </a:lnSpc>
              <a:defRPr sz="3600" b="0">
                <a:solidFill>
                  <a:schemeClr val="accent3"/>
                </a:solidFill>
              </a:defRPr>
            </a:lvl1pPr>
          </a:lstStyle>
          <a:p>
            <a:r>
              <a:rPr lang="en-AU"/>
              <a:t>Click to edit Master title style</a:t>
            </a:r>
            <a:endParaRPr lang="en-AU" dirty="0"/>
          </a:p>
        </p:txBody>
      </p:sp>
      <p:sp>
        <p:nvSpPr>
          <p:cNvPr id="3" name="Subtitle 2"/>
          <p:cNvSpPr>
            <a:spLocks noGrp="1"/>
          </p:cNvSpPr>
          <p:nvPr userDrawn="1">
            <p:ph type="subTitle" idx="1"/>
          </p:nvPr>
        </p:nvSpPr>
        <p:spPr>
          <a:xfrm>
            <a:off x="251520" y="4551802"/>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AU" dirty="0"/>
          </a:p>
        </p:txBody>
      </p:sp>
      <p:sp>
        <p:nvSpPr>
          <p:cNvPr id="7" name="Rectangle 6"/>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9" name="Picture 8"/>
          <p:cNvPicPr>
            <a:picLocks noChangeAspect="1"/>
          </p:cNvPicPr>
          <p:nvPr userDrawn="1"/>
        </p:nvPicPr>
        <p:blipFill>
          <a:blip r:embed="rId2"/>
          <a:stretch>
            <a:fillRect/>
          </a:stretch>
        </p:blipFill>
        <p:spPr>
          <a:xfrm>
            <a:off x="8244408" y="4801716"/>
            <a:ext cx="720080" cy="720080"/>
          </a:xfrm>
          <a:prstGeom prst="rect">
            <a:avLst/>
          </a:prstGeom>
        </p:spPr>
      </p:pic>
    </p:spTree>
    <p:extLst>
      <p:ext uri="{BB962C8B-B14F-4D97-AF65-F5344CB8AC3E}">
        <p14:creationId xmlns:p14="http://schemas.microsoft.com/office/powerpoint/2010/main" val="321843299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AU"/>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656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274488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864000"/>
          </a:xfrm>
          <a:solidFill>
            <a:schemeClr val="accent1"/>
          </a:solidFill>
          <a:ln>
            <a:noFill/>
          </a:ln>
        </p:spPr>
        <p:txBody>
          <a:bodyPr anchor="ctr" anchorCtr="0"/>
          <a:lstStyle>
            <a:lvl1pPr marL="0" indent="0" algn="ctr">
              <a:buNone/>
              <a:defRPr/>
            </a:lvl1pPr>
          </a:lstStyle>
          <a:p>
            <a:r>
              <a:rPr lang="en-AU"/>
              <a:t>Drag picture to placeholder or click icon to add</a:t>
            </a:r>
            <a:endParaRPr lang="en-AU" dirty="0"/>
          </a:p>
        </p:txBody>
      </p:sp>
      <p:sp>
        <p:nvSpPr>
          <p:cNvPr id="5" name="Content Placeholder 2"/>
          <p:cNvSpPr>
            <a:spLocks noGrp="1"/>
          </p:cNvSpPr>
          <p:nvPr>
            <p:ph idx="1"/>
          </p:nvPr>
        </p:nvSpPr>
        <p:spPr>
          <a:xfrm>
            <a:off x="251520" y="3177538"/>
            <a:ext cx="7920880" cy="2240249"/>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AU"/>
              <a:t>Click to edit Master text styles</a:t>
            </a:r>
          </a:p>
          <a:p>
            <a:pPr lvl="1"/>
            <a:r>
              <a:rPr lang="en-AU"/>
              <a:t>Second level</a:t>
            </a:r>
          </a:p>
          <a:p>
            <a:pPr lvl="2"/>
            <a:r>
              <a:rPr lang="en-AU"/>
              <a:t>Third level</a:t>
            </a:r>
          </a:p>
        </p:txBody>
      </p:sp>
    </p:spTree>
    <p:extLst>
      <p:ext uri="{BB962C8B-B14F-4D97-AF65-F5344CB8AC3E}">
        <p14:creationId xmlns:p14="http://schemas.microsoft.com/office/powerpoint/2010/main" val="3384338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57322"/>
            <a:ext cx="7200800" cy="4000444"/>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AU"/>
              <a:t>Click to edit Master text styles</a:t>
            </a:r>
          </a:p>
          <a:p>
            <a:pPr lvl="1"/>
            <a:r>
              <a:rPr lang="en-AU"/>
              <a:t>Second level</a:t>
            </a:r>
          </a:p>
          <a:p>
            <a:pPr lvl="2"/>
            <a:r>
              <a:rPr lang="en-AU"/>
              <a:t>Third level</a:t>
            </a:r>
          </a:p>
        </p:txBody>
      </p:sp>
    </p:spTree>
    <p:extLst>
      <p:ext uri="{BB962C8B-B14F-4D97-AF65-F5344CB8AC3E}">
        <p14:creationId xmlns:p14="http://schemas.microsoft.com/office/powerpoint/2010/main" val="672631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85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977625"/>
            <a:ext cx="6048672" cy="1120124"/>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6" y="3017520"/>
            <a:ext cx="6048671" cy="640071"/>
          </a:xfrm>
        </p:spPr>
        <p:txBody>
          <a:bodyPr anchor="b" anchorCtr="0">
            <a:noAutofit/>
          </a:bodyPr>
          <a:lstStyle>
            <a:lvl1pPr>
              <a:defRPr sz="3600">
                <a:solidFill>
                  <a:schemeClr val="accent3"/>
                </a:solidFill>
              </a:defRPr>
            </a:lvl1pPr>
          </a:lstStyle>
          <a:p>
            <a:r>
              <a:rPr lang="en-AU"/>
              <a:t>Click to edit Master title style</a:t>
            </a:r>
            <a:endParaRPr lang="en-AU" dirty="0"/>
          </a:p>
        </p:txBody>
      </p:sp>
      <p:sp>
        <p:nvSpPr>
          <p:cNvPr id="44" name="Rectangle 43"/>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9" name="Picture 8"/>
          <p:cNvPicPr>
            <a:picLocks noChangeAspect="1"/>
          </p:cNvPicPr>
          <p:nvPr userDrawn="1"/>
        </p:nvPicPr>
        <p:blipFill>
          <a:blip r:embed="rId2"/>
          <a:stretch>
            <a:fillRect/>
          </a:stretch>
        </p:blipFill>
        <p:spPr>
          <a:xfrm>
            <a:off x="8244408" y="4801716"/>
            <a:ext cx="720080" cy="720080"/>
          </a:xfrm>
          <a:prstGeom prst="rect">
            <a:avLst/>
          </a:prstGeom>
        </p:spPr>
      </p:pic>
    </p:spTree>
    <p:extLst>
      <p:ext uri="{BB962C8B-B14F-4D97-AF65-F5344CB8AC3E}">
        <p14:creationId xmlns:p14="http://schemas.microsoft.com/office/powerpoint/2010/main" val="3745895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85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417564"/>
            <a:ext cx="7200800" cy="1803454"/>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p:cNvPicPr>
            <a:picLocks noChangeAspect="1"/>
          </p:cNvPicPr>
          <p:nvPr userDrawn="1"/>
        </p:nvPicPr>
        <p:blipFill>
          <a:blip r:embed="rId2"/>
          <a:stretch>
            <a:fillRect/>
          </a:stretch>
        </p:blipFill>
        <p:spPr>
          <a:xfrm>
            <a:off x="8244408" y="4801716"/>
            <a:ext cx="720080" cy="720080"/>
          </a:xfrm>
          <a:prstGeom prst="rect">
            <a:avLst/>
          </a:prstGeom>
        </p:spPr>
      </p:pic>
    </p:spTree>
    <p:extLst>
      <p:ext uri="{BB962C8B-B14F-4D97-AF65-F5344CB8AC3E}">
        <p14:creationId xmlns:p14="http://schemas.microsoft.com/office/powerpoint/2010/main" val="1120666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977402"/>
            <a:ext cx="3600400" cy="1920213"/>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57633"/>
            <a:ext cx="3600400" cy="640071"/>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4" name="Rectangle 3"/>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A93CEA03-472C-45CC-84D2-453A421629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3" y="267494"/>
            <a:ext cx="1522745" cy="720000"/>
          </a:xfrm>
          <a:prstGeom prst="rect">
            <a:avLst/>
          </a:prstGeom>
        </p:spPr>
      </p:pic>
    </p:spTree>
    <p:extLst>
      <p:ext uri="{BB962C8B-B14F-4D97-AF65-F5344CB8AC3E}">
        <p14:creationId xmlns:p14="http://schemas.microsoft.com/office/powerpoint/2010/main" val="223978325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977402"/>
            <a:ext cx="3600400" cy="1920213"/>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57633"/>
            <a:ext cx="3600400" cy="640071"/>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11" name="Rectangle 10"/>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2003" y="0"/>
            <a:ext cx="4563963" cy="5715000"/>
          </a:xfrm>
          <a:solidFill>
            <a:schemeClr val="accent1"/>
          </a:solidFill>
          <a:ln>
            <a:noFill/>
          </a:ln>
        </p:spPr>
        <p:txBody>
          <a:bodyPr anchor="ctr" anchorCtr="0"/>
          <a:lstStyle>
            <a:lvl1pPr marL="0" indent="0" algn="ctr">
              <a:buNone/>
              <a:defRPr/>
            </a:lvl1pPr>
          </a:lstStyle>
          <a:p>
            <a:endParaRPr lang="en-AU" dirty="0"/>
          </a:p>
        </p:txBody>
      </p:sp>
      <p:pic>
        <p:nvPicPr>
          <p:cNvPr id="8" name="Picture 7">
            <a:extLst>
              <a:ext uri="{FF2B5EF4-FFF2-40B4-BE49-F238E27FC236}">
                <a16:creationId xmlns:a16="http://schemas.microsoft.com/office/drawing/2014/main" id="{A93CEA03-472C-45CC-84D2-453A421629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3" y="267494"/>
            <a:ext cx="1522745" cy="720000"/>
          </a:xfrm>
          <a:prstGeom prst="rect">
            <a:avLst/>
          </a:prstGeom>
        </p:spPr>
      </p:pic>
    </p:spTree>
    <p:extLst>
      <p:ext uri="{BB962C8B-B14F-4D97-AF65-F5344CB8AC3E}">
        <p14:creationId xmlns:p14="http://schemas.microsoft.com/office/powerpoint/2010/main" val="1598103088"/>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283088"/>
            <a:ext cx="2016224" cy="1920213"/>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11" name="Rectangle 10"/>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6" name="Picture 5">
            <a:extLst>
              <a:ext uri="{FF2B5EF4-FFF2-40B4-BE49-F238E27FC236}">
                <a16:creationId xmlns:a16="http://schemas.microsoft.com/office/drawing/2014/main"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411760" y="625252"/>
            <a:ext cx="4320480" cy="4316625"/>
          </a:xfrm>
          <a:prstGeom prst="rect">
            <a:avLst/>
          </a:prstGeom>
        </p:spPr>
      </p:pic>
    </p:spTree>
    <p:extLst>
      <p:ext uri="{BB962C8B-B14F-4D97-AF65-F5344CB8AC3E}">
        <p14:creationId xmlns:p14="http://schemas.microsoft.com/office/powerpoint/2010/main" val="2090797090"/>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516740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3177536"/>
            <a:ext cx="7930032" cy="1281674"/>
          </a:xfrm>
        </p:spPr>
        <p:txBody>
          <a:bodyPr anchor="b" anchorCtr="0">
            <a:normAutofit/>
          </a:bodyPr>
          <a:lstStyle>
            <a:lvl1pPr algn="l">
              <a:lnSpc>
                <a:spcPct val="90000"/>
              </a:lnSpc>
              <a:defRPr sz="3600" b="0">
                <a:solidFill>
                  <a:schemeClr val="accent3"/>
                </a:solidFill>
              </a:defRPr>
            </a:lvl1pPr>
          </a:lstStyle>
          <a:p>
            <a:r>
              <a:rPr lang="en-AU"/>
              <a:t>Click to edit Master title style</a:t>
            </a:r>
            <a:endParaRPr lang="en-AU" dirty="0"/>
          </a:p>
        </p:txBody>
      </p:sp>
      <p:sp>
        <p:nvSpPr>
          <p:cNvPr id="3" name="Subtitle 2"/>
          <p:cNvSpPr>
            <a:spLocks noGrp="1"/>
          </p:cNvSpPr>
          <p:nvPr userDrawn="1">
            <p:ph type="subTitle" idx="1"/>
          </p:nvPr>
        </p:nvSpPr>
        <p:spPr>
          <a:xfrm>
            <a:off x="251520" y="4551802"/>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AU" dirty="0"/>
          </a:p>
        </p:txBody>
      </p:sp>
      <p:sp>
        <p:nvSpPr>
          <p:cNvPr id="7" name="Rectangle 6"/>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864000"/>
          </a:xfrm>
          <a:solidFill>
            <a:schemeClr val="accent1"/>
          </a:solidFill>
          <a:ln>
            <a:noFill/>
          </a:ln>
        </p:spPr>
        <p:txBody>
          <a:bodyPr anchor="ctr" anchorCtr="0"/>
          <a:lstStyle>
            <a:lvl1pPr marL="0" indent="0" algn="ctr">
              <a:buNone/>
              <a:defRPr/>
            </a:lvl1pPr>
          </a:lstStyle>
          <a:p>
            <a:r>
              <a:rPr lang="en-AU"/>
              <a:t>Drag picture to placeholder or click icon to add</a:t>
            </a:r>
            <a:endParaRPr lang="en-AU" dirty="0"/>
          </a:p>
        </p:txBody>
      </p:sp>
      <p:pic>
        <p:nvPicPr>
          <p:cNvPr id="10" name="Picture 9"/>
          <p:cNvPicPr>
            <a:picLocks noChangeAspect="1"/>
          </p:cNvPicPr>
          <p:nvPr userDrawn="1"/>
        </p:nvPicPr>
        <p:blipFill>
          <a:blip r:embed="rId2"/>
          <a:stretch>
            <a:fillRect/>
          </a:stretch>
        </p:blipFill>
        <p:spPr>
          <a:xfrm>
            <a:off x="8244408" y="4801716"/>
            <a:ext cx="720080" cy="720080"/>
          </a:xfrm>
          <a:prstGeom prst="rect">
            <a:avLst/>
          </a:prstGeom>
        </p:spPr>
      </p:pic>
    </p:spTree>
    <p:extLst>
      <p:ext uri="{BB962C8B-B14F-4D97-AF65-F5344CB8AC3E}">
        <p14:creationId xmlns:p14="http://schemas.microsoft.com/office/powerpoint/2010/main" val="51811049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82413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60224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897396"/>
            <a:ext cx="8640958" cy="3360373"/>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937287"/>
            <a:ext cx="8630630" cy="7110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301919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78348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94956"/>
            <a:ext cx="4038600" cy="710406"/>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5420278"/>
            <a:ext cx="3688750" cy="106122"/>
          </a:xfrm>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343119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71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94956"/>
            <a:ext cx="4038600" cy="710406"/>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850949"/>
            <a:ext cx="4038600" cy="3406818"/>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5420278"/>
            <a:ext cx="3688750" cy="106122"/>
          </a:xfrm>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719532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2003" y="0"/>
            <a:ext cx="4563963" cy="57150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723100"/>
            <a:ext cx="4032446" cy="353466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94956"/>
            <a:ext cx="4032448" cy="710406"/>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1" y="5420278"/>
            <a:ext cx="3682598" cy="106122"/>
          </a:xfrm>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384909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7150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723100"/>
            <a:ext cx="6336702" cy="353466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94956"/>
            <a:ext cx="6336704" cy="710406"/>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5" y="5420278"/>
            <a:ext cx="5986853" cy="106122"/>
          </a:xfrm>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163747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6422550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66135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2820"/>
            <a:ext cx="9144000" cy="2884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337334"/>
            <a:ext cx="7930032" cy="1281674"/>
          </a:xfrm>
        </p:spPr>
        <p:txBody>
          <a:bodyPr anchor="b" anchorCtr="0">
            <a:normAutofit/>
          </a:bodyPr>
          <a:lstStyle>
            <a:lvl1pPr algn="l">
              <a:lnSpc>
                <a:spcPct val="90000"/>
              </a:lnSpc>
              <a:defRPr sz="3600" b="0">
                <a:solidFill>
                  <a:schemeClr val="bg1"/>
                </a:solidFill>
              </a:defRPr>
            </a:lvl1pPr>
          </a:lstStyle>
          <a:p>
            <a:r>
              <a:rPr lang="en-AU"/>
              <a:t>Click to edit Master title style</a:t>
            </a:r>
            <a:endParaRPr lang="en-AU" dirty="0"/>
          </a:p>
        </p:txBody>
      </p:sp>
      <p:sp>
        <p:nvSpPr>
          <p:cNvPr id="3" name="Subtitle 2"/>
          <p:cNvSpPr>
            <a:spLocks noGrp="1"/>
          </p:cNvSpPr>
          <p:nvPr userDrawn="1">
            <p:ph type="subTitle" idx="1"/>
          </p:nvPr>
        </p:nvSpPr>
        <p:spPr>
          <a:xfrm>
            <a:off x="251520" y="3247114"/>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AU" dirty="0"/>
          </a:p>
        </p:txBody>
      </p:sp>
      <p:sp>
        <p:nvSpPr>
          <p:cNvPr id="7" name="Rectangle 6"/>
          <p:cNvSpPr/>
          <p:nvPr userDrawn="1"/>
        </p:nvSpPr>
        <p:spPr>
          <a:xfrm>
            <a:off x="6516216" y="646944"/>
            <a:ext cx="2385416" cy="141064"/>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8" name="Picture 7"/>
          <p:cNvPicPr>
            <a:picLocks noChangeAspect="1"/>
          </p:cNvPicPr>
          <p:nvPr userDrawn="1"/>
        </p:nvPicPr>
        <p:blipFill>
          <a:blip r:embed="rId2"/>
          <a:stretch>
            <a:fillRect/>
          </a:stretch>
        </p:blipFill>
        <p:spPr>
          <a:xfrm>
            <a:off x="251520" y="267496"/>
            <a:ext cx="720080" cy="720080"/>
          </a:xfrm>
          <a:prstGeom prst="rect">
            <a:avLst/>
          </a:prstGeom>
        </p:spPr>
      </p:pic>
    </p:spTree>
    <p:extLst>
      <p:ext uri="{BB962C8B-B14F-4D97-AF65-F5344CB8AC3E}">
        <p14:creationId xmlns:p14="http://schemas.microsoft.com/office/powerpoint/2010/main" val="72904045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888815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2003" y="0"/>
            <a:ext cx="4563963" cy="57150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057411"/>
            <a:ext cx="3960440" cy="2805631"/>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65713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417342"/>
            <a:ext cx="7056784" cy="3040339"/>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976242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857501"/>
            <a:ext cx="3600400" cy="2400267"/>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6" y="1017295"/>
            <a:ext cx="3600399" cy="1600178"/>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27" name="Rectangle 26"/>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9" name="Picture 8">
            <a:extLst>
              <a:ext uri="{FF2B5EF4-FFF2-40B4-BE49-F238E27FC236}">
                <a16:creationId xmlns:a16="http://schemas.microsoft.com/office/drawing/2014/main" id="{A93CEA03-472C-45CC-84D2-453A421629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3" y="267494"/>
            <a:ext cx="1522745" cy="720000"/>
          </a:xfrm>
          <a:prstGeom prst="rect">
            <a:avLst/>
          </a:prstGeom>
        </p:spPr>
      </p:pic>
    </p:spTree>
    <p:extLst>
      <p:ext uri="{BB962C8B-B14F-4D97-AF65-F5344CB8AC3E}">
        <p14:creationId xmlns:p14="http://schemas.microsoft.com/office/powerpoint/2010/main" val="19848810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057411"/>
            <a:ext cx="3600400" cy="3163606"/>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2" name="Title 1"/>
          <p:cNvSpPr>
            <a:spLocks noGrp="1"/>
          </p:cNvSpPr>
          <p:nvPr>
            <p:ph type="title"/>
          </p:nvPr>
        </p:nvSpPr>
        <p:spPr>
          <a:xfrm>
            <a:off x="251520" y="1262976"/>
            <a:ext cx="3672408" cy="710406"/>
          </a:xfrm>
        </p:spPr>
        <p:txBody>
          <a:bodyPr/>
          <a:lstStyle/>
          <a:p>
            <a:r>
              <a:rPr lang="en-US" dirty="0"/>
              <a:t>Click to edit Master title style</a:t>
            </a:r>
            <a:endParaRPr lang="en-AU" dirty="0"/>
          </a:p>
        </p:txBody>
      </p:sp>
      <p:pic>
        <p:nvPicPr>
          <p:cNvPr id="8" name="Picture 7">
            <a:extLst>
              <a:ext uri="{FF2B5EF4-FFF2-40B4-BE49-F238E27FC236}">
                <a16:creationId xmlns:a16="http://schemas.microsoft.com/office/drawing/2014/main" id="{A93CEA03-472C-45CC-84D2-453A421629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3" y="267494"/>
            <a:ext cx="1522745" cy="720000"/>
          </a:xfrm>
          <a:prstGeom prst="rect">
            <a:avLst/>
          </a:prstGeom>
        </p:spPr>
      </p:pic>
    </p:spTree>
    <p:extLst>
      <p:ext uri="{BB962C8B-B14F-4D97-AF65-F5344CB8AC3E}">
        <p14:creationId xmlns:p14="http://schemas.microsoft.com/office/powerpoint/2010/main" val="16450995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p:txBody>
          <a:bodyPr/>
          <a:lstStyle>
            <a:lvl2pPr>
              <a:defRPr sz="1600"/>
            </a:lvl2pPr>
            <a:lvl3pPr>
              <a:defRPr sz="1400"/>
            </a:lvl3pPr>
            <a:lvl4pPr>
              <a:defRPr sz="1400"/>
            </a:lvl4pPr>
            <a:lvl5pPr marL="980694" indent="-208026">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Text Placeholder 9">
            <a:extLst>
              <a:ext uri="{FF2B5EF4-FFF2-40B4-BE49-F238E27FC236}">
                <a16:creationId xmlns:a16="http://schemas.microsoft.com/office/drawing/2014/main" id="{EF137700-2932-460E-BC52-4B1DDAB664C3}"/>
              </a:ext>
            </a:extLst>
          </p:cNvPr>
          <p:cNvSpPr>
            <a:spLocks noGrp="1"/>
          </p:cNvSpPr>
          <p:nvPr>
            <p:ph type="body" sz="quarter" idx="10" hasCustomPrompt="1"/>
          </p:nvPr>
        </p:nvSpPr>
        <p:spPr>
          <a:xfrm>
            <a:off x="419100" y="823768"/>
            <a:ext cx="8115300" cy="370417"/>
          </a:xfrm>
        </p:spPr>
        <p:txBody>
          <a:bodyPr/>
          <a:lstStyle>
            <a:lvl1pPr marL="0" indent="0">
              <a:buNone/>
              <a:defRPr b="1">
                <a:solidFill>
                  <a:schemeClr val="accent1"/>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1176802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2820"/>
            <a:ext cx="9144000" cy="28840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3177536"/>
            <a:ext cx="7930032" cy="1281674"/>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551802"/>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D68E03B9-1432-42F8-B5C8-0E82DA5A0E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52320" y="4801716"/>
            <a:ext cx="1522745" cy="720000"/>
          </a:xfrm>
          <a:prstGeom prst="rect">
            <a:avLst/>
          </a:prstGeom>
        </p:spPr>
      </p:pic>
    </p:spTree>
    <p:extLst>
      <p:ext uri="{BB962C8B-B14F-4D97-AF65-F5344CB8AC3E}">
        <p14:creationId xmlns:p14="http://schemas.microsoft.com/office/powerpoint/2010/main" val="227475088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3177536"/>
            <a:ext cx="7930032" cy="1281674"/>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551802"/>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864000"/>
          </a:xfrm>
          <a:solidFill>
            <a:schemeClr val="accent1"/>
          </a:solidFill>
          <a:ln>
            <a:noFill/>
          </a:ln>
        </p:spPr>
        <p:txBody>
          <a:bodyPr anchor="ctr" anchorCtr="0"/>
          <a:lstStyle>
            <a:lvl1pPr marL="0" indent="0" algn="ctr">
              <a:buNone/>
              <a:defRPr/>
            </a:lvl1pPr>
          </a:lstStyle>
          <a:p>
            <a:endParaRPr lang="en-AU" dirty="0"/>
          </a:p>
        </p:txBody>
      </p:sp>
      <p:pic>
        <p:nvPicPr>
          <p:cNvPr id="9" name="Picture 8">
            <a:extLst>
              <a:ext uri="{FF2B5EF4-FFF2-40B4-BE49-F238E27FC236}">
                <a16:creationId xmlns:a16="http://schemas.microsoft.com/office/drawing/2014/main" id="{D68E03B9-1432-42F8-B5C8-0E82DA5A0E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52320" y="4801716"/>
            <a:ext cx="1522745" cy="720000"/>
          </a:xfrm>
          <a:prstGeom prst="rect">
            <a:avLst/>
          </a:prstGeom>
        </p:spPr>
      </p:pic>
    </p:spTree>
    <p:extLst>
      <p:ext uri="{BB962C8B-B14F-4D97-AF65-F5344CB8AC3E}">
        <p14:creationId xmlns:p14="http://schemas.microsoft.com/office/powerpoint/2010/main" val="359915242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2820"/>
            <a:ext cx="9144000" cy="2884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337334"/>
            <a:ext cx="7930032" cy="1281674"/>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247114"/>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646944"/>
            <a:ext cx="2385416" cy="141064"/>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9" name="Picture 8">
            <a:extLst>
              <a:ext uri="{FF2B5EF4-FFF2-40B4-BE49-F238E27FC236}">
                <a16:creationId xmlns:a16="http://schemas.microsoft.com/office/drawing/2014/main" id="{E8A5B9C2-E418-4FBD-9C78-C8C88D940B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4" y="267494"/>
            <a:ext cx="1522745" cy="720000"/>
          </a:xfrm>
          <a:prstGeom prst="rect">
            <a:avLst/>
          </a:prstGeom>
        </p:spPr>
      </p:pic>
    </p:spTree>
    <p:extLst>
      <p:ext uri="{BB962C8B-B14F-4D97-AF65-F5344CB8AC3E}">
        <p14:creationId xmlns:p14="http://schemas.microsoft.com/office/powerpoint/2010/main" val="520287238"/>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57050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Title 3"/>
          <p:cNvSpPr>
            <a:spLocks noGrp="1"/>
          </p:cNvSpPr>
          <p:nvPr>
            <p:ph type="title"/>
          </p:nvPr>
        </p:nvSpPr>
        <p:spPr/>
        <p:txBody>
          <a:bodyPr/>
          <a:lstStyle/>
          <a:p>
            <a:r>
              <a:rPr lang="en-AU"/>
              <a:t>Click to edit Master title style</a:t>
            </a:r>
          </a:p>
        </p:txBody>
      </p:sp>
      <p:sp>
        <p:nvSpPr>
          <p:cNvPr id="6" name="Footer Placeholder 5"/>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964031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200463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870714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257322"/>
            <a:ext cx="8640958" cy="3412160"/>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97216"/>
            <a:ext cx="8630630" cy="7110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6940037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257322"/>
            <a:ext cx="4038600" cy="3680409"/>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257322"/>
            <a:ext cx="4038600" cy="3680409"/>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89828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739363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968182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753666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8640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3177538"/>
            <a:ext cx="7920880" cy="2240249"/>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241141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57322"/>
            <a:ext cx="7200800" cy="4000444"/>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051387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85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977625"/>
            <a:ext cx="6048672" cy="1120124"/>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6" y="3017520"/>
            <a:ext cx="6048671" cy="640071"/>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D68E03B9-1432-42F8-B5C8-0E82DA5A0E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52320" y="4801716"/>
            <a:ext cx="1522745" cy="720000"/>
          </a:xfrm>
          <a:prstGeom prst="rect">
            <a:avLst/>
          </a:prstGeom>
        </p:spPr>
      </p:pic>
    </p:spTree>
    <p:extLst>
      <p:ext uri="{BB962C8B-B14F-4D97-AF65-F5344CB8AC3E}">
        <p14:creationId xmlns:p14="http://schemas.microsoft.com/office/powerpoint/2010/main" val="1663186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AU"/>
              <a:t>Click to edit Master title style</a:t>
            </a:r>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142574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85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417564"/>
            <a:ext cx="7200800" cy="1803454"/>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D68E03B9-1432-42F8-B5C8-0E82DA5A0E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52320" y="4801716"/>
            <a:ext cx="1522745" cy="720000"/>
          </a:xfrm>
          <a:prstGeom prst="rect">
            <a:avLst/>
          </a:prstGeom>
        </p:spPr>
      </p:pic>
    </p:spTree>
    <p:extLst>
      <p:ext uri="{BB962C8B-B14F-4D97-AF65-F5344CB8AC3E}">
        <p14:creationId xmlns:p14="http://schemas.microsoft.com/office/powerpoint/2010/main" val="4224934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AU"/>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Footer Placeholder 3"/>
          <p:cNvSpPr>
            <a:spLocks noGrp="1"/>
          </p:cNvSpPr>
          <p:nvPr>
            <p:ph type="ftr" sz="quarter" idx="10"/>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323933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257322"/>
            <a:ext cx="8640958" cy="3412160"/>
          </a:xfrm>
        </p:spPr>
        <p:txBody>
          <a:bodyPr/>
          <a:lstStyle>
            <a:lvl1pPr>
              <a:defRPr sz="2400"/>
            </a:lvl1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6" name="Text Placeholder 7"/>
          <p:cNvSpPr>
            <a:spLocks noGrp="1"/>
          </p:cNvSpPr>
          <p:nvPr>
            <p:ph type="body" sz="quarter" idx="13" hasCustomPrompt="1"/>
          </p:nvPr>
        </p:nvSpPr>
        <p:spPr>
          <a:xfrm>
            <a:off x="261850" y="297216"/>
            <a:ext cx="8630630" cy="7110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41686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Content Placeholder 2"/>
          <p:cNvSpPr>
            <a:spLocks noGrp="1"/>
          </p:cNvSpPr>
          <p:nvPr>
            <p:ph sz="half" idx="1"/>
          </p:nvPr>
        </p:nvSpPr>
        <p:spPr>
          <a:xfrm>
            <a:off x="251520" y="1257322"/>
            <a:ext cx="4038600" cy="3680409"/>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Content Placeholder 3"/>
          <p:cNvSpPr>
            <a:spLocks noGrp="1"/>
          </p:cNvSpPr>
          <p:nvPr>
            <p:ph sz="half" idx="2"/>
          </p:nvPr>
        </p:nvSpPr>
        <p:spPr>
          <a:xfrm>
            <a:off x="4674295" y="1257322"/>
            <a:ext cx="4038600" cy="3680409"/>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5" name="Footer Placeholder 4"/>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65066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44168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image" Target="../media/image2.emf"/><Relationship Id="rId2" Type="http://schemas.openxmlformats.org/officeDocument/2006/relationships/slideLayout" Target="../slideLayouts/slideLayout37.xml"/><Relationship Id="rId16" Type="http://schemas.openxmlformats.org/officeDocument/2006/relationships/theme" Target="../theme/theme3.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69159"/>
            <a:ext cx="8640960" cy="710406"/>
          </a:xfrm>
          <a:prstGeom prst="rect">
            <a:avLst/>
          </a:prstGeom>
        </p:spPr>
        <p:txBody>
          <a:bodyPr vert="horz" lIns="0" tIns="0" rIns="0" bIns="0" rtlCol="0" anchor="t" anchorCtr="0">
            <a:normAutofit/>
          </a:bodyPr>
          <a:lstStyle/>
          <a:p>
            <a:r>
              <a:rPr lang="en-AU"/>
              <a:t>Click to edit Master title style</a:t>
            </a:r>
            <a:endParaRPr lang="en-AU" dirty="0"/>
          </a:p>
        </p:txBody>
      </p:sp>
      <p:sp>
        <p:nvSpPr>
          <p:cNvPr id="3" name="Text Placeholder 2"/>
          <p:cNvSpPr>
            <a:spLocks noGrp="1"/>
          </p:cNvSpPr>
          <p:nvPr>
            <p:ph type="body" idx="1"/>
          </p:nvPr>
        </p:nvSpPr>
        <p:spPr>
          <a:xfrm>
            <a:off x="251522" y="1097306"/>
            <a:ext cx="8640958" cy="3971428"/>
          </a:xfrm>
          <a:prstGeom prst="rect">
            <a:avLst/>
          </a:prstGeom>
        </p:spPr>
        <p:txBody>
          <a:bodyPr vert="horz" lIns="0" tIns="0" rIns="0" bIns="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5" name="Footer Placeholder 4"/>
          <p:cNvSpPr>
            <a:spLocks noGrp="1"/>
          </p:cNvSpPr>
          <p:nvPr>
            <p:ph type="ftr" sz="quarter" idx="3"/>
          </p:nvPr>
        </p:nvSpPr>
        <p:spPr>
          <a:xfrm>
            <a:off x="601375" y="5420278"/>
            <a:ext cx="6083845" cy="103562"/>
          </a:xfrm>
          <a:prstGeom prst="rect">
            <a:avLst/>
          </a:prstGeom>
        </p:spPr>
        <p:txBody>
          <a:bodyPr vert="horz" lIns="0" tIns="0" rIns="0" bIns="0" rtlCol="0" anchor="ctr"/>
          <a:lstStyle>
            <a:lvl1pPr algn="l">
              <a:defRPr sz="900">
                <a:solidFill>
                  <a:schemeClr val="accent3"/>
                </a:solidFill>
              </a:defRPr>
            </a:lvl1pPr>
          </a:lstStyle>
          <a:p>
            <a:r>
              <a:rPr lang="en-AU"/>
              <a:t>COMP6452 Software Architecture for Blockchain Applications  |  Data61, CSIRO</a:t>
            </a:r>
            <a:endParaRPr lang="en-AU" dirty="0"/>
          </a:p>
        </p:txBody>
      </p:sp>
      <p:sp>
        <p:nvSpPr>
          <p:cNvPr id="18" name="Slide Number Placeholder 17"/>
          <p:cNvSpPr>
            <a:spLocks noGrp="1"/>
          </p:cNvSpPr>
          <p:nvPr>
            <p:ph type="sldNum" sz="quarter" idx="4"/>
          </p:nvPr>
        </p:nvSpPr>
        <p:spPr>
          <a:xfrm>
            <a:off x="253582" y="5420278"/>
            <a:ext cx="288789" cy="106122"/>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p:nvSpPr>
        <p:spPr bwMode="auto">
          <a:xfrm>
            <a:off x="3183" y="2772175"/>
            <a:ext cx="9161463" cy="668072"/>
          </a:xfrm>
          <a:prstGeom prst="rect">
            <a:avLst/>
          </a:prstGeom>
          <a:noFill/>
          <a:ln>
            <a:noFill/>
          </a:ln>
        </p:spPr>
        <p:txBody>
          <a:bodyPr/>
          <a:lstStyle/>
          <a:p>
            <a:pPr>
              <a:defRPr/>
            </a:pPr>
            <a:endParaRPr lang="en-AU"/>
          </a:p>
        </p:txBody>
      </p:sp>
      <p:sp>
        <p:nvSpPr>
          <p:cNvPr id="38" name="Rectangle 7"/>
          <p:cNvSpPr>
            <a:spLocks noChangeArrowheads="1"/>
          </p:cNvSpPr>
          <p:nvPr/>
        </p:nvSpPr>
        <p:spPr bwMode="auto">
          <a:xfrm>
            <a:off x="12701" y="3031467"/>
            <a:ext cx="9142412" cy="408781"/>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6" y="3022207"/>
            <a:ext cx="9167813" cy="453761"/>
          </a:xfrm>
          <a:prstGeom prst="rect">
            <a:avLst/>
          </a:prstGeom>
          <a:noFill/>
          <a:ln w="9525">
            <a:noFill/>
            <a:miter lim="800000"/>
            <a:headEnd/>
            <a:tailEnd/>
          </a:ln>
        </p:spPr>
        <p:txBody>
          <a:bodyPr/>
          <a:lstStyle/>
          <a:p>
            <a:pPr>
              <a:defRPr/>
            </a:pPr>
            <a:endParaRPr lang="en-US"/>
          </a:p>
        </p:txBody>
      </p:sp>
      <p:pic>
        <p:nvPicPr>
          <p:cNvPr id="10" name="Picture 9"/>
          <p:cNvPicPr>
            <a:picLocks noChangeAspect="1"/>
          </p:cNvPicPr>
          <p:nvPr userDrawn="1"/>
        </p:nvPicPr>
        <p:blipFill>
          <a:blip r:embed="rId17"/>
          <a:stretch>
            <a:fillRect/>
          </a:stretch>
        </p:blipFill>
        <p:spPr>
          <a:xfrm>
            <a:off x="8460432" y="5089748"/>
            <a:ext cx="442169" cy="442169"/>
          </a:xfrm>
          <a:prstGeom prst="rect">
            <a:avLst/>
          </a:prstGeom>
        </p:spPr>
      </p:pic>
    </p:spTree>
    <p:extLst>
      <p:ext uri="{BB962C8B-B14F-4D97-AF65-F5344CB8AC3E}">
        <p14:creationId xmlns:p14="http://schemas.microsoft.com/office/powerpoint/2010/main" val="4022737140"/>
      </p:ext>
    </p:extLst>
  </p:cSld>
  <p:clrMap bg1="lt1" tx1="dk1" bg2="lt2" tx2="dk2" accent1="accent1" accent2="accent2" accent3="accent3" accent4="accent4" accent5="accent5" accent6="accent6" hlink="hlink" folHlink="folHlink"/>
  <p:sldLayoutIdLst>
    <p:sldLayoutId id="2147483684" r:id="rId1"/>
    <p:sldLayoutId id="2147483697" r:id="rId2"/>
    <p:sldLayoutId id="2147483701" r:id="rId3"/>
    <p:sldLayoutId id="2147483685" r:id="rId4"/>
    <p:sldLayoutId id="2147483705" r:id="rId5"/>
    <p:sldLayoutId id="2147483686" r:id="rId6"/>
    <p:sldLayoutId id="2147483687" r:id="rId7"/>
    <p:sldLayoutId id="2147483688" r:id="rId8"/>
    <p:sldLayoutId id="2147483689" r:id="rId9"/>
    <p:sldLayoutId id="2147483708" r:id="rId10"/>
    <p:sldLayoutId id="2147483690" r:id="rId11"/>
    <p:sldLayoutId id="2147483691" r:id="rId12"/>
    <p:sldLayoutId id="2147483692" r:id="rId13"/>
    <p:sldLayoutId id="2147483693" r:id="rId14"/>
    <p:sldLayoutId id="2147483694" r:id="rId15"/>
  </p:sldLayoutIdLst>
  <p:hf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94956"/>
            <a:ext cx="8640960" cy="710406"/>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723100"/>
            <a:ext cx="8640958" cy="353466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5" y="5420278"/>
            <a:ext cx="6083845" cy="103562"/>
          </a:xfrm>
          <a:prstGeom prst="rect">
            <a:avLst/>
          </a:prstGeom>
        </p:spPr>
        <p:txBody>
          <a:bodyPr vert="horz" lIns="0" tIns="0" rIns="0" bIns="0" rtlCol="0" anchor="ctr"/>
          <a:lstStyle>
            <a:lvl1pPr algn="l">
              <a:defRPr sz="900">
                <a:solidFill>
                  <a:schemeClr val="accent3"/>
                </a:solidFill>
              </a:defRPr>
            </a:lvl1pPr>
          </a:lstStyle>
          <a:p>
            <a:r>
              <a:rPr lang="en-AU"/>
              <a:t>COMP6452 Software Architecture for Blockchain Applications  |  Data61, CSIRO</a:t>
            </a:r>
            <a:endParaRPr lang="en-AU" dirty="0"/>
          </a:p>
        </p:txBody>
      </p:sp>
      <p:sp>
        <p:nvSpPr>
          <p:cNvPr id="18" name="Slide Number Placeholder 17"/>
          <p:cNvSpPr>
            <a:spLocks noGrp="1"/>
          </p:cNvSpPr>
          <p:nvPr>
            <p:ph type="sldNum" sz="quarter" idx="4"/>
          </p:nvPr>
        </p:nvSpPr>
        <p:spPr>
          <a:xfrm>
            <a:off x="253582" y="5420278"/>
            <a:ext cx="288789" cy="106122"/>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p:nvSpPr>
        <p:spPr bwMode="auto">
          <a:xfrm>
            <a:off x="3183" y="2772175"/>
            <a:ext cx="9161463" cy="668072"/>
          </a:xfrm>
          <a:prstGeom prst="rect">
            <a:avLst/>
          </a:prstGeom>
          <a:noFill/>
          <a:ln>
            <a:noFill/>
          </a:ln>
        </p:spPr>
        <p:txBody>
          <a:bodyPr/>
          <a:lstStyle/>
          <a:p>
            <a:pPr>
              <a:defRPr/>
            </a:pPr>
            <a:endParaRPr lang="en-AU"/>
          </a:p>
        </p:txBody>
      </p:sp>
      <p:sp>
        <p:nvSpPr>
          <p:cNvPr id="38" name="Rectangle 7"/>
          <p:cNvSpPr>
            <a:spLocks noChangeArrowheads="1"/>
          </p:cNvSpPr>
          <p:nvPr/>
        </p:nvSpPr>
        <p:spPr bwMode="auto">
          <a:xfrm>
            <a:off x="12701" y="3031467"/>
            <a:ext cx="9142412" cy="408781"/>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6" y="3022207"/>
            <a:ext cx="9167813" cy="453761"/>
          </a:xfrm>
          <a:prstGeom prst="rect">
            <a:avLst/>
          </a:prstGeom>
          <a:noFill/>
          <a:ln w="9525">
            <a:noFill/>
            <a:miter lim="800000"/>
            <a:headEnd/>
            <a:tailEnd/>
          </a:ln>
        </p:spPr>
        <p:txBody>
          <a:bodyPr/>
          <a:lstStyle/>
          <a:p>
            <a:pPr>
              <a:defRPr/>
            </a:pPr>
            <a:endParaRPr lang="en-US"/>
          </a:p>
        </p:txBody>
      </p:sp>
      <p:pic>
        <p:nvPicPr>
          <p:cNvPr id="10" name="Picture 9">
            <a:extLst>
              <a:ext uri="{FF2B5EF4-FFF2-40B4-BE49-F238E27FC236}">
                <a16:creationId xmlns:a16="http://schemas.microsoft.com/office/drawing/2014/main" id="{796FE2B2-8DDC-4761-A30D-146F3B72AA27}"/>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251519" y="195486"/>
            <a:ext cx="936488" cy="442800"/>
          </a:xfrm>
          <a:prstGeom prst="rect">
            <a:avLst/>
          </a:prstGeom>
        </p:spPr>
      </p:pic>
    </p:spTree>
    <p:extLst>
      <p:ext uri="{BB962C8B-B14F-4D97-AF65-F5344CB8AC3E}">
        <p14:creationId xmlns:p14="http://schemas.microsoft.com/office/powerpoint/2010/main" val="101231434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45" r:id="rId20"/>
  </p:sldLayoutIdLst>
  <p:hf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69159"/>
            <a:ext cx="8640960" cy="710406"/>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097306"/>
            <a:ext cx="8640958" cy="397142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5" y="5420278"/>
            <a:ext cx="6083845" cy="103562"/>
          </a:xfrm>
          <a:prstGeom prst="rect">
            <a:avLst/>
          </a:prstGeom>
        </p:spPr>
        <p:txBody>
          <a:bodyPr vert="horz" lIns="0" tIns="0" rIns="0" bIns="0" rtlCol="0" anchor="ctr"/>
          <a:lstStyle>
            <a:lvl1pPr algn="l">
              <a:defRPr sz="900">
                <a:solidFill>
                  <a:schemeClr val="accent3"/>
                </a:solidFill>
              </a:defRPr>
            </a:lvl1pPr>
          </a:lstStyle>
          <a:p>
            <a:r>
              <a:rPr lang="en-AU"/>
              <a:t>COMP6452 Software Architecture for Blockchain Applications  |  Data61, CSIRO</a:t>
            </a:r>
            <a:endParaRPr lang="en-AU" dirty="0"/>
          </a:p>
        </p:txBody>
      </p:sp>
      <p:sp>
        <p:nvSpPr>
          <p:cNvPr id="18" name="Slide Number Placeholder 17"/>
          <p:cNvSpPr>
            <a:spLocks noGrp="1"/>
          </p:cNvSpPr>
          <p:nvPr>
            <p:ph type="sldNum" sz="quarter" idx="4"/>
          </p:nvPr>
        </p:nvSpPr>
        <p:spPr>
          <a:xfrm>
            <a:off x="253582" y="5420278"/>
            <a:ext cx="288789" cy="106122"/>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p:nvSpPr>
        <p:spPr bwMode="auto">
          <a:xfrm>
            <a:off x="3183" y="2772175"/>
            <a:ext cx="9161463" cy="668072"/>
          </a:xfrm>
          <a:prstGeom prst="rect">
            <a:avLst/>
          </a:prstGeom>
          <a:noFill/>
          <a:ln>
            <a:noFill/>
          </a:ln>
        </p:spPr>
        <p:txBody>
          <a:bodyPr/>
          <a:lstStyle/>
          <a:p>
            <a:pPr>
              <a:defRPr/>
            </a:pPr>
            <a:endParaRPr lang="en-AU"/>
          </a:p>
        </p:txBody>
      </p:sp>
      <p:sp>
        <p:nvSpPr>
          <p:cNvPr id="38" name="Rectangle 7"/>
          <p:cNvSpPr>
            <a:spLocks noChangeArrowheads="1"/>
          </p:cNvSpPr>
          <p:nvPr/>
        </p:nvSpPr>
        <p:spPr bwMode="auto">
          <a:xfrm>
            <a:off x="12701" y="3031467"/>
            <a:ext cx="9142412" cy="408781"/>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6" y="3022207"/>
            <a:ext cx="9167813" cy="453761"/>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7BA40757-ADD5-4694-B94E-BDC7B2C517F2}"/>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956376" y="5089748"/>
            <a:ext cx="936488" cy="442800"/>
          </a:xfrm>
          <a:prstGeom prst="rect">
            <a:avLst/>
          </a:prstGeom>
        </p:spPr>
      </p:pic>
    </p:spTree>
    <p:extLst>
      <p:ext uri="{BB962C8B-B14F-4D97-AF65-F5344CB8AC3E}">
        <p14:creationId xmlns:p14="http://schemas.microsoft.com/office/powerpoint/2010/main" val="374389241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hf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3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3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5.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5.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5.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5.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35.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5.xml"/><Relationship Id="rId5" Type="http://schemas.openxmlformats.org/officeDocument/2006/relationships/image" Target="../media/image34.png"/><Relationship Id="rId4" Type="http://schemas.openxmlformats.org/officeDocument/2006/relationships/image" Target="../media/image33.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4.xml"/><Relationship Id="rId1" Type="http://schemas.openxmlformats.org/officeDocument/2006/relationships/slideLayout" Target="../slideLayouts/slideLayout35.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35.xml"/><Relationship Id="rId4" Type="http://schemas.openxmlformats.org/officeDocument/2006/relationships/image" Target="../media/image38.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35.xml"/><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35.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35.xml"/><Relationship Id="rId4" Type="http://schemas.openxmlformats.org/officeDocument/2006/relationships/image" Target="../media/image1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35.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35.xml"/><Relationship Id="rId5" Type="http://schemas.openxmlformats.org/officeDocument/2006/relationships/image" Target="../media/image51.jpeg"/><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11.png"/><Relationship Id="rId5" Type="http://schemas.openxmlformats.org/officeDocument/2006/relationships/image" Target="../media/image12.svg"/><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58.xml"/><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9.xml"/><Relationship Id="rId1" Type="http://schemas.openxmlformats.org/officeDocument/2006/relationships/slideLayout" Target="../slideLayouts/slideLayout35.xml"/><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61.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64.xml"/><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35.xml"/><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67.xml"/><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70.xml"/><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35.xml"/><Relationship Id="rId4" Type="http://schemas.openxmlformats.org/officeDocument/2006/relationships/image" Target="../media/image51.jpeg"/></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74.xml"/><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77.xml"/><Relationship Id="rId1" Type="http://schemas.openxmlformats.org/officeDocument/2006/relationships/slideLayout" Target="../slideLayouts/slideLayout35.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8.xml"/><Relationship Id="rId1" Type="http://schemas.openxmlformats.org/officeDocument/2006/relationships/slideLayout" Target="../slideLayouts/slideLayout35.xml"/><Relationship Id="rId4" Type="http://schemas.openxmlformats.org/officeDocument/2006/relationships/image" Target="../media/image67.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diagramData" Target="../diagrams/data7.xml"/><Relationship Id="rId2" Type="http://schemas.openxmlformats.org/officeDocument/2006/relationships/diagramData" Target="../diagrams/data5.xml"/><Relationship Id="rId16" Type="http://schemas.microsoft.com/office/2007/relationships/diagramDrawing" Target="../diagrams/drawing7.xml"/><Relationship Id="rId1" Type="http://schemas.openxmlformats.org/officeDocument/2006/relationships/slideLayout" Target="../slideLayouts/slideLayout35.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5" Type="http://schemas.openxmlformats.org/officeDocument/2006/relationships/diagramColors" Target="../diagrams/colors7.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35.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9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9371BB-9C33-4129-85DF-8AEA046330EB}"/>
              </a:ext>
            </a:extLst>
          </p:cNvPr>
          <p:cNvSpPr>
            <a:spLocks noGrp="1"/>
          </p:cNvSpPr>
          <p:nvPr>
            <p:ph type="ctrTitle"/>
          </p:nvPr>
        </p:nvSpPr>
        <p:spPr/>
        <p:txBody>
          <a:bodyPr>
            <a:normAutofit/>
          </a:bodyPr>
          <a:lstStyle/>
          <a:p>
            <a:r>
              <a:rPr lang="en-AU" sz="3000" dirty="0"/>
              <a:t>Design Patterns for Blockchain Application</a:t>
            </a:r>
          </a:p>
        </p:txBody>
      </p:sp>
      <p:sp>
        <p:nvSpPr>
          <p:cNvPr id="5" name="Title 3">
            <a:extLst>
              <a:ext uri="{FF2B5EF4-FFF2-40B4-BE49-F238E27FC236}">
                <a16:creationId xmlns:a16="http://schemas.microsoft.com/office/drawing/2014/main" id="{C99371BB-9C33-4129-85DF-8AEA046330EB}"/>
              </a:ext>
            </a:extLst>
          </p:cNvPr>
          <p:cNvSpPr txBox="1">
            <a:spLocks/>
          </p:cNvSpPr>
          <p:nvPr/>
        </p:nvSpPr>
        <p:spPr>
          <a:xfrm>
            <a:off x="179512" y="121196"/>
            <a:ext cx="3384376" cy="194421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3600" b="0" kern="1200">
                <a:solidFill>
                  <a:schemeClr val="accent3"/>
                </a:solidFill>
                <a:latin typeface="+mj-lt"/>
                <a:ea typeface="+mj-ea"/>
                <a:cs typeface="+mj-cs"/>
              </a:defRPr>
            </a:lvl1pPr>
          </a:lstStyle>
          <a:p>
            <a:r>
              <a:rPr lang="en-AU" sz="2400" b="1" dirty="0"/>
              <a:t>COMP6452</a:t>
            </a:r>
            <a:br>
              <a:rPr lang="en-AU" sz="2400" b="1" dirty="0"/>
            </a:br>
            <a:r>
              <a:rPr lang="en-AU" sz="2400" b="1" dirty="0"/>
              <a:t>Software Architecture for Blockchain Applications</a:t>
            </a:r>
          </a:p>
        </p:txBody>
      </p:sp>
      <p:sp>
        <p:nvSpPr>
          <p:cNvPr id="6" name="Footer Placeholder 2">
            <a:extLst>
              <a:ext uri="{FF2B5EF4-FFF2-40B4-BE49-F238E27FC236}">
                <a16:creationId xmlns:a16="http://schemas.microsoft.com/office/drawing/2014/main" id="{2F94C511-5ACB-44DF-814A-16D678B05E07}"/>
              </a:ext>
            </a:extLst>
          </p:cNvPr>
          <p:cNvSpPr txBox="1">
            <a:spLocks/>
          </p:cNvSpPr>
          <p:nvPr/>
        </p:nvSpPr>
        <p:spPr bwMode="auto">
          <a:xfrm>
            <a:off x="251520" y="4225652"/>
            <a:ext cx="3240360" cy="1312222"/>
          </a:xfrm>
          <a:prstGeom prst="rect">
            <a:avLst/>
          </a:prstGeom>
          <a:noFill/>
          <a:ln w="9525">
            <a:noFill/>
            <a:miter lim="800000"/>
            <a:headEnd/>
            <a:tailEnd/>
          </a:ln>
        </p:spPr>
        <p:txBody>
          <a:bodyPr lIns="0" tIns="0" rIns="0" bIns="0"/>
          <a:lstStyle/>
          <a:p>
            <a:endParaRPr lang="en-AU" sz="1100" dirty="0">
              <a:solidFill>
                <a:srgbClr val="000000"/>
              </a:solidFill>
              <a:latin typeface="Calibri" pitchFamily="34" charset="0"/>
            </a:endParaRPr>
          </a:p>
          <a:p>
            <a:endParaRPr lang="en-AU" sz="1100" dirty="0">
              <a:solidFill>
                <a:srgbClr val="000000"/>
              </a:solidFill>
              <a:latin typeface="Calibri" pitchFamily="34" charset="0"/>
            </a:endParaRPr>
          </a:p>
          <a:p>
            <a:r>
              <a:rPr lang="en-AU" sz="1100" b="1" dirty="0">
                <a:solidFill>
                  <a:srgbClr val="000000"/>
                </a:solidFill>
                <a:latin typeface="Calibri" pitchFamily="34" charset="0"/>
              </a:rPr>
              <a:t>Xiwei (Sherry) Xu</a:t>
            </a:r>
          </a:p>
          <a:p>
            <a:endParaRPr lang="en-AU" sz="1100" dirty="0">
              <a:solidFill>
                <a:srgbClr val="000000"/>
              </a:solidFill>
              <a:latin typeface="Calibri" pitchFamily="34" charset="0"/>
            </a:endParaRPr>
          </a:p>
          <a:p>
            <a:r>
              <a:rPr lang="en-AU" sz="1100" dirty="0">
                <a:solidFill>
                  <a:srgbClr val="000000"/>
                </a:solidFill>
                <a:latin typeface="Calibri" pitchFamily="34" charset="0"/>
              </a:rPr>
              <a:t>| Senior Research Scientist @ AAP team, CSIRO Data61 </a:t>
            </a:r>
          </a:p>
          <a:p>
            <a:r>
              <a:rPr lang="en-AU" sz="1100" dirty="0">
                <a:solidFill>
                  <a:srgbClr val="000000"/>
                </a:solidFill>
                <a:latin typeface="Calibri" pitchFamily="34" charset="0"/>
              </a:rPr>
              <a:t>| Xiwei.Xu@data61.csiro.au</a:t>
            </a:r>
          </a:p>
          <a:p>
            <a:endParaRPr lang="de-DE" sz="1100" dirty="0">
              <a:solidFill>
                <a:srgbClr val="000000"/>
              </a:solidFill>
              <a:latin typeface="Calibri" pitchFamily="34" charset="0"/>
            </a:endParaRPr>
          </a:p>
        </p:txBody>
      </p:sp>
    </p:spTree>
    <p:extLst>
      <p:ext uri="{BB962C8B-B14F-4D97-AF65-F5344CB8AC3E}">
        <p14:creationId xmlns:p14="http://schemas.microsoft.com/office/powerpoint/2010/main" val="4207733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ISO/IEC 25010:2011 Quality Model</a:t>
            </a:r>
          </a:p>
        </p:txBody>
      </p:sp>
      <p:graphicFrame>
        <p:nvGraphicFramePr>
          <p:cNvPr id="12" name="Diagram 11"/>
          <p:cNvGraphicFramePr/>
          <p:nvPr>
            <p:extLst>
              <p:ext uri="{D42A27DB-BD31-4B8C-83A1-F6EECF244321}">
                <p14:modId xmlns:p14="http://schemas.microsoft.com/office/powerpoint/2010/main" val="2651465250"/>
              </p:ext>
            </p:extLst>
          </p:nvPr>
        </p:nvGraphicFramePr>
        <p:xfrm>
          <a:off x="41979" y="1629437"/>
          <a:ext cx="9046919" cy="3460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Inhaltsplatzhalter 5">
            <a:extLst>
              <a:ext uri="{FF2B5EF4-FFF2-40B4-BE49-F238E27FC236}">
                <a16:creationId xmlns:a16="http://schemas.microsoft.com/office/drawing/2014/main" id="{12273649-C61A-4FD0-934E-A167647613BE}"/>
              </a:ext>
            </a:extLst>
          </p:cNvPr>
          <p:cNvSpPr>
            <a:spLocks noGrp="1"/>
          </p:cNvSpPr>
          <p:nvPr>
            <p:ph idx="1"/>
          </p:nvPr>
        </p:nvSpPr>
        <p:spPr>
          <a:xfrm>
            <a:off x="211749" y="4153644"/>
            <a:ext cx="5473148" cy="1416872"/>
          </a:xfrm>
        </p:spPr>
        <p:txBody>
          <a:bodyPr>
            <a:normAutofit/>
          </a:bodyPr>
          <a:lstStyle/>
          <a:p>
            <a:pPr marL="285750" indent="-285750">
              <a:buFont typeface="Arial"/>
              <a:buChar char="•"/>
            </a:pPr>
            <a:r>
              <a:rPr lang="en-AU" sz="2000" u="sng" dirty="0"/>
              <a:t>Non-Functional Properties</a:t>
            </a:r>
            <a:r>
              <a:rPr lang="en-AU" sz="2000" dirty="0"/>
              <a:t> arise from </a:t>
            </a:r>
            <a:r>
              <a:rPr lang="en-AU" sz="2000" u="sng" dirty="0"/>
              <a:t>Architectural Design Choices</a:t>
            </a:r>
          </a:p>
          <a:p>
            <a:pPr marL="285750" indent="-285750">
              <a:buFont typeface="Arial"/>
              <a:buChar char="•"/>
            </a:pPr>
            <a:r>
              <a:rPr lang="en-US" sz="2000" dirty="0"/>
              <a:t>Adopting a design pattern causes trade-offs among quality attributes</a:t>
            </a:r>
          </a:p>
        </p:txBody>
      </p:sp>
      <p:sp>
        <p:nvSpPr>
          <p:cNvPr id="4" name="Slide Number Placeholder 3"/>
          <p:cNvSpPr>
            <a:spLocks noGrp="1"/>
          </p:cNvSpPr>
          <p:nvPr>
            <p:ph type="sldNum" sz="quarter" idx="11"/>
          </p:nvPr>
        </p:nvSpPr>
        <p:spPr/>
        <p:txBody>
          <a:bodyPr/>
          <a:lstStyle/>
          <a:p>
            <a:fld id="{2ABE124A-B5C5-46E0-B944-45307B126769}" type="slidenum">
              <a:rPr lang="en-AU" smtClean="0"/>
              <a:pPr/>
              <a:t>10</a:t>
            </a:fld>
            <a:r>
              <a:rPr lang="en-AU"/>
              <a:t>  |</a:t>
            </a:r>
            <a:endParaRPr lang="en-AU" dirty="0"/>
          </a:p>
        </p:txBody>
      </p:sp>
      <p:sp>
        <p:nvSpPr>
          <p:cNvPr id="7" name="Footer Placeholder 6"/>
          <p:cNvSpPr>
            <a:spLocks noGrp="1"/>
          </p:cNvSpPr>
          <p:nvPr>
            <p:ph type="ftr" sz="quarter" idx="10"/>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190566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Blockchain-based Application Pattern Collection</a:t>
            </a:r>
          </a:p>
        </p:txBody>
      </p:sp>
    </p:spTree>
    <p:extLst>
      <p:ext uri="{BB962C8B-B14F-4D97-AF65-F5344CB8AC3E}">
        <p14:creationId xmlns:p14="http://schemas.microsoft.com/office/powerpoint/2010/main" val="609666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Pattern Collection</a:t>
            </a:r>
          </a:p>
        </p:txBody>
      </p:sp>
      <p:graphicFrame>
        <p:nvGraphicFramePr>
          <p:cNvPr id="4" name="Diagram 3"/>
          <p:cNvGraphicFramePr/>
          <p:nvPr>
            <p:extLst>
              <p:ext uri="{D42A27DB-BD31-4B8C-83A1-F6EECF244321}">
                <p14:modId xmlns:p14="http://schemas.microsoft.com/office/powerpoint/2010/main" val="3284797267"/>
              </p:ext>
            </p:extLst>
          </p:nvPr>
        </p:nvGraphicFramePr>
        <p:xfrm>
          <a:off x="-218548" y="1447406"/>
          <a:ext cx="9427601" cy="41463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Connector 12"/>
          <p:cNvCxnSpPr/>
          <p:nvPr/>
        </p:nvCxnSpPr>
        <p:spPr>
          <a:xfrm flipV="1">
            <a:off x="234373" y="4226317"/>
            <a:ext cx="2267837" cy="439"/>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515497" y="3493271"/>
            <a:ext cx="1470867" cy="6"/>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975942" y="2817171"/>
            <a:ext cx="1298001" cy="0"/>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260018" y="2128184"/>
            <a:ext cx="1487768" cy="4"/>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715624" y="2817253"/>
            <a:ext cx="1699980" cy="9"/>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cxnSpLocks/>
          </p:cNvCxnSpPr>
          <p:nvPr/>
        </p:nvCxnSpPr>
        <p:spPr>
          <a:xfrm flipH="1">
            <a:off x="2498700" y="3481139"/>
            <a:ext cx="3510" cy="745178"/>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3980096" y="2801467"/>
            <a:ext cx="1" cy="708666"/>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5264615" y="2109531"/>
            <a:ext cx="1" cy="708666"/>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6735190" y="2121340"/>
            <a:ext cx="2287" cy="698579"/>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25612" name="TextBox 25611"/>
          <p:cNvSpPr txBox="1"/>
          <p:nvPr/>
        </p:nvSpPr>
        <p:spPr>
          <a:xfrm>
            <a:off x="324980" y="3965167"/>
            <a:ext cx="986641" cy="254377"/>
          </a:xfrm>
          <a:prstGeom prst="rect">
            <a:avLst/>
          </a:prstGeom>
          <a:noFill/>
        </p:spPr>
        <p:txBody>
          <a:bodyPr wrap="square" rtlCol="0">
            <a:spAutoFit/>
          </a:bodyPr>
          <a:lstStyle/>
          <a:p>
            <a:r>
              <a:rPr lang="en-US" sz="1053" dirty="0"/>
              <a:t>Off-chain</a:t>
            </a:r>
          </a:p>
        </p:txBody>
      </p:sp>
      <p:sp>
        <p:nvSpPr>
          <p:cNvPr id="47" name="TextBox 46"/>
          <p:cNvSpPr txBox="1"/>
          <p:nvPr/>
        </p:nvSpPr>
        <p:spPr>
          <a:xfrm>
            <a:off x="332708" y="4259307"/>
            <a:ext cx="986641" cy="254377"/>
          </a:xfrm>
          <a:prstGeom prst="rect">
            <a:avLst/>
          </a:prstGeom>
          <a:noFill/>
        </p:spPr>
        <p:txBody>
          <a:bodyPr wrap="square" rtlCol="0">
            <a:spAutoFit/>
          </a:bodyPr>
          <a:lstStyle/>
          <a:p>
            <a:r>
              <a:rPr lang="en-US" sz="1053" dirty="0"/>
              <a:t>On-chain</a:t>
            </a:r>
          </a:p>
        </p:txBody>
      </p:sp>
      <p:sp>
        <p:nvSpPr>
          <p:cNvPr id="5" name="Slide Number Placeholder 4"/>
          <p:cNvSpPr>
            <a:spLocks noGrp="1"/>
          </p:cNvSpPr>
          <p:nvPr>
            <p:ph type="sldNum" sz="quarter" idx="12"/>
          </p:nvPr>
        </p:nvSpPr>
        <p:spPr/>
        <p:txBody>
          <a:bodyPr/>
          <a:lstStyle/>
          <a:p>
            <a:fld id="{FFF7CBAA-22EA-41CE-9725-C57ED0CEBC27}" type="slidenum">
              <a:rPr lang="en-AU" smtClean="0"/>
              <a:pPr/>
              <a:t>12</a:t>
            </a:fld>
            <a:r>
              <a:rPr lang="en-AU"/>
              <a:t>  |</a:t>
            </a:r>
            <a:endParaRPr lang="en-AU" dirty="0"/>
          </a:p>
        </p:txBody>
      </p:sp>
      <p:sp>
        <p:nvSpPr>
          <p:cNvPr id="6" name="Footer Placeholder 5"/>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2158294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Form</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11559939"/>
              </p:ext>
            </p:extLst>
          </p:nvPr>
        </p:nvGraphicFramePr>
        <p:xfrm>
          <a:off x="4319130" y="481236"/>
          <a:ext cx="4324954" cy="4440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323528" y="5017739"/>
            <a:ext cx="5256584" cy="215444"/>
          </a:xfrm>
          <a:prstGeom prst="rect">
            <a:avLst/>
          </a:prstGeom>
        </p:spPr>
        <p:txBody>
          <a:bodyPr wrap="square">
            <a:spAutoFit/>
          </a:bodyPr>
          <a:lstStyle/>
          <a:p>
            <a:r>
              <a:rPr lang="en-US" sz="800" i="1" dirty="0">
                <a:latin typeface="Helvetica"/>
                <a:cs typeface="Helvetica"/>
              </a:rPr>
              <a:t>* Meszaros, G., et al.: A Pattern Language for Pattern Writing. Pattern languages of program design (1998)</a:t>
            </a:r>
          </a:p>
        </p:txBody>
      </p:sp>
      <p:sp>
        <p:nvSpPr>
          <p:cNvPr id="8" name="Content Placeholder 1"/>
          <p:cNvSpPr txBox="1">
            <a:spLocks/>
          </p:cNvSpPr>
          <p:nvPr/>
        </p:nvSpPr>
        <p:spPr>
          <a:xfrm>
            <a:off x="251520" y="1608572"/>
            <a:ext cx="5378875" cy="409286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573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900" dirty="0"/>
              <a:t>Forces</a:t>
            </a:r>
          </a:p>
          <a:p>
            <a:pPr lvl="1"/>
            <a:r>
              <a:rPr lang="en-AU" sz="1600" dirty="0"/>
              <a:t>What makes the problem hard?</a:t>
            </a:r>
          </a:p>
          <a:p>
            <a:pPr lvl="1"/>
            <a:r>
              <a:rPr lang="en-AU" sz="1600" dirty="0"/>
              <a:t>Identified with the quality attributes</a:t>
            </a:r>
          </a:p>
          <a:p>
            <a:r>
              <a:rPr lang="en-AU" sz="1900" dirty="0"/>
              <a:t>Solution</a:t>
            </a:r>
          </a:p>
          <a:p>
            <a:pPr lvl="1"/>
            <a:r>
              <a:rPr lang="en-AU" sz="1600" dirty="0"/>
              <a:t>Trade-off between the quality attributes</a:t>
            </a:r>
          </a:p>
          <a:p>
            <a:r>
              <a:rPr lang="en-AU" sz="1900" dirty="0"/>
              <a:t>Features only applicable to certain type of blockchain, such as monetary cost</a:t>
            </a:r>
          </a:p>
        </p:txBody>
      </p:sp>
      <p:sp>
        <p:nvSpPr>
          <p:cNvPr id="9" name="Bent Arrow 8"/>
          <p:cNvSpPr/>
          <p:nvPr/>
        </p:nvSpPr>
        <p:spPr>
          <a:xfrm rot="10800000">
            <a:off x="8521571" y="3623261"/>
            <a:ext cx="513000" cy="500553"/>
          </a:xfrm>
          <a:prstGeom prst="bentArrow">
            <a:avLst>
              <a:gd name="adj1" fmla="val 28849"/>
              <a:gd name="adj2" fmla="val 25000"/>
              <a:gd name="adj3" fmla="val 25000"/>
              <a:gd name="adj4" fmla="val 3951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solidFill>
                <a:schemeClr val="tx1"/>
              </a:solidFill>
            </a:endParaRPr>
          </a:p>
        </p:txBody>
      </p:sp>
      <p:sp>
        <p:nvSpPr>
          <p:cNvPr id="10" name="Bent Arrow 9"/>
          <p:cNvSpPr/>
          <p:nvPr/>
        </p:nvSpPr>
        <p:spPr>
          <a:xfrm flipH="1">
            <a:off x="8523496" y="3355823"/>
            <a:ext cx="513000" cy="532403"/>
          </a:xfrm>
          <a:prstGeom prst="bentArrow">
            <a:avLst>
              <a:gd name="adj1" fmla="val 28849"/>
              <a:gd name="adj2" fmla="val 25000"/>
              <a:gd name="adj3" fmla="val 25000"/>
              <a:gd name="adj4" fmla="val 3951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solidFill>
                <a:schemeClr val="tx1"/>
              </a:solidFill>
            </a:endParaRPr>
          </a:p>
        </p:txBody>
      </p:sp>
      <p:sp>
        <p:nvSpPr>
          <p:cNvPr id="7" name="TextBox 6"/>
          <p:cNvSpPr txBox="1"/>
          <p:nvPr/>
        </p:nvSpPr>
        <p:spPr>
          <a:xfrm>
            <a:off x="3797905" y="5539619"/>
            <a:ext cx="184666" cy="308392"/>
          </a:xfrm>
          <a:prstGeom prst="rect">
            <a:avLst/>
          </a:prstGeom>
          <a:noFill/>
        </p:spPr>
        <p:txBody>
          <a:bodyPr wrap="none" rtlCol="0">
            <a:spAutoFit/>
          </a:bodyPr>
          <a:lstStyle/>
          <a:p>
            <a:endParaRPr lang="en-US" dirty="0"/>
          </a:p>
        </p:txBody>
      </p:sp>
      <p:sp>
        <p:nvSpPr>
          <p:cNvPr id="3" name="Slide Number Placeholder 2"/>
          <p:cNvSpPr>
            <a:spLocks noGrp="1"/>
          </p:cNvSpPr>
          <p:nvPr>
            <p:ph type="sldNum" sz="quarter" idx="12"/>
          </p:nvPr>
        </p:nvSpPr>
        <p:spPr/>
        <p:txBody>
          <a:bodyPr/>
          <a:lstStyle/>
          <a:p>
            <a:fld id="{FFF7CBAA-22EA-41CE-9725-C57ED0CEBC27}" type="slidenum">
              <a:rPr lang="en-AU" smtClean="0"/>
              <a:pPr/>
              <a:t>13</a:t>
            </a:fld>
            <a:r>
              <a:rPr lang="en-AU"/>
              <a:t>  |</a:t>
            </a:r>
            <a:endParaRPr lang="en-AU" dirty="0"/>
          </a:p>
        </p:txBody>
      </p:sp>
      <p:sp>
        <p:nvSpPr>
          <p:cNvPr id="6" name="Footer Placeholder 5"/>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2610751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a:t>
            </a:r>
          </a:p>
        </p:txBody>
      </p:sp>
      <p:sp>
        <p:nvSpPr>
          <p:cNvPr id="3" name="Content Placeholder 2"/>
          <p:cNvSpPr>
            <a:spLocks noGrp="1"/>
          </p:cNvSpPr>
          <p:nvPr>
            <p:ph idx="1"/>
          </p:nvPr>
        </p:nvSpPr>
        <p:spPr>
          <a:xfrm>
            <a:off x="419100" y="1571600"/>
            <a:ext cx="8096250" cy="3086100"/>
          </a:xfrm>
        </p:spPr>
        <p:txBody>
          <a:bodyPr/>
          <a:lstStyle/>
          <a:p>
            <a:r>
              <a:rPr lang="en-US" dirty="0"/>
              <a:t>Blockchain can be a component of a big software system</a:t>
            </a:r>
          </a:p>
          <a:p>
            <a:r>
              <a:rPr lang="en-US" dirty="0"/>
              <a:t>Communicate with other components within the software system</a:t>
            </a:r>
          </a:p>
        </p:txBody>
      </p:sp>
      <p:pic>
        <p:nvPicPr>
          <p:cNvPr id="5" name="Picture 4" descr="connector_SA_blockchai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2569468"/>
            <a:ext cx="4688765" cy="2639601"/>
          </a:xfrm>
          <a:prstGeom prst="rect">
            <a:avLst/>
          </a:prstGeom>
        </p:spPr>
      </p:pic>
      <p:sp>
        <p:nvSpPr>
          <p:cNvPr id="7" name="Slide Number Placeholder 6"/>
          <p:cNvSpPr>
            <a:spLocks noGrp="1"/>
          </p:cNvSpPr>
          <p:nvPr>
            <p:ph type="sldNum" sz="quarter" idx="12"/>
          </p:nvPr>
        </p:nvSpPr>
        <p:spPr/>
        <p:txBody>
          <a:bodyPr/>
          <a:lstStyle/>
          <a:p>
            <a:fld id="{FFF7CBAA-22EA-41CE-9725-C57ED0CEBC27}" type="slidenum">
              <a:rPr lang="en-AU" smtClean="0"/>
              <a:pPr/>
              <a:t>14</a:t>
            </a:fld>
            <a:r>
              <a:rPr lang="en-AU"/>
              <a:t>  |</a:t>
            </a:r>
            <a:endParaRPr lang="en-AU" dirty="0"/>
          </a:p>
        </p:txBody>
      </p:sp>
      <p:sp>
        <p:nvSpPr>
          <p:cNvPr id="9" name="Footer Placeholder 8"/>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692053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building, toy, table, small&#10;&#10;Description automatically generated">
            <a:extLst>
              <a:ext uri="{FF2B5EF4-FFF2-40B4-BE49-F238E27FC236}">
                <a16:creationId xmlns:a16="http://schemas.microsoft.com/office/drawing/2014/main" id="{5AEC9B88-560A-42F8-A1FA-AEFEB8971C5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6713" b="16713"/>
          <a:stretch>
            <a:fillRect/>
          </a:stretch>
        </p:blipFill>
        <p:spPr>
          <a:xfrm rot="16200000">
            <a:off x="5137150" y="1716091"/>
            <a:ext cx="5715000" cy="2282825"/>
          </a:xfrm>
        </p:spPr>
      </p:pic>
      <p:sp>
        <p:nvSpPr>
          <p:cNvPr id="4" name="Title 3">
            <a:extLst>
              <a:ext uri="{FF2B5EF4-FFF2-40B4-BE49-F238E27FC236}">
                <a16:creationId xmlns:a16="http://schemas.microsoft.com/office/drawing/2014/main" id="{7D021345-AA76-40AA-A4C6-B02555BBB5C9}"/>
              </a:ext>
            </a:extLst>
          </p:cNvPr>
          <p:cNvSpPr>
            <a:spLocks noGrp="1"/>
          </p:cNvSpPr>
          <p:nvPr>
            <p:ph type="title"/>
          </p:nvPr>
        </p:nvSpPr>
        <p:spPr>
          <a:xfrm>
            <a:off x="251520" y="894956"/>
            <a:ext cx="6336704" cy="1242464"/>
          </a:xfrm>
        </p:spPr>
        <p:txBody>
          <a:bodyPr>
            <a:normAutofit/>
          </a:bodyPr>
          <a:lstStyle/>
          <a:p>
            <a:r>
              <a:rPr lang="en-AU" dirty="0"/>
              <a:t>Design Patterns for Blockchain-based Application</a:t>
            </a:r>
          </a:p>
        </p:txBody>
      </p:sp>
      <p:sp>
        <p:nvSpPr>
          <p:cNvPr id="7" name="Slide Number Placeholder 6"/>
          <p:cNvSpPr>
            <a:spLocks noGrp="1"/>
          </p:cNvSpPr>
          <p:nvPr>
            <p:ph type="sldNum" sz="quarter" idx="11"/>
          </p:nvPr>
        </p:nvSpPr>
        <p:spPr/>
        <p:txBody>
          <a:bodyPr/>
          <a:lstStyle/>
          <a:p>
            <a:fld id="{2ABE124A-B5C5-46E0-B944-45307B126769}" type="slidenum">
              <a:rPr lang="en-AU" smtClean="0"/>
              <a:pPr/>
              <a:t>15</a:t>
            </a:fld>
            <a:r>
              <a:rPr lang="en-AU"/>
              <a:t>  |</a:t>
            </a:r>
            <a:endParaRPr lang="en-AU" dirty="0"/>
          </a:p>
        </p:txBody>
      </p:sp>
      <p:sp>
        <p:nvSpPr>
          <p:cNvPr id="8" name="Content Placeholder 5"/>
          <p:cNvSpPr>
            <a:spLocks noGrp="1"/>
          </p:cNvSpPr>
          <p:nvPr>
            <p:ph idx="4294967295"/>
          </p:nvPr>
        </p:nvSpPr>
        <p:spPr>
          <a:xfrm>
            <a:off x="395536" y="2137420"/>
            <a:ext cx="6385148" cy="2376264"/>
          </a:xfrm>
        </p:spPr>
        <p:txBody>
          <a:bodyPr>
            <a:normAutofit/>
          </a:bodyPr>
          <a:lstStyle/>
          <a:p>
            <a:pPr marL="216000" lvl="1" indent="0">
              <a:spcBef>
                <a:spcPts val="300"/>
              </a:spcBef>
              <a:buNone/>
            </a:pPr>
            <a:endParaRPr lang="en-AU" dirty="0"/>
          </a:p>
          <a:p>
            <a:pPr>
              <a:spcBef>
                <a:spcPts val="300"/>
              </a:spcBef>
            </a:pPr>
            <a:r>
              <a:rPr lang="en-AU" b="1" dirty="0"/>
              <a:t>Interaction with External World (5 patterns)</a:t>
            </a:r>
          </a:p>
          <a:p>
            <a:pPr>
              <a:spcBef>
                <a:spcPts val="300"/>
              </a:spcBef>
            </a:pPr>
            <a:r>
              <a:rPr lang="en-AU" dirty="0"/>
              <a:t>Data Management (4 patterns)</a:t>
            </a:r>
          </a:p>
          <a:p>
            <a:pPr>
              <a:spcBef>
                <a:spcPts val="300"/>
              </a:spcBef>
            </a:pPr>
            <a:r>
              <a:rPr lang="en-AU" dirty="0"/>
              <a:t>Security (4 patterns)</a:t>
            </a:r>
          </a:p>
          <a:p>
            <a:pPr>
              <a:spcBef>
                <a:spcPts val="300"/>
              </a:spcBef>
            </a:pPr>
            <a:r>
              <a:rPr lang="en-AU" dirty="0"/>
              <a:t>Structural Patterns of Contract (5 patterns)</a:t>
            </a:r>
          </a:p>
          <a:p>
            <a:pPr>
              <a:spcBef>
                <a:spcPts val="300"/>
              </a:spcBef>
            </a:pPr>
            <a:r>
              <a:rPr lang="en-AU" dirty="0"/>
              <a:t>Deployment (2 patterns)</a:t>
            </a:r>
          </a:p>
          <a:p>
            <a:pPr marL="0" indent="0">
              <a:buNone/>
            </a:pPr>
            <a:endParaRPr lang="en-AU" b="1" dirty="0"/>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211067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1: Centralized Oracle 1/3</a:t>
            </a:r>
          </a:p>
        </p:txBody>
      </p:sp>
      <p:sp>
        <p:nvSpPr>
          <p:cNvPr id="3" name="Content Placeholder 2"/>
          <p:cNvSpPr>
            <a:spLocks noGrp="1"/>
          </p:cNvSpPr>
          <p:nvPr>
            <p:ph idx="1"/>
          </p:nvPr>
        </p:nvSpPr>
        <p:spPr>
          <a:xfrm>
            <a:off x="323528" y="1633364"/>
            <a:ext cx="8496944" cy="3960440"/>
          </a:xfrm>
        </p:spPr>
        <p:txBody>
          <a:bodyPr numCol="2">
            <a:normAutofit lnSpcReduction="10000"/>
          </a:bodyPr>
          <a:lstStyle/>
          <a:p>
            <a:r>
              <a:rPr lang="en-US" sz="2100" b="1" dirty="0">
                <a:solidFill>
                  <a:schemeClr val="accent1"/>
                </a:solidFill>
              </a:rPr>
              <a:t>Summary</a:t>
            </a:r>
            <a:r>
              <a:rPr lang="en-US" sz="2100" dirty="0"/>
              <a:t> </a:t>
            </a:r>
          </a:p>
          <a:p>
            <a:pPr lvl="1"/>
            <a:r>
              <a:rPr lang="en-US" sz="1700" dirty="0"/>
              <a:t>Introduce the state of external systems into the closed blockchain execution environment through a single centralized oracle</a:t>
            </a:r>
          </a:p>
          <a:p>
            <a:r>
              <a:rPr lang="en-US" sz="2100" b="1" dirty="0">
                <a:solidFill>
                  <a:schemeClr val="accent1"/>
                </a:solidFill>
              </a:rPr>
              <a:t>Context</a:t>
            </a:r>
          </a:p>
          <a:p>
            <a:pPr lvl="1"/>
            <a:r>
              <a:rPr lang="en-US" sz="1700" dirty="0"/>
              <a:t>Blockchain-based applications might need to interact with other external systems</a:t>
            </a:r>
          </a:p>
          <a:p>
            <a:pPr lvl="1"/>
            <a:r>
              <a:rPr lang="en-US" sz="1700" dirty="0"/>
              <a:t>Validation of transactions might depend on external state</a:t>
            </a:r>
          </a:p>
          <a:p>
            <a:pPr lvl="1"/>
            <a:endParaRPr lang="en-US" sz="1700" dirty="0"/>
          </a:p>
          <a:p>
            <a:pPr lvl="1"/>
            <a:endParaRPr lang="en-US" sz="1700" dirty="0"/>
          </a:p>
          <a:p>
            <a:pPr lvl="1"/>
            <a:endParaRPr lang="en-US" sz="1700" dirty="0"/>
          </a:p>
          <a:p>
            <a:pPr marL="216000" lvl="1" indent="0">
              <a:buNone/>
            </a:pPr>
            <a:endParaRPr lang="en-US" sz="1700" dirty="0"/>
          </a:p>
          <a:p>
            <a:pPr marL="216000" lvl="1" indent="0">
              <a:buNone/>
            </a:pPr>
            <a:endParaRPr lang="en-US" sz="1700" dirty="0"/>
          </a:p>
          <a:p>
            <a:r>
              <a:rPr lang="en-US" sz="2100" b="1" dirty="0">
                <a:solidFill>
                  <a:srgbClr val="00A9CE"/>
                </a:solidFill>
              </a:rPr>
              <a:t>Problem</a:t>
            </a:r>
            <a:endParaRPr lang="en-US" sz="2100" dirty="0">
              <a:solidFill>
                <a:srgbClr val="00A9CE"/>
              </a:solidFill>
            </a:endParaRPr>
          </a:p>
          <a:p>
            <a:pPr lvl="1"/>
            <a:r>
              <a:rPr lang="en-US" sz="1700" dirty="0">
                <a:solidFill>
                  <a:srgbClr val="000000"/>
                </a:solidFill>
              </a:rPr>
              <a:t>Blockchain is a self-contained (“closed-world”) execution environment</a:t>
            </a:r>
          </a:p>
          <a:p>
            <a:pPr lvl="1"/>
            <a:r>
              <a:rPr lang="en-US" sz="1700" dirty="0">
                <a:solidFill>
                  <a:srgbClr val="000000"/>
                </a:solidFill>
              </a:rPr>
              <a:t>Smart contracts are pure functions that can’t access external systems</a:t>
            </a:r>
          </a:p>
          <a:p>
            <a:r>
              <a:rPr lang="en-US" sz="2100" b="1" dirty="0">
                <a:solidFill>
                  <a:srgbClr val="00A9CE"/>
                </a:solidFill>
              </a:rPr>
              <a:t>Forces</a:t>
            </a:r>
          </a:p>
          <a:p>
            <a:pPr lvl="1"/>
            <a:r>
              <a:rPr lang="en-US" sz="1700" dirty="0">
                <a:solidFill>
                  <a:srgbClr val="000000"/>
                </a:solidFill>
              </a:rPr>
              <a:t>Closed environment</a:t>
            </a:r>
          </a:p>
          <a:p>
            <a:pPr lvl="2"/>
            <a:r>
              <a:rPr lang="en-US" sz="1500" dirty="0">
                <a:solidFill>
                  <a:srgbClr val="000000"/>
                </a:solidFill>
              </a:rPr>
              <a:t>Secure, isolated execution environment</a:t>
            </a:r>
          </a:p>
          <a:p>
            <a:pPr lvl="1"/>
            <a:r>
              <a:rPr lang="en-US" sz="1700" dirty="0">
                <a:solidFill>
                  <a:srgbClr val="000000"/>
                </a:solidFill>
              </a:rPr>
              <a:t>Connectivity </a:t>
            </a:r>
          </a:p>
          <a:p>
            <a:pPr lvl="2"/>
            <a:r>
              <a:rPr lang="en-US" sz="1500" dirty="0"/>
              <a:t>General- purpose applications might require information from external systems</a:t>
            </a:r>
            <a:endParaRPr lang="en-US" sz="1500" dirty="0">
              <a:solidFill>
                <a:srgbClr val="000000"/>
              </a:solidFill>
            </a:endParaRPr>
          </a:p>
          <a:p>
            <a:pPr lvl="1"/>
            <a:r>
              <a:rPr lang="en-US" sz="1700" dirty="0">
                <a:solidFill>
                  <a:srgbClr val="000000"/>
                </a:solidFill>
              </a:rPr>
              <a:t>Long-term availability and validity </a:t>
            </a:r>
          </a:p>
          <a:p>
            <a:pPr lvl="2"/>
            <a:r>
              <a:rPr lang="en-US" sz="1500" dirty="0"/>
              <a:t>External state used to validate a transaction may change or even disappear</a:t>
            </a:r>
          </a:p>
        </p:txBody>
      </p:sp>
      <p:sp>
        <p:nvSpPr>
          <p:cNvPr id="6" name="Slide Number Placeholder 5"/>
          <p:cNvSpPr>
            <a:spLocks noGrp="1"/>
          </p:cNvSpPr>
          <p:nvPr>
            <p:ph type="sldNum" sz="quarter" idx="12"/>
          </p:nvPr>
        </p:nvSpPr>
        <p:spPr/>
        <p:txBody>
          <a:bodyPr/>
          <a:lstStyle/>
          <a:p>
            <a:fld id="{FFF7CBAA-22EA-41CE-9725-C57ED0CEBC27}" type="slidenum">
              <a:rPr lang="en-AU" smtClean="0"/>
              <a:pPr/>
              <a:t>16</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631878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entralOracl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3020336"/>
            <a:ext cx="3816424" cy="2645476"/>
          </a:xfrm>
          <a:prstGeom prst="rect">
            <a:avLst/>
          </a:prstGeom>
        </p:spPr>
      </p:pic>
      <p:sp>
        <p:nvSpPr>
          <p:cNvPr id="3" name="Content Placeholder 2"/>
          <p:cNvSpPr>
            <a:spLocks noGrp="1"/>
          </p:cNvSpPr>
          <p:nvPr>
            <p:ph idx="1"/>
          </p:nvPr>
        </p:nvSpPr>
        <p:spPr>
          <a:xfrm>
            <a:off x="280792" y="1561357"/>
            <a:ext cx="8683696" cy="3528391"/>
          </a:xfrm>
        </p:spPr>
        <p:txBody>
          <a:bodyPr numCol="2">
            <a:normAutofit lnSpcReduction="10000"/>
          </a:bodyPr>
          <a:lstStyle/>
          <a:p>
            <a:r>
              <a:rPr lang="en-US" altLang="zh-CN" sz="1900" b="1" dirty="0">
                <a:solidFill>
                  <a:srgbClr val="00A9CE"/>
                </a:solidFill>
              </a:rPr>
              <a:t>Solution</a:t>
            </a:r>
          </a:p>
          <a:p>
            <a:pPr lvl="1"/>
            <a:r>
              <a:rPr lang="en-US" dirty="0"/>
              <a:t>Oracle assists in evaluating conditions that cannot be expressed in a smart contract</a:t>
            </a:r>
          </a:p>
          <a:p>
            <a:pPr lvl="1"/>
            <a:r>
              <a:rPr lang="en-US" dirty="0"/>
              <a:t>Oracle injects the result to the blockchain in a transaction signed using its own key pair</a:t>
            </a:r>
          </a:p>
          <a:p>
            <a:pPr lvl="1"/>
            <a:r>
              <a:rPr lang="en-US" dirty="0"/>
              <a:t>Validation of transactions is based on the authentication of the oracle</a:t>
            </a:r>
          </a:p>
          <a:p>
            <a:endParaRPr lang="en-US" sz="1900" b="1" dirty="0">
              <a:solidFill>
                <a:srgbClr val="00A9CE"/>
              </a:solidFill>
            </a:endParaRPr>
          </a:p>
          <a:p>
            <a:endParaRPr lang="en-US" sz="1900" b="1" dirty="0">
              <a:solidFill>
                <a:srgbClr val="00A9CE"/>
              </a:solidFill>
            </a:endParaRPr>
          </a:p>
          <a:p>
            <a:endParaRPr lang="en-US" sz="1900" b="1" dirty="0">
              <a:solidFill>
                <a:srgbClr val="00A9CE"/>
              </a:solidFill>
            </a:endParaRPr>
          </a:p>
          <a:p>
            <a:endParaRPr lang="en-US" sz="1900" b="1" dirty="0">
              <a:solidFill>
                <a:srgbClr val="00A9CE"/>
              </a:solidFill>
            </a:endParaRPr>
          </a:p>
          <a:p>
            <a:endParaRPr lang="en-US" sz="1900" b="1" dirty="0">
              <a:solidFill>
                <a:srgbClr val="00A9CE"/>
              </a:solidFill>
            </a:endParaRPr>
          </a:p>
          <a:p>
            <a:endParaRPr lang="en-US" sz="1900" b="1" dirty="0">
              <a:solidFill>
                <a:srgbClr val="00A9CE"/>
              </a:solidFill>
            </a:endParaRPr>
          </a:p>
          <a:p>
            <a:r>
              <a:rPr lang="en-US" sz="1900" b="1" dirty="0">
                <a:solidFill>
                  <a:srgbClr val="00A9CE"/>
                </a:solidFill>
              </a:rPr>
              <a:t>Consequences</a:t>
            </a:r>
          </a:p>
          <a:p>
            <a:pPr lvl="1"/>
            <a:r>
              <a:rPr lang="en-US" dirty="0"/>
              <a:t>Benefits</a:t>
            </a:r>
          </a:p>
          <a:p>
            <a:pPr lvl="2"/>
            <a:r>
              <a:rPr lang="en-US" dirty="0"/>
              <a:t>Connectivity: Closed environment of blockchain is connected with external world through Oracle</a:t>
            </a:r>
          </a:p>
          <a:p>
            <a:pPr lvl="1"/>
            <a:r>
              <a:rPr lang="en-US" dirty="0"/>
              <a:t>Drawbacks</a:t>
            </a:r>
          </a:p>
          <a:p>
            <a:pPr lvl="2"/>
            <a:r>
              <a:rPr lang="en-US" dirty="0"/>
              <a:t>Trust: Oracle is trusted by all the participants</a:t>
            </a:r>
          </a:p>
          <a:p>
            <a:pPr lvl="2"/>
            <a:r>
              <a:rPr lang="en-US" dirty="0"/>
              <a:t>Validity: External states injected into the transactions can not be fully validated by miners</a:t>
            </a:r>
          </a:p>
          <a:p>
            <a:pPr lvl="2"/>
            <a:r>
              <a:rPr lang="en-US" dirty="0"/>
              <a:t>Long-term availability and validity: External state used to validate transaction changes after the transaction was originally appended to the blockchain</a:t>
            </a:r>
          </a:p>
          <a:p>
            <a:pPr lvl="1"/>
            <a:endParaRPr lang="en-US" dirty="0"/>
          </a:p>
          <a:p>
            <a:pPr lvl="1"/>
            <a:endParaRPr lang="en-US" dirty="0"/>
          </a:p>
          <a:p>
            <a:pPr lvl="1"/>
            <a:endParaRPr lang="en-US" dirty="0"/>
          </a:p>
          <a:p>
            <a:pPr lvl="1"/>
            <a:endParaRPr lang="en-US" b="1" dirty="0">
              <a:solidFill>
                <a:schemeClr val="accent1"/>
              </a:solidFill>
            </a:endParaRPr>
          </a:p>
        </p:txBody>
      </p:sp>
      <p:sp>
        <p:nvSpPr>
          <p:cNvPr id="10" name="Title 1"/>
          <p:cNvSpPr>
            <a:spLocks noGrp="1"/>
          </p:cNvSpPr>
          <p:nvPr>
            <p:ph type="title"/>
          </p:nvPr>
        </p:nvSpPr>
        <p:spPr>
          <a:xfrm>
            <a:off x="251520" y="894956"/>
            <a:ext cx="8640960" cy="710406"/>
          </a:xfrm>
        </p:spPr>
        <p:txBody>
          <a:bodyPr/>
          <a:lstStyle/>
          <a:p>
            <a:r>
              <a:rPr lang="en-US" dirty="0"/>
              <a:t>Pattern 1: Centralized Oracle 2/3</a:t>
            </a:r>
          </a:p>
        </p:txBody>
      </p:sp>
      <p:sp>
        <p:nvSpPr>
          <p:cNvPr id="8" name="Slide Number Placeholder 7"/>
          <p:cNvSpPr>
            <a:spLocks noGrp="1"/>
          </p:cNvSpPr>
          <p:nvPr>
            <p:ph type="sldNum" sz="quarter" idx="12"/>
          </p:nvPr>
        </p:nvSpPr>
        <p:spPr/>
        <p:txBody>
          <a:bodyPr/>
          <a:lstStyle/>
          <a:p>
            <a:fld id="{FFF7CBAA-22EA-41CE-9725-C57ED0CEBC27}" type="slidenum">
              <a:rPr lang="en-AU" smtClean="0"/>
              <a:pPr/>
              <a:t>17</a:t>
            </a:fld>
            <a:r>
              <a:rPr lang="en-AU"/>
              <a:t>  |</a:t>
            </a:r>
            <a:endParaRPr lang="en-AU" dirty="0"/>
          </a:p>
        </p:txBody>
      </p:sp>
      <p:sp>
        <p:nvSpPr>
          <p:cNvPr id="12" name="Footer Placeholder 11"/>
          <p:cNvSpPr>
            <a:spLocks noGrp="1"/>
          </p:cNvSpPr>
          <p:nvPr>
            <p:ph type="ftr" sz="quarter" idx="11"/>
          </p:nvPr>
        </p:nvSpPr>
        <p:spPr/>
        <p:txBody>
          <a:bodyPr/>
          <a:lstStyle/>
          <a:p>
            <a:r>
              <a:rPr lang="en-AU" dirty="0"/>
              <a:t>COMP6452 Software Architecture for Blockchain Applications  |  Data61, CSIRO</a:t>
            </a:r>
          </a:p>
        </p:txBody>
      </p:sp>
    </p:spTree>
    <p:extLst>
      <p:ext uri="{BB962C8B-B14F-4D97-AF65-F5344CB8AC3E}">
        <p14:creationId xmlns:p14="http://schemas.microsoft.com/office/powerpoint/2010/main" val="437114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938237"/>
            <a:ext cx="8096250" cy="3511551"/>
          </a:xfrm>
        </p:spPr>
        <p:txBody>
          <a:bodyPr>
            <a:normAutofit/>
          </a:bodyPr>
          <a:lstStyle/>
          <a:p>
            <a:r>
              <a:rPr lang="en-US" b="1" dirty="0">
                <a:solidFill>
                  <a:srgbClr val="00A9CE"/>
                </a:solidFill>
              </a:rPr>
              <a:t>Related Patterns </a:t>
            </a:r>
          </a:p>
          <a:p>
            <a:pPr lvl="1"/>
            <a:r>
              <a:rPr lang="en-US" i="1" dirty="0"/>
              <a:t>Pattern 2. Decentralized Oracle</a:t>
            </a:r>
          </a:p>
          <a:p>
            <a:pPr lvl="1"/>
            <a:r>
              <a:rPr lang="en-US" i="1" dirty="0"/>
              <a:t>Pattern 4. Reverse Oracle</a:t>
            </a:r>
          </a:p>
          <a:p>
            <a:r>
              <a:rPr lang="en-US" b="1" dirty="0">
                <a:solidFill>
                  <a:schemeClr val="accent1"/>
                </a:solidFill>
              </a:rPr>
              <a:t>Known uses</a:t>
            </a:r>
          </a:p>
          <a:p>
            <a:pPr lvl="1"/>
            <a:endParaRPr lang="en-US" dirty="0"/>
          </a:p>
          <a:p>
            <a:pPr lvl="1"/>
            <a:endParaRPr lang="en-US" b="1" dirty="0">
              <a:solidFill>
                <a:schemeClr val="accent1"/>
              </a:solidFill>
            </a:endParaRPr>
          </a:p>
        </p:txBody>
      </p:sp>
      <p:sp>
        <p:nvSpPr>
          <p:cNvPr id="2" name="TextBox 1"/>
          <p:cNvSpPr txBox="1"/>
          <p:nvPr/>
        </p:nvSpPr>
        <p:spPr>
          <a:xfrm>
            <a:off x="1385506" y="4896974"/>
            <a:ext cx="184731" cy="254365"/>
          </a:xfrm>
          <a:prstGeom prst="rect">
            <a:avLst/>
          </a:prstGeom>
          <a:noFill/>
        </p:spPr>
        <p:txBody>
          <a:bodyPr wrap="none" rtlCol="0">
            <a:spAutoFit/>
          </a:bodyPr>
          <a:lstStyle/>
          <a:p>
            <a:endParaRPr lang="en-US" sz="1053" dirty="0"/>
          </a:p>
        </p:txBody>
      </p:sp>
      <p:pic>
        <p:nvPicPr>
          <p:cNvPr id="4" name="Picture 3" descr="Screen Shot 2018-12-05 at 09.30.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704" y="1322304"/>
            <a:ext cx="3190658" cy="2382032"/>
          </a:xfrm>
          <a:prstGeom prst="rect">
            <a:avLst/>
          </a:prstGeom>
        </p:spPr>
      </p:pic>
      <p:pic>
        <p:nvPicPr>
          <p:cNvPr id="5" name="Picture 4" descr="corda.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489" y="4025080"/>
            <a:ext cx="1325556" cy="586076"/>
          </a:xfrm>
          <a:prstGeom prst="rect">
            <a:avLst/>
          </a:prstGeom>
        </p:spPr>
      </p:pic>
      <p:pic>
        <p:nvPicPr>
          <p:cNvPr id="7" name="Picture 6" descr="BC_Logotyp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36" y="4202122"/>
            <a:ext cx="1485599" cy="310714"/>
          </a:xfrm>
          <a:prstGeom prst="rect">
            <a:avLst/>
          </a:prstGeom>
        </p:spPr>
      </p:pic>
      <p:sp>
        <p:nvSpPr>
          <p:cNvPr id="8" name="TextBox 7"/>
          <p:cNvSpPr txBox="1"/>
          <p:nvPr/>
        </p:nvSpPr>
        <p:spPr>
          <a:xfrm>
            <a:off x="5468904" y="2978383"/>
            <a:ext cx="3481783" cy="830997"/>
          </a:xfrm>
          <a:prstGeom prst="rect">
            <a:avLst/>
          </a:prstGeom>
          <a:solidFill>
            <a:schemeClr val="accent1"/>
          </a:solidFill>
        </p:spPr>
        <p:txBody>
          <a:bodyPr wrap="square" rtlCol="0">
            <a:spAutoFit/>
          </a:bodyPr>
          <a:lstStyle/>
          <a:p>
            <a:pPr algn="ctr"/>
            <a:r>
              <a:rPr lang="en-US" sz="1600" dirty="0"/>
              <a:t>Oraclize uses trusted hardware to directly fetch information from trusted execution environment (TEE)</a:t>
            </a:r>
            <a:r>
              <a:rPr lang="en-US" dirty="0"/>
              <a:t> </a:t>
            </a:r>
          </a:p>
        </p:txBody>
      </p:sp>
      <p:sp>
        <p:nvSpPr>
          <p:cNvPr id="13" name="TextBox 12"/>
          <p:cNvSpPr txBox="1"/>
          <p:nvPr/>
        </p:nvSpPr>
        <p:spPr>
          <a:xfrm>
            <a:off x="169679" y="4616768"/>
            <a:ext cx="3481783" cy="584776"/>
          </a:xfrm>
          <a:prstGeom prst="rect">
            <a:avLst/>
          </a:prstGeom>
          <a:solidFill>
            <a:schemeClr val="accent1"/>
          </a:solidFill>
        </p:spPr>
        <p:txBody>
          <a:bodyPr wrap="square" rtlCol="0">
            <a:spAutoFit/>
          </a:bodyPr>
          <a:lstStyle/>
          <a:p>
            <a:pPr algn="ctr"/>
            <a:r>
              <a:rPr lang="en-US" sz="1600" dirty="0"/>
              <a:t>Oracle in </a:t>
            </a:r>
            <a:r>
              <a:rPr lang="en-US" sz="1600" dirty="0" err="1"/>
              <a:t>Bitcoin</a:t>
            </a:r>
            <a:r>
              <a:rPr lang="en-US" sz="1600" dirty="0"/>
              <a:t> evaluates user-defined expressions based on the external state</a:t>
            </a:r>
            <a:endParaRPr lang="en-US" dirty="0"/>
          </a:p>
        </p:txBody>
      </p:sp>
      <p:sp>
        <p:nvSpPr>
          <p:cNvPr id="14" name="TextBox 13"/>
          <p:cNvSpPr txBox="1"/>
          <p:nvPr/>
        </p:nvSpPr>
        <p:spPr>
          <a:xfrm>
            <a:off x="4598710" y="4613657"/>
            <a:ext cx="3824958" cy="830997"/>
          </a:xfrm>
          <a:prstGeom prst="rect">
            <a:avLst/>
          </a:prstGeom>
          <a:solidFill>
            <a:schemeClr val="accent1"/>
          </a:solidFill>
        </p:spPr>
        <p:txBody>
          <a:bodyPr wrap="square" rtlCol="0">
            <a:spAutoFit/>
          </a:bodyPr>
          <a:lstStyle/>
          <a:p>
            <a:pPr algn="ctr"/>
            <a:r>
              <a:rPr lang="en-US" sz="1600" dirty="0" err="1"/>
              <a:t>Corda</a:t>
            </a:r>
            <a:r>
              <a:rPr lang="en-US" sz="1600" dirty="0"/>
              <a:t> has a embedded oracle mechanism using Intel Software Guard Extension (SGX) for hardware attestation</a:t>
            </a:r>
            <a:endParaRPr lang="en-US" dirty="0"/>
          </a:p>
        </p:txBody>
      </p:sp>
      <p:sp>
        <p:nvSpPr>
          <p:cNvPr id="9" name="Title 8"/>
          <p:cNvSpPr>
            <a:spLocks noGrp="1"/>
          </p:cNvSpPr>
          <p:nvPr>
            <p:ph type="title"/>
          </p:nvPr>
        </p:nvSpPr>
        <p:spPr/>
        <p:txBody>
          <a:bodyPr/>
          <a:lstStyle/>
          <a:p>
            <a:r>
              <a:rPr lang="en-US" dirty="0"/>
              <a:t>Pattern 1: Centralized Oracle 3/3</a:t>
            </a:r>
          </a:p>
        </p:txBody>
      </p:sp>
      <p:sp>
        <p:nvSpPr>
          <p:cNvPr id="16" name="Slide Number Placeholder 15"/>
          <p:cNvSpPr>
            <a:spLocks noGrp="1"/>
          </p:cNvSpPr>
          <p:nvPr>
            <p:ph type="sldNum" sz="quarter" idx="12"/>
          </p:nvPr>
        </p:nvSpPr>
        <p:spPr/>
        <p:txBody>
          <a:bodyPr/>
          <a:lstStyle/>
          <a:p>
            <a:fld id="{FFF7CBAA-22EA-41CE-9725-C57ED0CEBC27}" type="slidenum">
              <a:rPr lang="en-AU" smtClean="0"/>
              <a:pPr/>
              <a:t>18</a:t>
            </a:fld>
            <a:r>
              <a:rPr lang="en-AU"/>
              <a:t>  |</a:t>
            </a:r>
            <a:endParaRPr lang="en-AU" dirty="0"/>
          </a:p>
        </p:txBody>
      </p:sp>
      <p:sp>
        <p:nvSpPr>
          <p:cNvPr id="17" name="Footer Placeholder 16"/>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873677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2: Decentralized Oracle 1/3</a:t>
            </a:r>
          </a:p>
        </p:txBody>
      </p:sp>
      <p:sp>
        <p:nvSpPr>
          <p:cNvPr id="3" name="Content Placeholder 2"/>
          <p:cNvSpPr>
            <a:spLocks noGrp="1"/>
          </p:cNvSpPr>
          <p:nvPr>
            <p:ph idx="1"/>
          </p:nvPr>
        </p:nvSpPr>
        <p:spPr>
          <a:xfrm>
            <a:off x="425761" y="1489348"/>
            <a:ext cx="8096250" cy="3888432"/>
          </a:xfrm>
        </p:spPr>
        <p:txBody>
          <a:bodyPr numCol="2">
            <a:normAutofit/>
          </a:bodyPr>
          <a:lstStyle/>
          <a:p>
            <a:r>
              <a:rPr lang="en-US" b="1" dirty="0">
                <a:solidFill>
                  <a:schemeClr val="accent1"/>
                </a:solidFill>
              </a:rPr>
              <a:t>Summary</a:t>
            </a:r>
            <a:r>
              <a:rPr lang="en-US" dirty="0"/>
              <a:t> </a:t>
            </a:r>
          </a:p>
          <a:p>
            <a:pPr lvl="1"/>
            <a:r>
              <a:rPr lang="en-US" dirty="0"/>
              <a:t>Introduce the state of external systems into the closed blockchain execution environment through </a:t>
            </a:r>
            <a:r>
              <a:rPr lang="en-US" i="1" dirty="0">
                <a:solidFill>
                  <a:srgbClr val="FF0000"/>
                </a:solidFill>
              </a:rPr>
              <a:t>decentralized</a:t>
            </a:r>
            <a:r>
              <a:rPr lang="en-US" dirty="0">
                <a:solidFill>
                  <a:srgbClr val="FF0000"/>
                </a:solidFill>
              </a:rPr>
              <a:t> </a:t>
            </a:r>
            <a:r>
              <a:rPr lang="en-US" dirty="0"/>
              <a:t>oracle</a:t>
            </a:r>
          </a:p>
          <a:p>
            <a:r>
              <a:rPr lang="en-US" b="1" dirty="0">
                <a:solidFill>
                  <a:srgbClr val="00A9CE"/>
                </a:solidFill>
              </a:rPr>
              <a:t>Contexts</a:t>
            </a:r>
          </a:p>
          <a:p>
            <a:pPr lvl="1"/>
            <a:r>
              <a:rPr lang="en-US" dirty="0"/>
              <a:t>Blockchain-based applications might need to interact with other external systems</a:t>
            </a:r>
          </a:p>
          <a:p>
            <a:pPr lvl="1"/>
            <a:r>
              <a:rPr lang="en-US" dirty="0"/>
              <a:t>Validation of transactions relies on </a:t>
            </a:r>
            <a:r>
              <a:rPr lang="en-US" i="1" dirty="0">
                <a:solidFill>
                  <a:srgbClr val="FF0000"/>
                </a:solidFill>
              </a:rPr>
              <a:t>oracle</a:t>
            </a:r>
            <a:r>
              <a:rPr lang="en-US" dirty="0">
                <a:solidFill>
                  <a:srgbClr val="FF0000"/>
                </a:solidFill>
              </a:rPr>
              <a:t> </a:t>
            </a:r>
            <a:r>
              <a:rPr lang="en-US" dirty="0"/>
              <a:t>to inject the external state</a:t>
            </a:r>
          </a:p>
          <a:p>
            <a:endParaRPr lang="en-US" b="1" dirty="0">
              <a:solidFill>
                <a:srgbClr val="00A9CE"/>
              </a:solidFill>
            </a:endParaRPr>
          </a:p>
          <a:p>
            <a:endParaRPr lang="en-US" b="1" dirty="0">
              <a:solidFill>
                <a:srgbClr val="00A9CE"/>
              </a:solidFill>
            </a:endParaRPr>
          </a:p>
          <a:p>
            <a:endParaRPr lang="en-US" b="1" dirty="0">
              <a:solidFill>
                <a:srgbClr val="00A9CE"/>
              </a:solidFill>
            </a:endParaRPr>
          </a:p>
          <a:p>
            <a:r>
              <a:rPr lang="en-US" b="1" dirty="0">
                <a:solidFill>
                  <a:srgbClr val="00A9CE"/>
                </a:solidFill>
              </a:rPr>
              <a:t>Problem</a:t>
            </a:r>
            <a:endParaRPr lang="en-US" dirty="0">
              <a:solidFill>
                <a:srgbClr val="00A9CE"/>
              </a:solidFill>
            </a:endParaRPr>
          </a:p>
          <a:p>
            <a:pPr lvl="1"/>
            <a:r>
              <a:rPr lang="en-US" dirty="0">
                <a:solidFill>
                  <a:srgbClr val="000000"/>
                </a:solidFill>
              </a:rPr>
              <a:t>A centralized oracle introduce a single trusted third party</a:t>
            </a:r>
          </a:p>
          <a:p>
            <a:r>
              <a:rPr lang="en-US" b="1" dirty="0">
                <a:solidFill>
                  <a:srgbClr val="00A9CE"/>
                </a:solidFill>
              </a:rPr>
              <a:t>Forces</a:t>
            </a:r>
          </a:p>
          <a:p>
            <a:pPr lvl="1"/>
            <a:r>
              <a:rPr lang="en-US" dirty="0">
                <a:solidFill>
                  <a:srgbClr val="000000"/>
                </a:solidFill>
              </a:rPr>
              <a:t>Reliability</a:t>
            </a:r>
          </a:p>
          <a:p>
            <a:pPr lvl="2"/>
            <a:r>
              <a:rPr lang="en-US" dirty="0">
                <a:solidFill>
                  <a:srgbClr val="000000"/>
                </a:solidFill>
              </a:rPr>
              <a:t>Centralized oracle is a single point of failure</a:t>
            </a:r>
          </a:p>
          <a:p>
            <a:pPr lvl="1"/>
            <a:r>
              <a:rPr lang="en-US" dirty="0">
                <a:solidFill>
                  <a:srgbClr val="000000"/>
                </a:solidFill>
              </a:rPr>
              <a:t>Variety of data sources</a:t>
            </a:r>
          </a:p>
          <a:p>
            <a:pPr lvl="2"/>
            <a:r>
              <a:rPr lang="en-US" dirty="0">
                <a:solidFill>
                  <a:srgbClr val="000000"/>
                </a:solidFill>
              </a:rPr>
              <a:t>Static web page, physical sensor, input from a human</a:t>
            </a:r>
          </a:p>
          <a:p>
            <a:pPr lvl="2"/>
            <a:r>
              <a:rPr lang="en-US" dirty="0">
                <a:solidFill>
                  <a:srgbClr val="000000"/>
                </a:solidFill>
              </a:rPr>
              <a:t>Multiple sources might come from a single authorized source</a:t>
            </a:r>
          </a:p>
        </p:txBody>
      </p:sp>
      <p:sp>
        <p:nvSpPr>
          <p:cNvPr id="6" name="Slide Number Placeholder 5"/>
          <p:cNvSpPr>
            <a:spLocks noGrp="1"/>
          </p:cNvSpPr>
          <p:nvPr>
            <p:ph type="sldNum" sz="quarter" idx="12"/>
          </p:nvPr>
        </p:nvSpPr>
        <p:spPr/>
        <p:txBody>
          <a:bodyPr/>
          <a:lstStyle/>
          <a:p>
            <a:fld id="{FFF7CBAA-22EA-41CE-9725-C57ED0CEBC27}" type="slidenum">
              <a:rPr lang="en-AU" smtClean="0"/>
              <a:pPr/>
              <a:t>19</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548006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building, toy, table, small&#10;&#10;Description automatically generated">
            <a:extLst>
              <a:ext uri="{FF2B5EF4-FFF2-40B4-BE49-F238E27FC236}">
                <a16:creationId xmlns:a16="http://schemas.microsoft.com/office/drawing/2014/main" id="{5AEC9B88-560A-42F8-A1FA-AEFEB8971C5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6713" b="16713"/>
          <a:stretch>
            <a:fillRect/>
          </a:stretch>
        </p:blipFill>
        <p:spPr>
          <a:xfrm rot="16200000">
            <a:off x="5137150" y="1716091"/>
            <a:ext cx="5715000" cy="2282825"/>
          </a:xfrm>
        </p:spPr>
      </p:pic>
      <p:sp>
        <p:nvSpPr>
          <p:cNvPr id="4" name="Title 3">
            <a:extLst>
              <a:ext uri="{FF2B5EF4-FFF2-40B4-BE49-F238E27FC236}">
                <a16:creationId xmlns:a16="http://schemas.microsoft.com/office/drawing/2014/main" id="{7D021345-AA76-40AA-A4C6-B02555BBB5C9}"/>
              </a:ext>
            </a:extLst>
          </p:cNvPr>
          <p:cNvSpPr>
            <a:spLocks noGrp="1"/>
          </p:cNvSpPr>
          <p:nvPr>
            <p:ph type="title"/>
          </p:nvPr>
        </p:nvSpPr>
        <p:spPr/>
        <p:txBody>
          <a:bodyPr/>
          <a:lstStyle/>
          <a:p>
            <a:r>
              <a:rPr lang="en-AU" dirty="0"/>
              <a:t>Outline</a:t>
            </a:r>
          </a:p>
        </p:txBody>
      </p:sp>
      <p:sp>
        <p:nvSpPr>
          <p:cNvPr id="7" name="Slide Number Placeholder 6"/>
          <p:cNvSpPr>
            <a:spLocks noGrp="1"/>
          </p:cNvSpPr>
          <p:nvPr>
            <p:ph type="sldNum" sz="quarter" idx="11"/>
          </p:nvPr>
        </p:nvSpPr>
        <p:spPr/>
        <p:txBody>
          <a:bodyPr/>
          <a:lstStyle/>
          <a:p>
            <a:fld id="{2ABE124A-B5C5-46E0-B944-45307B126769}" type="slidenum">
              <a:rPr lang="en-AU" smtClean="0"/>
              <a:pPr/>
              <a:t>2</a:t>
            </a:fld>
            <a:r>
              <a:rPr lang="en-AU"/>
              <a:t>  |</a:t>
            </a:r>
            <a:endParaRPr lang="en-AU" dirty="0"/>
          </a:p>
        </p:txBody>
      </p:sp>
      <p:sp>
        <p:nvSpPr>
          <p:cNvPr id="8" name="Content Placeholder 5"/>
          <p:cNvSpPr>
            <a:spLocks noGrp="1"/>
          </p:cNvSpPr>
          <p:nvPr>
            <p:ph idx="4294967295"/>
          </p:nvPr>
        </p:nvSpPr>
        <p:spPr>
          <a:xfrm>
            <a:off x="419100" y="1921396"/>
            <a:ext cx="6385148" cy="3312368"/>
          </a:xfrm>
        </p:spPr>
        <p:txBody>
          <a:bodyPr>
            <a:normAutofit/>
          </a:bodyPr>
          <a:lstStyle/>
          <a:p>
            <a:r>
              <a:rPr lang="en-AU" dirty="0"/>
              <a:t>Design Pattern Essential</a:t>
            </a:r>
          </a:p>
          <a:p>
            <a:pPr lvl="1">
              <a:spcBef>
                <a:spcPts val="300"/>
              </a:spcBef>
            </a:pPr>
            <a:endParaRPr lang="en-AU" dirty="0"/>
          </a:p>
          <a:p>
            <a:pPr>
              <a:spcBef>
                <a:spcPts val="900"/>
              </a:spcBef>
            </a:pPr>
            <a:r>
              <a:rPr lang="en-AU" dirty="0"/>
              <a:t>Design Patterns for Blockchain-based Applications</a:t>
            </a:r>
          </a:p>
          <a:p>
            <a:pPr lvl="1">
              <a:spcBef>
                <a:spcPts val="300"/>
              </a:spcBef>
            </a:pPr>
            <a:r>
              <a:rPr lang="en-AU" dirty="0"/>
              <a:t>Overview</a:t>
            </a:r>
          </a:p>
          <a:p>
            <a:pPr lvl="1">
              <a:spcBef>
                <a:spcPts val="300"/>
              </a:spcBef>
            </a:pPr>
            <a:r>
              <a:rPr lang="en-AU" dirty="0"/>
              <a:t>Interaction with External World (5 patterns)</a:t>
            </a:r>
          </a:p>
          <a:p>
            <a:pPr lvl="1">
              <a:spcBef>
                <a:spcPts val="300"/>
              </a:spcBef>
            </a:pPr>
            <a:r>
              <a:rPr lang="en-AU" dirty="0"/>
              <a:t>Data Management (4 patterns)</a:t>
            </a:r>
          </a:p>
          <a:p>
            <a:pPr lvl="1">
              <a:spcBef>
                <a:spcPts val="300"/>
              </a:spcBef>
            </a:pPr>
            <a:r>
              <a:rPr lang="en-AU" dirty="0"/>
              <a:t>Security (4 patterns)</a:t>
            </a:r>
          </a:p>
          <a:p>
            <a:pPr lvl="1">
              <a:spcBef>
                <a:spcPts val="300"/>
              </a:spcBef>
            </a:pPr>
            <a:r>
              <a:rPr lang="en-AU" dirty="0"/>
              <a:t>Structural Patterns of Contract (5 patterns)</a:t>
            </a:r>
          </a:p>
          <a:p>
            <a:pPr lvl="1">
              <a:spcBef>
                <a:spcPts val="300"/>
              </a:spcBef>
            </a:pPr>
            <a:r>
              <a:rPr lang="en-AU" dirty="0"/>
              <a:t>Deployment (2 patterns)</a:t>
            </a:r>
          </a:p>
          <a:p>
            <a:pPr marL="0" indent="0">
              <a:buNone/>
            </a:pPr>
            <a:endParaRPr lang="en-AU" b="1" dirty="0"/>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2067640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119" y="1558778"/>
            <a:ext cx="8396345" cy="3819002"/>
          </a:xfrm>
        </p:spPr>
        <p:txBody>
          <a:bodyPr numCol="2">
            <a:normAutofit fontScale="92500" lnSpcReduction="20000"/>
          </a:bodyPr>
          <a:lstStyle/>
          <a:p>
            <a:r>
              <a:rPr lang="en-US" altLang="zh-CN" sz="1900" b="1" dirty="0">
                <a:solidFill>
                  <a:schemeClr val="accent1"/>
                </a:solidFill>
              </a:rPr>
              <a:t>Solution</a:t>
            </a:r>
          </a:p>
          <a:p>
            <a:pPr lvl="1"/>
            <a:r>
              <a:rPr lang="en-US" dirty="0"/>
              <a:t>Decentralized oracle based on multiple servers and multiple data sources</a:t>
            </a:r>
          </a:p>
          <a:p>
            <a:pPr lvl="1"/>
            <a:r>
              <a:rPr lang="en-US" dirty="0"/>
              <a:t>Consensus on the external status</a:t>
            </a:r>
          </a:p>
          <a:p>
            <a:pPr lvl="2"/>
            <a:r>
              <a:rPr lang="en-US" dirty="0"/>
              <a:t>K-out-of-M threshold signature </a:t>
            </a:r>
          </a:p>
          <a:p>
            <a:endParaRPr lang="en-US" sz="1900" b="1" dirty="0">
              <a:solidFill>
                <a:srgbClr val="00A9CE"/>
              </a:solidFill>
            </a:endParaRPr>
          </a:p>
          <a:p>
            <a:endParaRPr lang="en-US" sz="1900" b="1" dirty="0">
              <a:solidFill>
                <a:srgbClr val="00A9CE"/>
              </a:solidFill>
            </a:endParaRPr>
          </a:p>
          <a:p>
            <a:endParaRPr lang="en-US" sz="1900" b="1" dirty="0">
              <a:solidFill>
                <a:srgbClr val="00A9CE"/>
              </a:solidFill>
            </a:endParaRPr>
          </a:p>
          <a:p>
            <a:endParaRPr lang="en-US" sz="1900" b="1" dirty="0">
              <a:solidFill>
                <a:srgbClr val="00A9CE"/>
              </a:solidFill>
            </a:endParaRPr>
          </a:p>
          <a:p>
            <a:endParaRPr lang="en-US" sz="1900" b="1" dirty="0">
              <a:solidFill>
                <a:srgbClr val="00A9CE"/>
              </a:solidFill>
            </a:endParaRPr>
          </a:p>
          <a:p>
            <a:endParaRPr lang="en-US" sz="1900" b="1" dirty="0">
              <a:solidFill>
                <a:srgbClr val="00A9CE"/>
              </a:solidFill>
            </a:endParaRPr>
          </a:p>
          <a:p>
            <a:endParaRPr lang="en-US" sz="1900" b="1" dirty="0">
              <a:solidFill>
                <a:srgbClr val="00A9CE"/>
              </a:solidFill>
            </a:endParaRPr>
          </a:p>
          <a:p>
            <a:endParaRPr lang="en-US" sz="1900" b="1" dirty="0">
              <a:solidFill>
                <a:srgbClr val="00A9CE"/>
              </a:solidFill>
            </a:endParaRPr>
          </a:p>
          <a:p>
            <a:endParaRPr lang="en-US" sz="1900" b="1" dirty="0">
              <a:solidFill>
                <a:srgbClr val="00A9CE"/>
              </a:solidFill>
            </a:endParaRPr>
          </a:p>
          <a:p>
            <a:endParaRPr lang="en-US" sz="1900" b="1" dirty="0">
              <a:solidFill>
                <a:srgbClr val="00A9CE"/>
              </a:solidFill>
            </a:endParaRPr>
          </a:p>
          <a:p>
            <a:r>
              <a:rPr lang="en-US" sz="1900" b="1" dirty="0">
                <a:solidFill>
                  <a:srgbClr val="00A9CE"/>
                </a:solidFill>
              </a:rPr>
              <a:t>Consequences</a:t>
            </a:r>
          </a:p>
          <a:p>
            <a:pPr lvl="1"/>
            <a:r>
              <a:rPr lang="en-US" dirty="0"/>
              <a:t>Benefits</a:t>
            </a:r>
          </a:p>
          <a:p>
            <a:pPr lvl="2"/>
            <a:r>
              <a:rPr lang="en-US" dirty="0"/>
              <a:t>Reliability</a:t>
            </a:r>
          </a:p>
          <a:p>
            <a:pPr lvl="3"/>
            <a:r>
              <a:rPr lang="en-US" dirty="0"/>
              <a:t>Risk is reduced from a single point of failure</a:t>
            </a:r>
          </a:p>
          <a:p>
            <a:pPr lvl="3"/>
            <a:r>
              <a:rPr lang="en-US" dirty="0"/>
              <a:t>Improves the likelihood of getting accurate external data</a:t>
            </a:r>
          </a:p>
          <a:p>
            <a:pPr lvl="2"/>
            <a:r>
              <a:rPr lang="en-US" dirty="0"/>
              <a:t>Drawbacks</a:t>
            </a:r>
          </a:p>
          <a:p>
            <a:pPr lvl="3"/>
            <a:r>
              <a:rPr lang="en-US" dirty="0"/>
              <a:t>Trust: All the oracles that verify the external state are trusted by all participants involved in transactions</a:t>
            </a:r>
          </a:p>
          <a:p>
            <a:pPr lvl="3"/>
            <a:r>
              <a:rPr lang="en-US" dirty="0"/>
              <a:t>Time: Get required information from multiple data sources and reach a consensus for the final result</a:t>
            </a:r>
          </a:p>
          <a:p>
            <a:pPr lvl="3"/>
            <a:r>
              <a:rPr lang="en-US" dirty="0"/>
              <a:t>Cost: increase with the number of oracles being used</a:t>
            </a:r>
          </a:p>
          <a:p>
            <a:pPr lvl="2"/>
            <a:endParaRPr lang="en-US" dirty="0"/>
          </a:p>
          <a:p>
            <a:pPr lvl="1"/>
            <a:endParaRPr lang="en-US" dirty="0"/>
          </a:p>
          <a:p>
            <a:pPr lvl="1"/>
            <a:endParaRPr lang="en-US" dirty="0"/>
          </a:p>
          <a:p>
            <a:pPr lvl="1"/>
            <a:endParaRPr lang="en-US" b="1" dirty="0">
              <a:solidFill>
                <a:schemeClr val="accent1"/>
              </a:solidFill>
            </a:endParaRPr>
          </a:p>
        </p:txBody>
      </p:sp>
      <p:pic>
        <p:nvPicPr>
          <p:cNvPr id="6" name="Picture 5" descr="DecentralOracl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785492"/>
            <a:ext cx="4340548" cy="2466834"/>
          </a:xfrm>
          <a:prstGeom prst="rect">
            <a:avLst/>
          </a:prstGeom>
        </p:spPr>
      </p:pic>
      <p:sp>
        <p:nvSpPr>
          <p:cNvPr id="10" name="Title 1"/>
          <p:cNvSpPr>
            <a:spLocks noGrp="1"/>
          </p:cNvSpPr>
          <p:nvPr>
            <p:ph type="title"/>
          </p:nvPr>
        </p:nvSpPr>
        <p:spPr>
          <a:xfrm>
            <a:off x="251520" y="894956"/>
            <a:ext cx="8640960" cy="710406"/>
          </a:xfrm>
        </p:spPr>
        <p:txBody>
          <a:bodyPr/>
          <a:lstStyle/>
          <a:p>
            <a:r>
              <a:rPr lang="en-US" dirty="0"/>
              <a:t>Pattern 2: Decentralized Oracle 2/3</a:t>
            </a:r>
          </a:p>
        </p:txBody>
      </p:sp>
      <p:sp>
        <p:nvSpPr>
          <p:cNvPr id="8" name="Slide Number Placeholder 7"/>
          <p:cNvSpPr>
            <a:spLocks noGrp="1"/>
          </p:cNvSpPr>
          <p:nvPr>
            <p:ph type="sldNum" sz="quarter" idx="12"/>
          </p:nvPr>
        </p:nvSpPr>
        <p:spPr/>
        <p:txBody>
          <a:bodyPr/>
          <a:lstStyle/>
          <a:p>
            <a:fld id="{FFF7CBAA-22EA-41CE-9725-C57ED0CEBC27}" type="slidenum">
              <a:rPr lang="en-AU" smtClean="0"/>
              <a:pPr/>
              <a:t>20</a:t>
            </a:fld>
            <a:r>
              <a:rPr lang="en-AU"/>
              <a:t>  |</a:t>
            </a:r>
            <a:endParaRPr lang="en-AU" dirty="0"/>
          </a:p>
        </p:txBody>
      </p:sp>
      <p:sp>
        <p:nvSpPr>
          <p:cNvPr id="11" name="Footer Placeholder 10"/>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2805087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orisi.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936" y="1844072"/>
            <a:ext cx="2411312" cy="1517484"/>
          </a:xfrm>
          <a:prstGeom prst="rect">
            <a:avLst/>
          </a:prstGeom>
        </p:spPr>
      </p:pic>
      <p:sp>
        <p:nvSpPr>
          <p:cNvPr id="3" name="Content Placeholder 2"/>
          <p:cNvSpPr>
            <a:spLocks noGrp="1"/>
          </p:cNvSpPr>
          <p:nvPr>
            <p:ph idx="1"/>
          </p:nvPr>
        </p:nvSpPr>
        <p:spPr>
          <a:xfrm>
            <a:off x="419100" y="1757185"/>
            <a:ext cx="4030893" cy="1730732"/>
          </a:xfrm>
        </p:spPr>
        <p:txBody>
          <a:bodyPr>
            <a:normAutofit/>
          </a:bodyPr>
          <a:lstStyle/>
          <a:p>
            <a:r>
              <a:rPr lang="en-US" b="1" dirty="0">
                <a:solidFill>
                  <a:srgbClr val="00A9CE"/>
                </a:solidFill>
              </a:rPr>
              <a:t>Related Patterns </a:t>
            </a:r>
          </a:p>
          <a:p>
            <a:pPr lvl="1"/>
            <a:r>
              <a:rPr lang="en-US" i="1" dirty="0"/>
              <a:t>Pattern 1. Centralized Oracle</a:t>
            </a:r>
          </a:p>
          <a:p>
            <a:pPr lvl="1"/>
            <a:r>
              <a:rPr lang="en-US" i="1" dirty="0"/>
              <a:t>Pattern 3. Voting</a:t>
            </a:r>
          </a:p>
          <a:p>
            <a:pPr lvl="1"/>
            <a:r>
              <a:rPr lang="en-US" i="1" dirty="0"/>
              <a:t>Pattern 4. Reverse Oracle</a:t>
            </a:r>
          </a:p>
          <a:p>
            <a:r>
              <a:rPr lang="en-US" b="1" dirty="0">
                <a:solidFill>
                  <a:schemeClr val="accent1"/>
                </a:solidFill>
              </a:rPr>
              <a:t>Known uses</a:t>
            </a:r>
          </a:p>
          <a:p>
            <a:pPr lvl="1"/>
            <a:endParaRPr lang="en-US" dirty="0"/>
          </a:p>
          <a:p>
            <a:pPr marL="0" lvl="1" indent="0">
              <a:buNone/>
            </a:pPr>
            <a:endParaRPr lang="en-US" dirty="0"/>
          </a:p>
          <a:p>
            <a:pPr lvl="1"/>
            <a:endParaRPr lang="en-US" dirty="0"/>
          </a:p>
          <a:p>
            <a:pPr lvl="1"/>
            <a:endParaRPr lang="en-US" b="1" dirty="0">
              <a:solidFill>
                <a:schemeClr val="accent1"/>
              </a:solidFill>
            </a:endParaRPr>
          </a:p>
        </p:txBody>
      </p:sp>
      <p:sp>
        <p:nvSpPr>
          <p:cNvPr id="2" name="TextBox 1"/>
          <p:cNvSpPr txBox="1"/>
          <p:nvPr/>
        </p:nvSpPr>
        <p:spPr>
          <a:xfrm>
            <a:off x="1105741" y="4395222"/>
            <a:ext cx="184731" cy="254365"/>
          </a:xfrm>
          <a:prstGeom prst="rect">
            <a:avLst/>
          </a:prstGeom>
          <a:noFill/>
        </p:spPr>
        <p:txBody>
          <a:bodyPr wrap="none" rtlCol="0">
            <a:spAutoFit/>
          </a:bodyPr>
          <a:lstStyle/>
          <a:p>
            <a:endParaRPr lang="en-US" sz="1053" dirty="0"/>
          </a:p>
        </p:txBody>
      </p:sp>
      <p:pic>
        <p:nvPicPr>
          <p:cNvPr id="9" name="Picture 8" descr="gnosi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6864" y="3707323"/>
            <a:ext cx="2623739" cy="449370"/>
          </a:xfrm>
          <a:prstGeom prst="rect">
            <a:avLst/>
          </a:prstGeom>
        </p:spPr>
      </p:pic>
      <p:pic>
        <p:nvPicPr>
          <p:cNvPr id="12" name="Picture 11" descr="Screen Shot 2018-12-05 at 10.17.2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271" y="3371585"/>
            <a:ext cx="2250107" cy="883970"/>
          </a:xfrm>
          <a:prstGeom prst="rect">
            <a:avLst/>
          </a:prstGeom>
        </p:spPr>
      </p:pic>
      <p:sp>
        <p:nvSpPr>
          <p:cNvPr id="10" name="TextBox 9"/>
          <p:cNvSpPr txBox="1"/>
          <p:nvPr/>
        </p:nvSpPr>
        <p:spPr>
          <a:xfrm>
            <a:off x="6219932" y="1708274"/>
            <a:ext cx="2600540" cy="1077218"/>
          </a:xfrm>
          <a:prstGeom prst="rect">
            <a:avLst/>
          </a:prstGeom>
          <a:solidFill>
            <a:schemeClr val="accent1"/>
          </a:solidFill>
        </p:spPr>
        <p:txBody>
          <a:bodyPr wrap="square" rtlCol="0">
            <a:spAutoFit/>
          </a:bodyPr>
          <a:lstStyle/>
          <a:p>
            <a:pPr algn="ctr"/>
            <a:r>
              <a:rPr lang="en-US" sz="1600" dirty="0" err="1"/>
              <a:t>Orisi</a:t>
            </a:r>
            <a:r>
              <a:rPr lang="en-US" sz="1600" dirty="0"/>
              <a:t> on </a:t>
            </a:r>
            <a:r>
              <a:rPr lang="en-US" sz="1600" dirty="0" err="1"/>
              <a:t>Bitcoin</a:t>
            </a:r>
            <a:r>
              <a:rPr lang="en-US" sz="1600" dirty="0"/>
              <a:t> allows participants involved in a transaction to select a set of independent oracles</a:t>
            </a:r>
            <a:endParaRPr lang="en-US" dirty="0"/>
          </a:p>
        </p:txBody>
      </p:sp>
      <p:sp>
        <p:nvSpPr>
          <p:cNvPr id="11" name="TextBox 10"/>
          <p:cNvSpPr txBox="1"/>
          <p:nvPr/>
        </p:nvSpPr>
        <p:spPr>
          <a:xfrm>
            <a:off x="4757335" y="4342535"/>
            <a:ext cx="3481783" cy="584776"/>
          </a:xfrm>
          <a:prstGeom prst="rect">
            <a:avLst/>
          </a:prstGeom>
          <a:solidFill>
            <a:schemeClr val="accent1"/>
          </a:solidFill>
        </p:spPr>
        <p:txBody>
          <a:bodyPr wrap="square" rtlCol="0">
            <a:spAutoFit/>
          </a:bodyPr>
          <a:lstStyle/>
          <a:p>
            <a:pPr algn="ctr"/>
            <a:r>
              <a:rPr lang="en-US" sz="1600" dirty="0"/>
              <a:t>Gnosis is a prediction market allows users to choose oracles they trust</a:t>
            </a:r>
            <a:endParaRPr lang="en-US" dirty="0"/>
          </a:p>
        </p:txBody>
      </p:sp>
      <p:sp>
        <p:nvSpPr>
          <p:cNvPr id="15" name="TextBox 14"/>
          <p:cNvSpPr txBox="1"/>
          <p:nvPr/>
        </p:nvSpPr>
        <p:spPr>
          <a:xfrm>
            <a:off x="581266" y="4348064"/>
            <a:ext cx="3481783" cy="584776"/>
          </a:xfrm>
          <a:prstGeom prst="rect">
            <a:avLst/>
          </a:prstGeom>
          <a:solidFill>
            <a:schemeClr val="accent1"/>
          </a:solidFill>
        </p:spPr>
        <p:txBody>
          <a:bodyPr wrap="square" rtlCol="0">
            <a:spAutoFit/>
          </a:bodyPr>
          <a:lstStyle/>
          <a:p>
            <a:pPr algn="ctr"/>
            <a:r>
              <a:rPr lang="en-US" sz="1600" dirty="0"/>
              <a:t>Augur is a prediction market that use human oracles</a:t>
            </a:r>
            <a:endParaRPr lang="en-US" dirty="0"/>
          </a:p>
        </p:txBody>
      </p:sp>
      <p:sp>
        <p:nvSpPr>
          <p:cNvPr id="16" name="Title 1"/>
          <p:cNvSpPr>
            <a:spLocks noGrp="1"/>
          </p:cNvSpPr>
          <p:nvPr>
            <p:ph type="title"/>
          </p:nvPr>
        </p:nvSpPr>
        <p:spPr>
          <a:xfrm>
            <a:off x="251520" y="894956"/>
            <a:ext cx="8640960" cy="710406"/>
          </a:xfrm>
        </p:spPr>
        <p:txBody>
          <a:bodyPr/>
          <a:lstStyle/>
          <a:p>
            <a:r>
              <a:rPr lang="en-US" dirty="0"/>
              <a:t>Pattern 2: Decentralized Oracle 3/3</a:t>
            </a:r>
          </a:p>
        </p:txBody>
      </p:sp>
      <p:sp>
        <p:nvSpPr>
          <p:cNvPr id="7" name="Slide Number Placeholder 6"/>
          <p:cNvSpPr>
            <a:spLocks noGrp="1"/>
          </p:cNvSpPr>
          <p:nvPr>
            <p:ph type="sldNum" sz="quarter" idx="12"/>
          </p:nvPr>
        </p:nvSpPr>
        <p:spPr/>
        <p:txBody>
          <a:bodyPr/>
          <a:lstStyle/>
          <a:p>
            <a:fld id="{FFF7CBAA-22EA-41CE-9725-C57ED0CEBC27}" type="slidenum">
              <a:rPr lang="en-AU" smtClean="0"/>
              <a:pPr/>
              <a:t>21</a:t>
            </a:fld>
            <a:r>
              <a:rPr lang="en-AU"/>
              <a:t>  |</a:t>
            </a:r>
            <a:endParaRPr lang="en-AU" dirty="0"/>
          </a:p>
        </p:txBody>
      </p:sp>
      <p:sp>
        <p:nvSpPr>
          <p:cNvPr id="17" name="Footer Placeholder 16"/>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635517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3: Voting 1/3</a:t>
            </a:r>
          </a:p>
        </p:txBody>
      </p:sp>
      <p:sp>
        <p:nvSpPr>
          <p:cNvPr id="3" name="Content Placeholder 2"/>
          <p:cNvSpPr>
            <a:spLocks noGrp="1"/>
          </p:cNvSpPr>
          <p:nvPr>
            <p:ph idx="1"/>
          </p:nvPr>
        </p:nvSpPr>
        <p:spPr>
          <a:xfrm>
            <a:off x="425760" y="1594408"/>
            <a:ext cx="8394711" cy="3711364"/>
          </a:xfrm>
        </p:spPr>
        <p:txBody>
          <a:bodyPr numCol="2">
            <a:normAutofit/>
          </a:bodyPr>
          <a:lstStyle/>
          <a:p>
            <a:r>
              <a:rPr lang="en-US" b="1" dirty="0">
                <a:solidFill>
                  <a:schemeClr val="accent1"/>
                </a:solidFill>
              </a:rPr>
              <a:t>Summary </a:t>
            </a:r>
          </a:p>
          <a:p>
            <a:pPr lvl="1"/>
            <a:r>
              <a:rPr lang="en-US" dirty="0"/>
              <a:t>Voting is a method for a group of blockchain users of a decentralized oracle to make a collective decision or to achieve a consensus</a:t>
            </a:r>
          </a:p>
          <a:p>
            <a:r>
              <a:rPr lang="en-US" b="1" dirty="0">
                <a:solidFill>
                  <a:srgbClr val="00A9CE"/>
                </a:solidFill>
              </a:rPr>
              <a:t>Context</a:t>
            </a:r>
          </a:p>
          <a:p>
            <a:pPr lvl="1"/>
            <a:r>
              <a:rPr lang="en-US" dirty="0"/>
              <a:t>Public access of blockchain provides equal rights</a:t>
            </a:r>
          </a:p>
          <a:p>
            <a:pPr lvl="1"/>
            <a:r>
              <a:rPr lang="en-US" dirty="0"/>
              <a:t>Participant has the same ability to access and manipulate the blockchain</a:t>
            </a:r>
            <a:endParaRPr lang="en-US" b="1" dirty="0">
              <a:solidFill>
                <a:srgbClr val="00A9CE"/>
              </a:solidFill>
            </a:endParaRPr>
          </a:p>
          <a:p>
            <a:endParaRPr lang="en-US" b="1" dirty="0">
              <a:solidFill>
                <a:srgbClr val="00A9CE"/>
              </a:solidFill>
            </a:endParaRPr>
          </a:p>
          <a:p>
            <a:endParaRPr lang="en-US" b="1" dirty="0">
              <a:solidFill>
                <a:srgbClr val="00A9CE"/>
              </a:solidFill>
            </a:endParaRPr>
          </a:p>
          <a:p>
            <a:r>
              <a:rPr lang="en-US" b="1" dirty="0">
                <a:solidFill>
                  <a:srgbClr val="00A9CE"/>
                </a:solidFill>
              </a:rPr>
              <a:t>Problem</a:t>
            </a:r>
            <a:endParaRPr lang="en-US" dirty="0">
              <a:solidFill>
                <a:srgbClr val="00A9CE"/>
              </a:solidFill>
            </a:endParaRPr>
          </a:p>
          <a:p>
            <a:pPr lvl="1"/>
            <a:r>
              <a:rPr lang="en-US" dirty="0">
                <a:solidFill>
                  <a:srgbClr val="000000"/>
                </a:solidFill>
              </a:rPr>
              <a:t>Participants have different preference</a:t>
            </a:r>
          </a:p>
          <a:p>
            <a:r>
              <a:rPr lang="en-US" b="1" dirty="0">
                <a:solidFill>
                  <a:srgbClr val="00A9CE"/>
                </a:solidFill>
              </a:rPr>
              <a:t>Forces</a:t>
            </a:r>
          </a:p>
          <a:p>
            <a:pPr lvl="1"/>
            <a:r>
              <a:rPr lang="en-US" dirty="0">
                <a:solidFill>
                  <a:srgbClr val="000000"/>
                </a:solidFill>
              </a:rPr>
              <a:t>Decentralization</a:t>
            </a:r>
          </a:p>
          <a:p>
            <a:pPr lvl="2"/>
            <a:r>
              <a:rPr lang="en-US" dirty="0">
                <a:solidFill>
                  <a:srgbClr val="000000"/>
                </a:solidFill>
              </a:rPr>
              <a:t>Devolves responsibility and capability from a central location to all the participants</a:t>
            </a:r>
          </a:p>
          <a:p>
            <a:pPr lvl="1"/>
            <a:r>
              <a:rPr lang="en-US" dirty="0">
                <a:solidFill>
                  <a:srgbClr val="000000"/>
                </a:solidFill>
              </a:rPr>
              <a:t>Consensus</a:t>
            </a:r>
          </a:p>
          <a:p>
            <a:pPr lvl="2"/>
            <a:r>
              <a:rPr lang="en-US" dirty="0">
                <a:solidFill>
                  <a:srgbClr val="000000"/>
                </a:solidFill>
              </a:rPr>
              <a:t>Participants need to reach an agreement to make decision</a:t>
            </a:r>
          </a:p>
        </p:txBody>
      </p:sp>
      <p:sp>
        <p:nvSpPr>
          <p:cNvPr id="4" name="Slide Number Placeholder 3"/>
          <p:cNvSpPr>
            <a:spLocks noGrp="1"/>
          </p:cNvSpPr>
          <p:nvPr>
            <p:ph type="sldNum" sz="quarter" idx="12"/>
          </p:nvPr>
        </p:nvSpPr>
        <p:spPr/>
        <p:txBody>
          <a:bodyPr/>
          <a:lstStyle/>
          <a:p>
            <a:fld id="{FFF7CBAA-22EA-41CE-9725-C57ED0CEBC27}" type="slidenum">
              <a:rPr lang="en-AU" smtClean="0"/>
              <a:pPr/>
              <a:t>22</a:t>
            </a:fld>
            <a:r>
              <a:rPr lang="en-AU"/>
              <a:t>  |</a:t>
            </a:r>
            <a:endParaRPr lang="en-AU" dirty="0"/>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894323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oting.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0389" y="985292"/>
            <a:ext cx="3102064" cy="3407185"/>
          </a:xfrm>
          <a:prstGeom prst="rect">
            <a:avLst/>
          </a:prstGeom>
        </p:spPr>
      </p:pic>
      <p:sp>
        <p:nvSpPr>
          <p:cNvPr id="3" name="Content Placeholder 2"/>
          <p:cNvSpPr>
            <a:spLocks noGrp="1"/>
          </p:cNvSpPr>
          <p:nvPr>
            <p:ph idx="1"/>
          </p:nvPr>
        </p:nvSpPr>
        <p:spPr>
          <a:xfrm>
            <a:off x="292539" y="1443324"/>
            <a:ext cx="8120408" cy="4006464"/>
          </a:xfrm>
        </p:spPr>
        <p:txBody>
          <a:bodyPr>
            <a:normAutofit lnSpcReduction="10000"/>
          </a:bodyPr>
          <a:lstStyle/>
          <a:p>
            <a:r>
              <a:rPr lang="en-US" altLang="zh-CN" b="1" dirty="0">
                <a:solidFill>
                  <a:schemeClr val="accent1"/>
                </a:solidFill>
              </a:rPr>
              <a:t>Solution</a:t>
            </a:r>
          </a:p>
          <a:p>
            <a:pPr lvl="1"/>
            <a:r>
              <a:rPr lang="en-US" dirty="0"/>
              <a:t>Vote through sending transaction through blockchain account</a:t>
            </a:r>
          </a:p>
          <a:p>
            <a:pPr lvl="1"/>
            <a:r>
              <a:rPr lang="en-US" dirty="0"/>
              <a:t>Voting transaction is signed by the private key</a:t>
            </a:r>
          </a:p>
          <a:p>
            <a:pPr lvl="2"/>
            <a:r>
              <a:rPr lang="en-US" dirty="0"/>
              <a:t>Represent the right to make decision</a:t>
            </a:r>
          </a:p>
          <a:p>
            <a:pPr lvl="2"/>
            <a:r>
              <a:rPr lang="en-US" dirty="0"/>
              <a:t>Might be weighted by the owned resource</a:t>
            </a:r>
          </a:p>
          <a:p>
            <a:r>
              <a:rPr lang="en-US" b="1" dirty="0">
                <a:solidFill>
                  <a:srgbClr val="00A9CE"/>
                </a:solidFill>
              </a:rPr>
              <a:t>Consequences</a:t>
            </a:r>
          </a:p>
          <a:p>
            <a:pPr lvl="1"/>
            <a:r>
              <a:rPr lang="en-US" dirty="0"/>
              <a:t>Benefits</a:t>
            </a:r>
          </a:p>
          <a:p>
            <a:pPr lvl="2"/>
            <a:r>
              <a:rPr lang="en-US" dirty="0"/>
              <a:t>Equality: Participants use their right to make decision</a:t>
            </a:r>
          </a:p>
          <a:p>
            <a:pPr lvl="2"/>
            <a:r>
              <a:rPr lang="en-US" dirty="0"/>
              <a:t>Consensus: participants with different preferences can reach consensus </a:t>
            </a:r>
          </a:p>
          <a:p>
            <a:pPr lvl="1"/>
            <a:r>
              <a:rPr lang="en-US" dirty="0"/>
              <a:t>Drawbacks</a:t>
            </a:r>
          </a:p>
          <a:p>
            <a:pPr lvl="2"/>
            <a:r>
              <a:rPr lang="en-US" dirty="0"/>
              <a:t>Collusion: Collude during voting to gain benefit</a:t>
            </a:r>
          </a:p>
          <a:p>
            <a:pPr lvl="2"/>
            <a:r>
              <a:rPr lang="en-US" dirty="0"/>
              <a:t>Permission grant: </a:t>
            </a:r>
            <a:r>
              <a:rPr lang="en-US" dirty="0" err="1"/>
              <a:t>Pseudonomity</a:t>
            </a:r>
            <a:r>
              <a:rPr lang="en-US" dirty="0"/>
              <a:t> allows participant to gain additional voting power</a:t>
            </a:r>
          </a:p>
          <a:p>
            <a:pPr lvl="3"/>
            <a:r>
              <a:rPr lang="en-US" dirty="0"/>
              <a:t>Through owning multiple blockchain addresses</a:t>
            </a:r>
          </a:p>
          <a:p>
            <a:pPr lvl="2"/>
            <a:r>
              <a:rPr lang="en-US" dirty="0"/>
              <a:t>Time</a:t>
            </a:r>
          </a:p>
          <a:p>
            <a:pPr lvl="3"/>
            <a:r>
              <a:rPr lang="en-US" dirty="0"/>
              <a:t>Long voting / dispute time window</a:t>
            </a:r>
          </a:p>
          <a:p>
            <a:pPr lvl="1"/>
            <a:endParaRPr lang="en-US" b="1" dirty="0">
              <a:solidFill>
                <a:schemeClr val="accent1"/>
              </a:solidFill>
            </a:endParaRPr>
          </a:p>
        </p:txBody>
      </p:sp>
      <p:sp>
        <p:nvSpPr>
          <p:cNvPr id="7" name="Content Placeholder 2"/>
          <p:cNvSpPr txBox="1">
            <a:spLocks/>
          </p:cNvSpPr>
          <p:nvPr/>
        </p:nvSpPr>
        <p:spPr>
          <a:xfrm>
            <a:off x="266957" y="2763421"/>
            <a:ext cx="7659731" cy="22712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573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10" name="Title 1"/>
          <p:cNvSpPr>
            <a:spLocks noGrp="1"/>
          </p:cNvSpPr>
          <p:nvPr>
            <p:ph type="title"/>
          </p:nvPr>
        </p:nvSpPr>
        <p:spPr>
          <a:xfrm>
            <a:off x="251520" y="894956"/>
            <a:ext cx="8640960" cy="710406"/>
          </a:xfrm>
        </p:spPr>
        <p:txBody>
          <a:bodyPr/>
          <a:lstStyle/>
          <a:p>
            <a:r>
              <a:rPr lang="en-US" dirty="0"/>
              <a:t>Pattern 3: Voting 2/3</a:t>
            </a:r>
          </a:p>
        </p:txBody>
      </p:sp>
      <p:sp>
        <p:nvSpPr>
          <p:cNvPr id="8" name="Slide Number Placeholder 7"/>
          <p:cNvSpPr>
            <a:spLocks noGrp="1"/>
          </p:cNvSpPr>
          <p:nvPr>
            <p:ph type="sldNum" sz="quarter" idx="12"/>
          </p:nvPr>
        </p:nvSpPr>
        <p:spPr/>
        <p:txBody>
          <a:bodyPr/>
          <a:lstStyle/>
          <a:p>
            <a:fld id="{FFF7CBAA-22EA-41CE-9725-C57ED0CEBC27}" type="slidenum">
              <a:rPr lang="en-AU" smtClean="0"/>
              <a:pPr/>
              <a:t>23</a:t>
            </a:fld>
            <a:r>
              <a:rPr lang="en-AU"/>
              <a:t>  |</a:t>
            </a:r>
            <a:endParaRPr lang="en-AU" dirty="0"/>
          </a:p>
        </p:txBody>
      </p:sp>
      <p:sp>
        <p:nvSpPr>
          <p:cNvPr id="11" name="Footer Placeholder 10"/>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668084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he-DAO-e1462023725855.png"/>
          <p:cNvPicPr>
            <a:picLocks noChangeAspect="1"/>
          </p:cNvPicPr>
          <p:nvPr/>
        </p:nvPicPr>
        <p:blipFill rotWithShape="1">
          <a:blip r:embed="rId3">
            <a:extLst>
              <a:ext uri="{28A0092B-C50C-407E-A947-70E740481C1C}">
                <a14:useLocalDpi xmlns:a14="http://schemas.microsoft.com/office/drawing/2010/main" val="0"/>
              </a:ext>
            </a:extLst>
          </a:blip>
          <a:srcRect l="15284" r="18055"/>
          <a:stretch/>
        </p:blipFill>
        <p:spPr>
          <a:xfrm>
            <a:off x="5738017" y="695819"/>
            <a:ext cx="2957521" cy="3340786"/>
          </a:xfrm>
          <a:prstGeom prst="rect">
            <a:avLst/>
          </a:prstGeom>
        </p:spPr>
      </p:pic>
      <p:sp>
        <p:nvSpPr>
          <p:cNvPr id="3" name="Content Placeholder 2"/>
          <p:cNvSpPr>
            <a:spLocks noGrp="1"/>
          </p:cNvSpPr>
          <p:nvPr>
            <p:ph idx="1"/>
          </p:nvPr>
        </p:nvSpPr>
        <p:spPr>
          <a:xfrm>
            <a:off x="419100" y="1543051"/>
            <a:ext cx="6457155" cy="3511551"/>
          </a:xfrm>
        </p:spPr>
        <p:txBody>
          <a:bodyPr>
            <a:normAutofit/>
          </a:bodyPr>
          <a:lstStyle/>
          <a:p>
            <a:r>
              <a:rPr lang="en-US" b="1" dirty="0">
                <a:solidFill>
                  <a:srgbClr val="00A9CE"/>
                </a:solidFill>
              </a:rPr>
              <a:t>Related Patterns </a:t>
            </a:r>
          </a:p>
          <a:p>
            <a:pPr lvl="1"/>
            <a:r>
              <a:rPr lang="en-US" i="1" dirty="0"/>
              <a:t>Pattern 2. Decentralized Oracle</a:t>
            </a:r>
          </a:p>
          <a:p>
            <a:pPr lvl="1"/>
            <a:r>
              <a:rPr lang="en-US" i="1" dirty="0"/>
              <a:t>Pattern 10. Multiple Authorization</a:t>
            </a:r>
          </a:p>
          <a:p>
            <a:pPr lvl="1"/>
            <a:r>
              <a:rPr lang="en-US" i="1" dirty="0"/>
              <a:t>Pattern 13. Security Deposit</a:t>
            </a:r>
          </a:p>
          <a:p>
            <a:r>
              <a:rPr lang="en-US" b="1" dirty="0">
                <a:solidFill>
                  <a:schemeClr val="accent1"/>
                </a:solidFill>
              </a:rPr>
              <a:t>Known uses</a:t>
            </a:r>
          </a:p>
          <a:p>
            <a:pPr lvl="1"/>
            <a:r>
              <a:rPr lang="en-US" dirty="0">
                <a:solidFill>
                  <a:srgbClr val="000000"/>
                </a:solidFill>
              </a:rPr>
              <a:t>Voting is used in DAOs (Decentralized Autonomous Organizations)</a:t>
            </a:r>
          </a:p>
          <a:p>
            <a:pPr lvl="1"/>
            <a:r>
              <a:rPr lang="en-US" dirty="0">
                <a:solidFill>
                  <a:srgbClr val="000000"/>
                </a:solidFill>
              </a:rPr>
              <a:t>Gnosis</a:t>
            </a:r>
          </a:p>
          <a:p>
            <a:pPr lvl="2"/>
            <a:r>
              <a:rPr lang="en-US" dirty="0">
                <a:solidFill>
                  <a:srgbClr val="000000"/>
                </a:solidFill>
              </a:rPr>
              <a:t>Voting is used to challenge the reported outcomes</a:t>
            </a:r>
          </a:p>
          <a:p>
            <a:pPr lvl="1"/>
            <a:r>
              <a:rPr lang="en-US" dirty="0">
                <a:solidFill>
                  <a:srgbClr val="000000"/>
                </a:solidFill>
              </a:rPr>
              <a:t>Augur</a:t>
            </a:r>
          </a:p>
          <a:p>
            <a:pPr lvl="2"/>
            <a:r>
              <a:rPr lang="en-US" dirty="0"/>
              <a:t>Similarly, voting is used to resolve dispute</a:t>
            </a:r>
          </a:p>
          <a:p>
            <a:pPr lvl="1"/>
            <a:endParaRPr lang="en-US" b="1" dirty="0">
              <a:solidFill>
                <a:schemeClr val="accent1"/>
              </a:solidFill>
            </a:endParaRPr>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9" name="Picture 8" descr="gnosi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469" y="4748741"/>
            <a:ext cx="2623739" cy="449370"/>
          </a:xfrm>
          <a:prstGeom prst="rect">
            <a:avLst/>
          </a:prstGeom>
        </p:spPr>
      </p:pic>
      <p:pic>
        <p:nvPicPr>
          <p:cNvPr id="10" name="Picture 9" descr="Screen Shot 2018-12-05 at 10.17.2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6149" y="4513684"/>
            <a:ext cx="2250107" cy="883970"/>
          </a:xfrm>
          <a:prstGeom prst="rect">
            <a:avLst/>
          </a:prstGeom>
        </p:spPr>
      </p:pic>
      <p:sp>
        <p:nvSpPr>
          <p:cNvPr id="11" name="Title 1"/>
          <p:cNvSpPr>
            <a:spLocks noGrp="1"/>
          </p:cNvSpPr>
          <p:nvPr>
            <p:ph type="title"/>
          </p:nvPr>
        </p:nvSpPr>
        <p:spPr>
          <a:xfrm>
            <a:off x="251520" y="894956"/>
            <a:ext cx="8640960" cy="710406"/>
          </a:xfrm>
        </p:spPr>
        <p:txBody>
          <a:bodyPr/>
          <a:lstStyle/>
          <a:p>
            <a:r>
              <a:rPr lang="en-US" dirty="0"/>
              <a:t>Pattern 3: Voting 3/3</a:t>
            </a:r>
          </a:p>
        </p:txBody>
      </p:sp>
      <p:sp>
        <p:nvSpPr>
          <p:cNvPr id="7" name="Slide Number Placeholder 6"/>
          <p:cNvSpPr>
            <a:spLocks noGrp="1"/>
          </p:cNvSpPr>
          <p:nvPr>
            <p:ph type="sldNum" sz="quarter" idx="12"/>
          </p:nvPr>
        </p:nvSpPr>
        <p:spPr/>
        <p:txBody>
          <a:bodyPr/>
          <a:lstStyle/>
          <a:p>
            <a:fld id="{FFF7CBAA-22EA-41CE-9725-C57ED0CEBC27}" type="slidenum">
              <a:rPr lang="en-AU" smtClean="0"/>
              <a:pPr/>
              <a:t>24</a:t>
            </a:fld>
            <a:r>
              <a:rPr lang="en-AU"/>
              <a:t>  |</a:t>
            </a:r>
            <a:endParaRPr lang="en-AU" dirty="0"/>
          </a:p>
        </p:txBody>
      </p:sp>
      <p:sp>
        <p:nvSpPr>
          <p:cNvPr id="14" name="Footer Placeholder 13"/>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045156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4: Reverse Oracle 1/3</a:t>
            </a:r>
          </a:p>
        </p:txBody>
      </p:sp>
      <p:sp>
        <p:nvSpPr>
          <p:cNvPr id="3" name="Content Placeholder 2"/>
          <p:cNvSpPr>
            <a:spLocks noGrp="1"/>
          </p:cNvSpPr>
          <p:nvPr>
            <p:ph idx="1"/>
          </p:nvPr>
        </p:nvSpPr>
        <p:spPr>
          <a:xfrm>
            <a:off x="319184" y="1498016"/>
            <a:ext cx="8552033" cy="4023780"/>
          </a:xfrm>
        </p:spPr>
        <p:txBody>
          <a:bodyPr numCol="2">
            <a:normAutofit/>
          </a:bodyPr>
          <a:lstStyle/>
          <a:p>
            <a:r>
              <a:rPr lang="en-US" b="1" dirty="0">
                <a:solidFill>
                  <a:schemeClr val="accent1"/>
                </a:solidFill>
              </a:rPr>
              <a:t>Summary</a:t>
            </a:r>
            <a:r>
              <a:rPr lang="en-US" dirty="0"/>
              <a:t> </a:t>
            </a:r>
          </a:p>
          <a:p>
            <a:pPr lvl="1"/>
            <a:r>
              <a:rPr lang="en-US" dirty="0"/>
              <a:t>The reverse oracle of an existing system relies on smart contracts to validate requested data and check required status</a:t>
            </a:r>
          </a:p>
          <a:p>
            <a:r>
              <a:rPr lang="en-US" b="1" dirty="0">
                <a:solidFill>
                  <a:srgbClr val="00A9CE"/>
                </a:solidFill>
              </a:rPr>
              <a:t>Context</a:t>
            </a:r>
          </a:p>
          <a:p>
            <a:pPr lvl="1"/>
            <a:r>
              <a:rPr lang="en-US" dirty="0"/>
              <a:t>Off-chain components might need to use the data stored on the blockchain </a:t>
            </a:r>
          </a:p>
          <a:p>
            <a:pPr lvl="1"/>
            <a:r>
              <a:rPr lang="en-US" dirty="0"/>
              <a:t>Off-chain components might need the smart contracts to check certain conditions</a:t>
            </a:r>
          </a:p>
          <a:p>
            <a:endParaRPr lang="en-US" b="1" dirty="0">
              <a:solidFill>
                <a:srgbClr val="00A9CE"/>
              </a:solidFill>
            </a:endParaRPr>
          </a:p>
          <a:p>
            <a:endParaRPr lang="en-US" b="1" dirty="0">
              <a:solidFill>
                <a:srgbClr val="00A9CE"/>
              </a:solidFill>
            </a:endParaRPr>
          </a:p>
          <a:p>
            <a:endParaRPr lang="en-US" b="1" dirty="0">
              <a:solidFill>
                <a:srgbClr val="00A9CE"/>
              </a:solidFill>
            </a:endParaRPr>
          </a:p>
          <a:p>
            <a:r>
              <a:rPr lang="en-US" b="1" dirty="0">
                <a:solidFill>
                  <a:srgbClr val="00A9CE"/>
                </a:solidFill>
              </a:rPr>
              <a:t>Problem</a:t>
            </a:r>
            <a:endParaRPr lang="en-US" dirty="0">
              <a:solidFill>
                <a:srgbClr val="00A9CE"/>
              </a:solidFill>
            </a:endParaRPr>
          </a:p>
          <a:p>
            <a:pPr lvl="1"/>
            <a:r>
              <a:rPr lang="en-US" dirty="0"/>
              <a:t>Some domains use very large and mature systems, which comply with existing standards </a:t>
            </a:r>
          </a:p>
          <a:p>
            <a:pPr lvl="1"/>
            <a:r>
              <a:rPr lang="en-US" dirty="0">
                <a:solidFill>
                  <a:srgbClr val="000000"/>
                </a:solidFill>
              </a:rPr>
              <a:t>Leverage </a:t>
            </a:r>
            <a:r>
              <a:rPr lang="en-US" dirty="0"/>
              <a:t>the existing complex systems with blockchain without changing the core of the existing systems</a:t>
            </a:r>
            <a:endParaRPr lang="en-US" dirty="0">
              <a:solidFill>
                <a:srgbClr val="000000"/>
              </a:solidFill>
            </a:endParaRPr>
          </a:p>
          <a:p>
            <a:r>
              <a:rPr lang="en-US" b="1" dirty="0">
                <a:solidFill>
                  <a:srgbClr val="00A9CE"/>
                </a:solidFill>
              </a:rPr>
              <a:t>Forces</a:t>
            </a:r>
          </a:p>
          <a:p>
            <a:pPr lvl="1"/>
            <a:r>
              <a:rPr lang="en-US" dirty="0">
                <a:solidFill>
                  <a:srgbClr val="000000"/>
                </a:solidFill>
              </a:rPr>
              <a:t>Connectivity </a:t>
            </a:r>
          </a:p>
          <a:p>
            <a:pPr lvl="2"/>
            <a:r>
              <a:rPr lang="en-US" dirty="0"/>
              <a:t>Integrate blockchain to leverage the unique properties of blockchain</a:t>
            </a:r>
            <a:endParaRPr lang="en-US" dirty="0">
              <a:solidFill>
                <a:srgbClr val="000000"/>
              </a:solidFill>
            </a:endParaRPr>
          </a:p>
          <a:p>
            <a:pPr lvl="1"/>
            <a:r>
              <a:rPr lang="en-US" dirty="0">
                <a:solidFill>
                  <a:srgbClr val="000000"/>
                </a:solidFill>
              </a:rPr>
              <a:t>Simplicity </a:t>
            </a:r>
          </a:p>
          <a:p>
            <a:pPr lvl="2"/>
            <a:r>
              <a:rPr lang="en-US" dirty="0"/>
              <a:t>Introduce minimal changes to the existing system</a:t>
            </a:r>
          </a:p>
        </p:txBody>
      </p:sp>
      <p:sp>
        <p:nvSpPr>
          <p:cNvPr id="6" name="Slide Number Placeholder 5"/>
          <p:cNvSpPr>
            <a:spLocks noGrp="1"/>
          </p:cNvSpPr>
          <p:nvPr>
            <p:ph type="sldNum" sz="quarter" idx="12"/>
          </p:nvPr>
        </p:nvSpPr>
        <p:spPr/>
        <p:txBody>
          <a:bodyPr/>
          <a:lstStyle/>
          <a:p>
            <a:fld id="{FFF7CBAA-22EA-41CE-9725-C57ED0CEBC27}" type="slidenum">
              <a:rPr lang="en-AU" smtClean="0"/>
              <a:pPr/>
              <a:t>25</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796585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verseVerifi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3145532"/>
            <a:ext cx="3584988" cy="2515517"/>
          </a:xfrm>
          <a:prstGeom prst="rect">
            <a:avLst/>
          </a:prstGeom>
        </p:spPr>
      </p:pic>
      <p:sp>
        <p:nvSpPr>
          <p:cNvPr id="3" name="Content Placeholder 2"/>
          <p:cNvSpPr>
            <a:spLocks noGrp="1"/>
          </p:cNvSpPr>
          <p:nvPr>
            <p:ph idx="1"/>
          </p:nvPr>
        </p:nvSpPr>
        <p:spPr>
          <a:xfrm>
            <a:off x="352800" y="1489348"/>
            <a:ext cx="8611688" cy="3744416"/>
          </a:xfrm>
        </p:spPr>
        <p:txBody>
          <a:bodyPr numCol="2">
            <a:normAutofit/>
          </a:bodyPr>
          <a:lstStyle/>
          <a:p>
            <a:r>
              <a:rPr lang="en-US" altLang="zh-CN" sz="1900" b="1" dirty="0">
                <a:solidFill>
                  <a:schemeClr val="accent1"/>
                </a:solidFill>
              </a:rPr>
              <a:t>Solution</a:t>
            </a:r>
          </a:p>
          <a:p>
            <a:pPr lvl="1"/>
            <a:r>
              <a:rPr lang="en-US" dirty="0"/>
              <a:t>Transaction ID and Block ID can be integrated into existing system</a:t>
            </a:r>
          </a:p>
          <a:p>
            <a:pPr lvl="1"/>
            <a:r>
              <a:rPr lang="en-US" dirty="0"/>
              <a:t>Validation is on blockchain using smart contract</a:t>
            </a:r>
          </a:p>
          <a:p>
            <a:pPr lvl="1"/>
            <a:r>
              <a:rPr lang="en-US" dirty="0"/>
              <a:t>An off-chain component is required to query blockchain</a:t>
            </a:r>
          </a:p>
          <a:p>
            <a:endParaRPr lang="en-US" sz="1900" b="1" dirty="0">
              <a:solidFill>
                <a:srgbClr val="00A9CE"/>
              </a:solidFill>
            </a:endParaRPr>
          </a:p>
          <a:p>
            <a:endParaRPr lang="en-US" sz="1900" b="1" dirty="0">
              <a:solidFill>
                <a:srgbClr val="00A9CE"/>
              </a:solidFill>
            </a:endParaRPr>
          </a:p>
          <a:p>
            <a:endParaRPr lang="en-US" sz="1900" b="1" dirty="0">
              <a:solidFill>
                <a:srgbClr val="00A9CE"/>
              </a:solidFill>
            </a:endParaRPr>
          </a:p>
          <a:p>
            <a:endParaRPr lang="en-US" sz="1900" b="1" dirty="0">
              <a:solidFill>
                <a:srgbClr val="00A9CE"/>
              </a:solidFill>
            </a:endParaRPr>
          </a:p>
          <a:p>
            <a:endParaRPr lang="en-US" sz="1900" b="1" dirty="0">
              <a:solidFill>
                <a:srgbClr val="00A9CE"/>
              </a:solidFill>
            </a:endParaRPr>
          </a:p>
          <a:p>
            <a:endParaRPr lang="en-US" sz="1900" b="1" dirty="0">
              <a:solidFill>
                <a:srgbClr val="00A9CE"/>
              </a:solidFill>
            </a:endParaRPr>
          </a:p>
          <a:p>
            <a:r>
              <a:rPr lang="en-US" sz="1900" b="1" dirty="0">
                <a:solidFill>
                  <a:srgbClr val="00A9CE"/>
                </a:solidFill>
              </a:rPr>
              <a:t>Consequences</a:t>
            </a:r>
          </a:p>
          <a:p>
            <a:pPr lvl="1"/>
            <a:r>
              <a:rPr lang="en-US" dirty="0"/>
              <a:t>Benefits</a:t>
            </a:r>
          </a:p>
          <a:p>
            <a:pPr lvl="2"/>
            <a:r>
              <a:rPr lang="en-US" dirty="0"/>
              <a:t>Connectivity: </a:t>
            </a:r>
          </a:p>
          <a:p>
            <a:pPr lvl="3"/>
            <a:r>
              <a:rPr lang="en-US" dirty="0"/>
              <a:t>Blockchain is integrated into a system through adding IDs of transaction as a piece of data into the system</a:t>
            </a:r>
          </a:p>
          <a:p>
            <a:pPr lvl="1"/>
            <a:r>
              <a:rPr lang="en-US" dirty="0"/>
              <a:t>Drawbacks</a:t>
            </a:r>
          </a:p>
          <a:p>
            <a:pPr lvl="2"/>
            <a:r>
              <a:rPr lang="en-US" dirty="0"/>
              <a:t>Non-intrusive</a:t>
            </a:r>
          </a:p>
          <a:p>
            <a:pPr lvl="3"/>
            <a:r>
              <a:rPr lang="en-US" dirty="0"/>
              <a:t>Writing and reading blockchain might need changes to the existing system</a:t>
            </a:r>
          </a:p>
          <a:p>
            <a:pPr lvl="1"/>
            <a:endParaRPr lang="en-US" dirty="0"/>
          </a:p>
          <a:p>
            <a:pPr lvl="1"/>
            <a:endParaRPr lang="en-US" dirty="0"/>
          </a:p>
          <a:p>
            <a:pPr lvl="1"/>
            <a:endParaRPr lang="en-US" dirty="0"/>
          </a:p>
          <a:p>
            <a:pPr lvl="1"/>
            <a:endParaRPr lang="en-US" b="1" dirty="0">
              <a:solidFill>
                <a:schemeClr val="accent1"/>
              </a:solidFill>
            </a:endParaRPr>
          </a:p>
        </p:txBody>
      </p:sp>
      <p:sp>
        <p:nvSpPr>
          <p:cNvPr id="7" name="Content Placeholder 2"/>
          <p:cNvSpPr txBox="1">
            <a:spLocks/>
          </p:cNvSpPr>
          <p:nvPr/>
        </p:nvSpPr>
        <p:spPr>
          <a:xfrm>
            <a:off x="273618" y="2997891"/>
            <a:ext cx="8564754" cy="229202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573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
        <p:nvSpPr>
          <p:cNvPr id="11" name="Title 1"/>
          <p:cNvSpPr>
            <a:spLocks noGrp="1"/>
          </p:cNvSpPr>
          <p:nvPr>
            <p:ph type="title"/>
          </p:nvPr>
        </p:nvSpPr>
        <p:spPr>
          <a:xfrm>
            <a:off x="251520" y="894956"/>
            <a:ext cx="8640960" cy="710406"/>
          </a:xfrm>
        </p:spPr>
        <p:txBody>
          <a:bodyPr/>
          <a:lstStyle/>
          <a:p>
            <a:r>
              <a:rPr lang="en-US" dirty="0"/>
              <a:t>Pattern 4: Reverse Oracle 2/3</a:t>
            </a:r>
          </a:p>
        </p:txBody>
      </p:sp>
      <p:sp>
        <p:nvSpPr>
          <p:cNvPr id="8" name="Slide Number Placeholder 7"/>
          <p:cNvSpPr>
            <a:spLocks noGrp="1"/>
          </p:cNvSpPr>
          <p:nvPr>
            <p:ph type="sldNum" sz="quarter" idx="12"/>
          </p:nvPr>
        </p:nvSpPr>
        <p:spPr/>
        <p:txBody>
          <a:bodyPr/>
          <a:lstStyle/>
          <a:p>
            <a:fld id="{FFF7CBAA-22EA-41CE-9725-C57ED0CEBC27}" type="slidenum">
              <a:rPr lang="en-AU" smtClean="0"/>
              <a:pPr/>
              <a:t>26</a:t>
            </a:fld>
            <a:r>
              <a:rPr lang="en-AU"/>
              <a:t>  |</a:t>
            </a:r>
            <a:endParaRPr lang="en-AU" dirty="0"/>
          </a:p>
        </p:txBody>
      </p:sp>
      <p:sp>
        <p:nvSpPr>
          <p:cNvPr id="12" name="Footer Placeholder 11"/>
          <p:cNvSpPr>
            <a:spLocks noGrp="1"/>
          </p:cNvSpPr>
          <p:nvPr>
            <p:ph type="ftr" sz="quarter" idx="11"/>
          </p:nvPr>
        </p:nvSpPr>
        <p:spPr/>
        <p:txBody>
          <a:bodyPr/>
          <a:lstStyle/>
          <a:p>
            <a:r>
              <a:rPr lang="en-AU" dirty="0"/>
              <a:t>COMP6452 Software Architecture for Blockchain Applications  |  Data61, CSIRO</a:t>
            </a:r>
          </a:p>
        </p:txBody>
      </p:sp>
    </p:spTree>
    <p:extLst>
      <p:ext uri="{BB962C8B-B14F-4D97-AF65-F5344CB8AC3E}">
        <p14:creationId xmlns:p14="http://schemas.microsoft.com/office/powerpoint/2010/main" val="1746456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543051"/>
            <a:ext cx="8096250" cy="3511551"/>
          </a:xfrm>
        </p:spPr>
        <p:txBody>
          <a:bodyPr>
            <a:normAutofit/>
          </a:bodyPr>
          <a:lstStyle/>
          <a:p>
            <a:r>
              <a:rPr lang="en-US" b="1" dirty="0">
                <a:solidFill>
                  <a:srgbClr val="00A9CE"/>
                </a:solidFill>
              </a:rPr>
              <a:t>Related Patterns </a:t>
            </a:r>
          </a:p>
          <a:p>
            <a:pPr lvl="1"/>
            <a:r>
              <a:rPr lang="en-US" i="1" dirty="0"/>
              <a:t>Pattern 1. Centralized Oracle</a:t>
            </a:r>
          </a:p>
          <a:p>
            <a:pPr lvl="1"/>
            <a:r>
              <a:rPr lang="en-US" i="1" dirty="0"/>
              <a:t>Pattern 2. Decentralized Oracle</a:t>
            </a:r>
          </a:p>
          <a:p>
            <a:r>
              <a:rPr lang="en-US" b="1" dirty="0">
                <a:solidFill>
                  <a:schemeClr val="accent1"/>
                </a:solidFill>
              </a:rPr>
              <a:t>Known uses</a:t>
            </a:r>
          </a:p>
          <a:p>
            <a:pPr lvl="1"/>
            <a:r>
              <a:rPr lang="en-US" dirty="0" err="1">
                <a:solidFill>
                  <a:srgbClr val="000000"/>
                </a:solidFill>
              </a:rPr>
              <a:t>Identitii</a:t>
            </a:r>
            <a:endParaRPr lang="en-US" dirty="0">
              <a:solidFill>
                <a:srgbClr val="000000"/>
              </a:solidFill>
            </a:endParaRPr>
          </a:p>
          <a:p>
            <a:pPr lvl="2"/>
            <a:r>
              <a:rPr lang="en-US" dirty="0">
                <a:solidFill>
                  <a:srgbClr val="000000"/>
                </a:solidFill>
              </a:rPr>
              <a:t>Enrich payment in banking systems with documents and attributes using blockchain</a:t>
            </a:r>
          </a:p>
          <a:p>
            <a:pPr lvl="2"/>
            <a:r>
              <a:rPr lang="en-US" dirty="0">
                <a:solidFill>
                  <a:srgbClr val="000000"/>
                </a:solidFill>
              </a:rPr>
              <a:t>Identity token exchanged between the banks through SWIFT protocol</a:t>
            </a:r>
          </a:p>
          <a:p>
            <a:pPr lvl="1"/>
            <a:r>
              <a:rPr lang="en-US" dirty="0" err="1">
                <a:solidFill>
                  <a:srgbClr val="000000"/>
                </a:solidFill>
              </a:rPr>
              <a:t>Slock.it</a:t>
            </a:r>
            <a:endParaRPr lang="en-US" dirty="0">
              <a:solidFill>
                <a:srgbClr val="000000"/>
              </a:solidFill>
            </a:endParaRPr>
          </a:p>
          <a:p>
            <a:pPr lvl="2"/>
            <a:r>
              <a:rPr lang="en-US" dirty="0"/>
              <a:t>Autonomous objects and universal sharing network</a:t>
            </a:r>
          </a:p>
          <a:p>
            <a:pPr lvl="2"/>
            <a:r>
              <a:rPr lang="en-US" dirty="0"/>
              <a:t>Availability information is stored on blockchain</a:t>
            </a:r>
          </a:p>
          <a:p>
            <a:pPr lvl="3"/>
            <a:r>
              <a:rPr lang="en-US" dirty="0"/>
              <a:t>Validity checking is on blockchain</a:t>
            </a:r>
          </a:p>
          <a:p>
            <a:pPr lvl="1"/>
            <a:endParaRPr lang="en-US" b="1" dirty="0">
              <a:solidFill>
                <a:schemeClr val="accent1"/>
              </a:solidFill>
            </a:endParaRPr>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8" name="Picture 7" descr="slock.it-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6310" y="3676702"/>
            <a:ext cx="1096766" cy="1087311"/>
          </a:xfrm>
          <a:prstGeom prst="rect">
            <a:avLst/>
          </a:prstGeom>
        </p:spPr>
      </p:pic>
      <p:pic>
        <p:nvPicPr>
          <p:cNvPr id="9" name="Picture 8" descr="Screen Shot 2018-12-05 at 10.54.0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7358" y="2586050"/>
            <a:ext cx="2666728" cy="525213"/>
          </a:xfrm>
          <a:prstGeom prst="rect">
            <a:avLst/>
          </a:prstGeom>
        </p:spPr>
      </p:pic>
      <p:sp>
        <p:nvSpPr>
          <p:cNvPr id="10" name="Title 1"/>
          <p:cNvSpPr>
            <a:spLocks noGrp="1"/>
          </p:cNvSpPr>
          <p:nvPr>
            <p:ph type="title"/>
          </p:nvPr>
        </p:nvSpPr>
        <p:spPr>
          <a:xfrm>
            <a:off x="251520" y="894956"/>
            <a:ext cx="8640960" cy="710406"/>
          </a:xfrm>
        </p:spPr>
        <p:txBody>
          <a:bodyPr/>
          <a:lstStyle/>
          <a:p>
            <a:r>
              <a:rPr lang="en-US" dirty="0"/>
              <a:t>Pattern 4: Reverse Oracle 3/3</a:t>
            </a:r>
          </a:p>
        </p:txBody>
      </p:sp>
      <p:sp>
        <p:nvSpPr>
          <p:cNvPr id="7" name="Slide Number Placeholder 6"/>
          <p:cNvSpPr>
            <a:spLocks noGrp="1"/>
          </p:cNvSpPr>
          <p:nvPr>
            <p:ph type="sldNum" sz="quarter" idx="12"/>
          </p:nvPr>
        </p:nvSpPr>
        <p:spPr/>
        <p:txBody>
          <a:bodyPr/>
          <a:lstStyle/>
          <a:p>
            <a:fld id="{FFF7CBAA-22EA-41CE-9725-C57ED0CEBC27}" type="slidenum">
              <a:rPr lang="en-AU" smtClean="0"/>
              <a:pPr/>
              <a:t>27</a:t>
            </a:fld>
            <a:r>
              <a:rPr lang="en-AU"/>
              <a:t>  |</a:t>
            </a:r>
            <a:endParaRPr lang="en-AU" dirty="0"/>
          </a:p>
        </p:txBody>
      </p:sp>
      <p:sp>
        <p:nvSpPr>
          <p:cNvPr id="13" name="Footer Placeholder 12"/>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650681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5: Legal and Smart Contract Pair 1/3</a:t>
            </a:r>
          </a:p>
        </p:txBody>
      </p:sp>
      <p:sp>
        <p:nvSpPr>
          <p:cNvPr id="3" name="Content Placeholder 2"/>
          <p:cNvSpPr>
            <a:spLocks noGrp="1"/>
          </p:cNvSpPr>
          <p:nvPr>
            <p:ph idx="1"/>
          </p:nvPr>
        </p:nvSpPr>
        <p:spPr>
          <a:xfrm>
            <a:off x="319184" y="1561356"/>
            <a:ext cx="8475848" cy="3941803"/>
          </a:xfrm>
        </p:spPr>
        <p:txBody>
          <a:bodyPr numCol="2">
            <a:normAutofit/>
          </a:bodyPr>
          <a:lstStyle/>
          <a:p>
            <a:r>
              <a:rPr lang="en-US" b="1" dirty="0">
                <a:solidFill>
                  <a:schemeClr val="accent1"/>
                </a:solidFill>
              </a:rPr>
              <a:t>Summary</a:t>
            </a:r>
            <a:r>
              <a:rPr lang="en-US" dirty="0"/>
              <a:t> </a:t>
            </a:r>
          </a:p>
          <a:p>
            <a:pPr lvl="1"/>
            <a:r>
              <a:rPr lang="en-US" dirty="0"/>
              <a:t>A bidirectional binding is established between a legal agreement and the corresponding smart contract </a:t>
            </a:r>
          </a:p>
          <a:p>
            <a:r>
              <a:rPr lang="en-US" b="1" dirty="0">
                <a:solidFill>
                  <a:srgbClr val="00A9CE"/>
                </a:solidFill>
              </a:rPr>
              <a:t>Context</a:t>
            </a:r>
          </a:p>
          <a:p>
            <a:pPr lvl="1"/>
            <a:r>
              <a:rPr lang="en-US" dirty="0"/>
              <a:t>Legal industry is digitized </a:t>
            </a:r>
          </a:p>
          <a:p>
            <a:pPr lvl="2"/>
            <a:r>
              <a:rPr lang="en-US" dirty="0"/>
              <a:t>Digital signature is a valid way to sign legal agreements</a:t>
            </a:r>
          </a:p>
          <a:p>
            <a:pPr lvl="1"/>
            <a:r>
              <a:rPr lang="en-US" dirty="0" err="1"/>
              <a:t>Richardian</a:t>
            </a:r>
            <a:r>
              <a:rPr lang="en-US" dirty="0"/>
              <a:t> contract </a:t>
            </a:r>
          </a:p>
          <a:p>
            <a:pPr lvl="2"/>
            <a:r>
              <a:rPr lang="en-US" dirty="0"/>
              <a:t>interpret legal contracts digitally without losing the value of the legal prose</a:t>
            </a:r>
          </a:p>
          <a:p>
            <a:pPr lvl="1"/>
            <a:r>
              <a:rPr lang="en-US" dirty="0"/>
              <a:t>An independent trustworthy execution platform is needed to execute the digital legal agreement</a:t>
            </a:r>
          </a:p>
          <a:p>
            <a:r>
              <a:rPr lang="en-US" b="1" dirty="0">
                <a:solidFill>
                  <a:srgbClr val="00A9CE"/>
                </a:solidFill>
              </a:rPr>
              <a:t>Problem</a:t>
            </a:r>
            <a:endParaRPr lang="en-US" dirty="0">
              <a:solidFill>
                <a:srgbClr val="00A9CE"/>
              </a:solidFill>
            </a:endParaRPr>
          </a:p>
          <a:p>
            <a:pPr lvl="1"/>
            <a:r>
              <a:rPr lang="en-US" dirty="0">
                <a:solidFill>
                  <a:srgbClr val="000000"/>
                </a:solidFill>
              </a:rPr>
              <a:t>Bind a legal agreement to the corresponding smart contract to ensure 1-to-1 mapping</a:t>
            </a:r>
          </a:p>
          <a:p>
            <a:r>
              <a:rPr lang="en-US" b="1" dirty="0">
                <a:solidFill>
                  <a:srgbClr val="00A9CE"/>
                </a:solidFill>
              </a:rPr>
              <a:t>Forces</a:t>
            </a:r>
          </a:p>
          <a:p>
            <a:pPr lvl="1"/>
            <a:r>
              <a:rPr lang="en-US" dirty="0">
                <a:solidFill>
                  <a:srgbClr val="000000"/>
                </a:solidFill>
              </a:rPr>
              <a:t>Authoritative source: 1-to-1 mapping makes SC the authoritative source of legal contract</a:t>
            </a:r>
          </a:p>
          <a:p>
            <a:pPr lvl="1"/>
            <a:r>
              <a:rPr lang="en-US" dirty="0">
                <a:solidFill>
                  <a:srgbClr val="000000"/>
                </a:solidFill>
              </a:rPr>
              <a:t>Secure storage: </a:t>
            </a:r>
            <a:r>
              <a:rPr lang="en-US" dirty="0"/>
              <a:t>Blockchain is a trustworthy data storage</a:t>
            </a:r>
            <a:endParaRPr lang="en-US" dirty="0">
              <a:solidFill>
                <a:srgbClr val="000000"/>
              </a:solidFill>
            </a:endParaRPr>
          </a:p>
          <a:p>
            <a:pPr lvl="1"/>
            <a:r>
              <a:rPr lang="en-US" dirty="0">
                <a:solidFill>
                  <a:srgbClr val="000000"/>
                </a:solidFill>
              </a:rPr>
              <a:t>Secure execution: </a:t>
            </a:r>
            <a:r>
              <a:rPr lang="en-US" dirty="0"/>
              <a:t>Blockchain provides a trustworthy computational platform </a:t>
            </a:r>
          </a:p>
        </p:txBody>
      </p:sp>
      <p:sp>
        <p:nvSpPr>
          <p:cNvPr id="6" name="Slide Number Placeholder 5"/>
          <p:cNvSpPr>
            <a:spLocks noGrp="1"/>
          </p:cNvSpPr>
          <p:nvPr>
            <p:ph type="sldNum" sz="quarter" idx="12"/>
          </p:nvPr>
        </p:nvSpPr>
        <p:spPr/>
        <p:txBody>
          <a:bodyPr/>
          <a:lstStyle/>
          <a:p>
            <a:fld id="{FFF7CBAA-22EA-41CE-9725-C57ED0CEBC27}" type="slidenum">
              <a:rPr lang="en-AU" smtClean="0"/>
              <a:pPr/>
              <a:t>28</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458294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egalPai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307" y="1691297"/>
            <a:ext cx="3727738" cy="2677670"/>
          </a:xfrm>
          <a:prstGeom prst="rect">
            <a:avLst/>
          </a:prstGeom>
        </p:spPr>
      </p:pic>
      <p:sp>
        <p:nvSpPr>
          <p:cNvPr id="3" name="Content Placeholder 2"/>
          <p:cNvSpPr>
            <a:spLocks noGrp="1"/>
          </p:cNvSpPr>
          <p:nvPr>
            <p:ph idx="1"/>
          </p:nvPr>
        </p:nvSpPr>
        <p:spPr>
          <a:xfrm>
            <a:off x="292539" y="1422523"/>
            <a:ext cx="8743957" cy="4171281"/>
          </a:xfrm>
        </p:spPr>
        <p:txBody>
          <a:bodyPr>
            <a:normAutofit/>
          </a:bodyPr>
          <a:lstStyle/>
          <a:p>
            <a:r>
              <a:rPr lang="en-US" altLang="zh-CN" sz="1900" b="1" dirty="0">
                <a:solidFill>
                  <a:schemeClr val="accent1"/>
                </a:solidFill>
              </a:rPr>
              <a:t>Solution</a:t>
            </a:r>
          </a:p>
          <a:p>
            <a:pPr lvl="1"/>
            <a:r>
              <a:rPr lang="en-US" dirty="0"/>
              <a:t>SC implements conditions defined in the legal agreement</a:t>
            </a:r>
          </a:p>
          <a:p>
            <a:pPr lvl="2"/>
            <a:r>
              <a:rPr lang="en-US" dirty="0"/>
              <a:t>Checked and enforced by the smart contract</a:t>
            </a:r>
          </a:p>
          <a:p>
            <a:pPr lvl="1"/>
            <a:r>
              <a:rPr lang="en-US" dirty="0"/>
              <a:t>SC has a blank variable to store hash of legal contract</a:t>
            </a:r>
          </a:p>
          <a:p>
            <a:pPr lvl="1"/>
            <a:r>
              <a:rPr lang="en-US" dirty="0"/>
              <a:t>SC address included in the legal agreement</a:t>
            </a:r>
          </a:p>
          <a:p>
            <a:pPr lvl="1"/>
            <a:r>
              <a:rPr lang="en-US" dirty="0"/>
              <a:t>Legal agreement hash is added to the SC variable</a:t>
            </a:r>
          </a:p>
          <a:p>
            <a:r>
              <a:rPr lang="en-US" sz="1900" b="1" dirty="0">
                <a:solidFill>
                  <a:srgbClr val="00A9CE"/>
                </a:solidFill>
              </a:rPr>
              <a:t>Consequences</a:t>
            </a:r>
          </a:p>
          <a:p>
            <a:pPr lvl="1"/>
            <a:r>
              <a:rPr lang="en-US" dirty="0"/>
              <a:t>Benefits</a:t>
            </a:r>
          </a:p>
          <a:p>
            <a:pPr lvl="2"/>
            <a:r>
              <a:rPr lang="en-US" dirty="0"/>
              <a:t>Automation: SCs are programs running on blockchain</a:t>
            </a:r>
          </a:p>
          <a:p>
            <a:pPr lvl="2"/>
            <a:r>
              <a:rPr lang="en-US" dirty="0"/>
              <a:t>Audit trail: immutable historical transactions enable auditing at anytime in future</a:t>
            </a:r>
          </a:p>
          <a:p>
            <a:pPr lvl="1"/>
            <a:r>
              <a:rPr lang="en-US" dirty="0"/>
              <a:t>Drawbacks</a:t>
            </a:r>
          </a:p>
          <a:p>
            <a:pPr lvl="2"/>
            <a:r>
              <a:rPr lang="en-US" dirty="0"/>
              <a:t>Expressiveness: Smart contract language might have limited expressiveness to express contractual terms</a:t>
            </a:r>
          </a:p>
          <a:p>
            <a:pPr lvl="2"/>
            <a:r>
              <a:rPr lang="en-US" dirty="0"/>
              <a:t>Enforceability: No central authority to decide a dispute or perform the enforcement of a court judgment</a:t>
            </a:r>
          </a:p>
          <a:p>
            <a:pPr lvl="2"/>
            <a:r>
              <a:rPr lang="en-US" dirty="0"/>
              <a:t>Interpretation: Ambiguity of natural language is a challenge to accurately digitize a certain legal term</a:t>
            </a:r>
          </a:p>
          <a:p>
            <a:pPr lvl="1"/>
            <a:endParaRPr lang="en-US" dirty="0"/>
          </a:p>
          <a:p>
            <a:pPr lvl="1"/>
            <a:endParaRPr lang="en-US" dirty="0"/>
          </a:p>
          <a:p>
            <a:pPr lvl="1"/>
            <a:endParaRPr lang="en-US" dirty="0"/>
          </a:p>
          <a:p>
            <a:pPr lvl="1"/>
            <a:endParaRPr lang="en-US" b="1" dirty="0">
              <a:solidFill>
                <a:schemeClr val="accent1"/>
              </a:solidFill>
            </a:endParaRPr>
          </a:p>
        </p:txBody>
      </p:sp>
      <p:sp>
        <p:nvSpPr>
          <p:cNvPr id="11" name="Title 1"/>
          <p:cNvSpPr>
            <a:spLocks noGrp="1"/>
          </p:cNvSpPr>
          <p:nvPr>
            <p:ph type="title"/>
          </p:nvPr>
        </p:nvSpPr>
        <p:spPr>
          <a:xfrm>
            <a:off x="251520" y="894956"/>
            <a:ext cx="8640960" cy="710406"/>
          </a:xfrm>
        </p:spPr>
        <p:txBody>
          <a:bodyPr/>
          <a:lstStyle/>
          <a:p>
            <a:r>
              <a:rPr lang="en-US" dirty="0"/>
              <a:t>Pattern 5: Legal and Smart Contract Pair 2/3</a:t>
            </a:r>
          </a:p>
        </p:txBody>
      </p:sp>
      <p:sp>
        <p:nvSpPr>
          <p:cNvPr id="8" name="Slide Number Placeholder 7"/>
          <p:cNvSpPr>
            <a:spLocks noGrp="1"/>
          </p:cNvSpPr>
          <p:nvPr>
            <p:ph type="sldNum" sz="quarter" idx="12"/>
          </p:nvPr>
        </p:nvSpPr>
        <p:spPr/>
        <p:txBody>
          <a:bodyPr/>
          <a:lstStyle/>
          <a:p>
            <a:fld id="{FFF7CBAA-22EA-41CE-9725-C57ED0CEBC27}" type="slidenum">
              <a:rPr lang="en-AU" smtClean="0"/>
              <a:pPr/>
              <a:t>29</a:t>
            </a:fld>
            <a:r>
              <a:rPr lang="en-AU"/>
              <a:t>  |</a:t>
            </a:r>
            <a:endParaRPr lang="en-AU" dirty="0"/>
          </a:p>
        </p:txBody>
      </p:sp>
      <p:sp>
        <p:nvSpPr>
          <p:cNvPr id="12" name="Footer Placeholder 11"/>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257921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Design Pattern Essential</a:t>
            </a:r>
          </a:p>
        </p:txBody>
      </p:sp>
    </p:spTree>
    <p:extLst>
      <p:ext uri="{BB962C8B-B14F-4D97-AF65-F5344CB8AC3E}">
        <p14:creationId xmlns:p14="http://schemas.microsoft.com/office/powerpoint/2010/main" val="2485037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543051"/>
            <a:ext cx="8096250" cy="3511551"/>
          </a:xfrm>
        </p:spPr>
        <p:txBody>
          <a:bodyPr>
            <a:normAutofit/>
          </a:bodyPr>
          <a:lstStyle/>
          <a:p>
            <a:r>
              <a:rPr lang="en-US" b="1" dirty="0">
                <a:solidFill>
                  <a:srgbClr val="00A9CE"/>
                </a:solidFill>
              </a:rPr>
              <a:t>Related Patterns</a:t>
            </a:r>
            <a:r>
              <a:rPr lang="en-US" b="1" dirty="0">
                <a:solidFill>
                  <a:srgbClr val="30B787"/>
                </a:solidFill>
              </a:rPr>
              <a:t> </a:t>
            </a:r>
            <a:r>
              <a:rPr lang="en-US" dirty="0">
                <a:solidFill>
                  <a:srgbClr val="000000"/>
                </a:solidFill>
              </a:rPr>
              <a:t>N/A</a:t>
            </a:r>
            <a:endParaRPr lang="en-US" i="1" dirty="0">
              <a:solidFill>
                <a:srgbClr val="000000"/>
              </a:solidFill>
            </a:endParaRPr>
          </a:p>
          <a:p>
            <a:r>
              <a:rPr lang="en-US" b="1" dirty="0">
                <a:solidFill>
                  <a:schemeClr val="accent1"/>
                </a:solidFill>
              </a:rPr>
              <a:t>Known uses</a:t>
            </a:r>
            <a:endParaRPr lang="en-US" dirty="0"/>
          </a:p>
          <a:p>
            <a:pPr lvl="1"/>
            <a:r>
              <a:rPr lang="en-US" dirty="0" err="1"/>
              <a:t>OpenLaw</a:t>
            </a:r>
            <a:r>
              <a:rPr lang="en-US" dirty="0"/>
              <a:t> </a:t>
            </a:r>
          </a:p>
          <a:p>
            <a:pPr lvl="2"/>
            <a:r>
              <a:rPr lang="en-US" dirty="0"/>
              <a:t>Legally binding and self- executable agreements on the </a:t>
            </a:r>
            <a:r>
              <a:rPr lang="en-US" dirty="0" err="1"/>
              <a:t>Ethereum</a:t>
            </a:r>
            <a:r>
              <a:rPr lang="en-US" dirty="0"/>
              <a:t> blockchain</a:t>
            </a:r>
          </a:p>
          <a:p>
            <a:pPr lvl="2"/>
            <a:r>
              <a:rPr lang="en-US" dirty="0"/>
              <a:t>The legal agreement templates are stored on a decentralized data storage, IPFS</a:t>
            </a:r>
          </a:p>
          <a:p>
            <a:pPr lvl="2"/>
            <a:endParaRPr lang="en-US" dirty="0"/>
          </a:p>
          <a:p>
            <a:pPr lvl="2"/>
            <a:endParaRPr lang="en-US" sz="150" dirty="0"/>
          </a:p>
          <a:p>
            <a:pPr lvl="1"/>
            <a:r>
              <a:rPr lang="en-US" dirty="0"/>
              <a:t>Smart Contract Template proposed by Barclays uses legal document templates to facilitate smart contracts running on </a:t>
            </a:r>
            <a:r>
              <a:rPr lang="en-US" dirty="0" err="1"/>
              <a:t>Corda</a:t>
            </a:r>
            <a:endParaRPr lang="en-US" dirty="0"/>
          </a:p>
          <a:p>
            <a:pPr lvl="1"/>
            <a:endParaRPr lang="en-US" dirty="0"/>
          </a:p>
          <a:p>
            <a:pPr lvl="1"/>
            <a:endParaRPr lang="en-US" sz="450" dirty="0"/>
          </a:p>
          <a:p>
            <a:pPr lvl="1"/>
            <a:r>
              <a:rPr lang="en-US" dirty="0"/>
              <a:t>Accord Project explored the representation of machine-interpretable legal terms </a:t>
            </a:r>
          </a:p>
          <a:p>
            <a:pPr marL="0" lvl="1" indent="0">
              <a:buNone/>
            </a:pPr>
            <a:endParaRPr lang="en-US" b="1" dirty="0">
              <a:solidFill>
                <a:schemeClr val="accent1"/>
              </a:solidFill>
            </a:endParaRPr>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8" name="Picture 7" descr="openlaw.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5477" y="2195742"/>
            <a:ext cx="1699423" cy="954986"/>
          </a:xfrm>
          <a:prstGeom prst="rect">
            <a:avLst/>
          </a:prstGeom>
        </p:spPr>
      </p:pic>
      <p:pic>
        <p:nvPicPr>
          <p:cNvPr id="9" name="Picture 8" descr="barc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152" y="3793604"/>
            <a:ext cx="2915894" cy="491323"/>
          </a:xfrm>
          <a:prstGeom prst="rect">
            <a:avLst/>
          </a:prstGeom>
        </p:spPr>
      </p:pic>
      <p:pic>
        <p:nvPicPr>
          <p:cNvPr id="10" name="Picture 9" descr="accordprojec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84368" y="4369668"/>
            <a:ext cx="895811" cy="997223"/>
          </a:xfrm>
          <a:prstGeom prst="rect">
            <a:avLst/>
          </a:prstGeom>
        </p:spPr>
      </p:pic>
      <p:sp>
        <p:nvSpPr>
          <p:cNvPr id="5" name="Title 4"/>
          <p:cNvSpPr>
            <a:spLocks noGrp="1"/>
          </p:cNvSpPr>
          <p:nvPr>
            <p:ph type="title"/>
          </p:nvPr>
        </p:nvSpPr>
        <p:spPr/>
        <p:txBody>
          <a:bodyPr/>
          <a:lstStyle/>
          <a:p>
            <a:r>
              <a:rPr lang="en-US" dirty="0"/>
              <a:t>Pattern 5: Legal and Smart Contract Pair </a:t>
            </a:r>
            <a:r>
              <a:rPr lang="en-US" altLang="zh-CN" dirty="0"/>
              <a:t>3</a:t>
            </a:r>
            <a:r>
              <a:rPr lang="en-US" dirty="0"/>
              <a:t>/3</a:t>
            </a:r>
          </a:p>
        </p:txBody>
      </p:sp>
      <p:sp>
        <p:nvSpPr>
          <p:cNvPr id="7" name="Slide Number Placeholder 6"/>
          <p:cNvSpPr>
            <a:spLocks noGrp="1"/>
          </p:cNvSpPr>
          <p:nvPr>
            <p:ph type="sldNum" sz="quarter" idx="12"/>
          </p:nvPr>
        </p:nvSpPr>
        <p:spPr/>
        <p:txBody>
          <a:bodyPr/>
          <a:lstStyle/>
          <a:p>
            <a:fld id="{FFF7CBAA-22EA-41CE-9725-C57ED0CEBC27}" type="slidenum">
              <a:rPr lang="en-AU" smtClean="0"/>
              <a:pPr/>
              <a:t>30</a:t>
            </a:fld>
            <a:r>
              <a:rPr lang="en-AU"/>
              <a:t>  |</a:t>
            </a:r>
            <a:endParaRPr lang="en-AU" dirty="0"/>
          </a:p>
        </p:txBody>
      </p:sp>
      <p:sp>
        <p:nvSpPr>
          <p:cNvPr id="11" name="Footer Placeholder 10"/>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478242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1680" y="4929387"/>
            <a:ext cx="184731" cy="254365"/>
          </a:xfrm>
          <a:prstGeom prst="rect">
            <a:avLst/>
          </a:prstGeom>
          <a:noFill/>
        </p:spPr>
        <p:txBody>
          <a:bodyPr wrap="none" rtlCol="0">
            <a:spAutoFit/>
          </a:bodyPr>
          <a:lstStyle/>
          <a:p>
            <a:endParaRPr lang="en-US" sz="1053" dirty="0"/>
          </a:p>
        </p:txBody>
      </p:sp>
      <p:sp>
        <p:nvSpPr>
          <p:cNvPr id="5" name="Rounded Rectangle 4"/>
          <p:cNvSpPr/>
          <p:nvPr/>
        </p:nvSpPr>
        <p:spPr>
          <a:xfrm>
            <a:off x="1314683" y="1721506"/>
            <a:ext cx="1830820" cy="6102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1. Centralized Oracle</a:t>
            </a:r>
          </a:p>
        </p:txBody>
      </p:sp>
      <p:sp>
        <p:nvSpPr>
          <p:cNvPr id="11" name="Rounded Rectangle 10"/>
          <p:cNvSpPr/>
          <p:nvPr/>
        </p:nvSpPr>
        <p:spPr>
          <a:xfrm>
            <a:off x="4949399" y="1705372"/>
            <a:ext cx="2078469" cy="6330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2. Decentralized Oracle</a:t>
            </a:r>
          </a:p>
        </p:txBody>
      </p:sp>
      <p:cxnSp>
        <p:nvCxnSpPr>
          <p:cNvPr id="12" name="Straight Arrow Connector 11"/>
          <p:cNvCxnSpPr>
            <a:stCxn id="11" idx="1"/>
            <a:endCxn id="5" idx="3"/>
          </p:cNvCxnSpPr>
          <p:nvPr/>
        </p:nvCxnSpPr>
        <p:spPr>
          <a:xfrm flipH="1">
            <a:off x="3145503" y="2021876"/>
            <a:ext cx="1803896" cy="4737"/>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548598" y="1713909"/>
            <a:ext cx="1095410" cy="307777"/>
          </a:xfrm>
          <a:prstGeom prst="rect">
            <a:avLst/>
          </a:prstGeom>
          <a:noFill/>
        </p:spPr>
        <p:txBody>
          <a:bodyPr wrap="none" rtlCol="0">
            <a:spAutoFit/>
          </a:bodyPr>
          <a:lstStyle/>
          <a:p>
            <a:r>
              <a:rPr lang="en-US" dirty="0"/>
              <a:t>Decentralize</a:t>
            </a:r>
          </a:p>
        </p:txBody>
      </p:sp>
      <p:sp>
        <p:nvSpPr>
          <p:cNvPr id="16" name="Rounded Rectangle 15"/>
          <p:cNvSpPr/>
          <p:nvPr/>
        </p:nvSpPr>
        <p:spPr>
          <a:xfrm>
            <a:off x="4950460" y="3091811"/>
            <a:ext cx="2078469" cy="6330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3. </a:t>
            </a:r>
          </a:p>
          <a:p>
            <a:pPr algn="ctr"/>
            <a:r>
              <a:rPr lang="en-US" sz="1600" b="1" dirty="0"/>
              <a:t>Voting</a:t>
            </a:r>
          </a:p>
        </p:txBody>
      </p:sp>
      <p:cxnSp>
        <p:nvCxnSpPr>
          <p:cNvPr id="17" name="Straight Arrow Connector 16"/>
          <p:cNvCxnSpPr>
            <a:stCxn id="16" idx="0"/>
            <a:endCxn id="11" idx="2"/>
          </p:cNvCxnSpPr>
          <p:nvPr/>
        </p:nvCxnSpPr>
        <p:spPr>
          <a:xfrm flipH="1" flipV="1">
            <a:off x="5988634" y="2338379"/>
            <a:ext cx="1061" cy="753432"/>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085195" y="2560853"/>
            <a:ext cx="1441683" cy="307777"/>
          </a:xfrm>
          <a:prstGeom prst="rect">
            <a:avLst/>
          </a:prstGeom>
          <a:noFill/>
        </p:spPr>
        <p:txBody>
          <a:bodyPr wrap="none" rtlCol="0">
            <a:spAutoFit/>
          </a:bodyPr>
          <a:lstStyle/>
          <a:p>
            <a:r>
              <a:rPr lang="en-US" dirty="0"/>
              <a:t>Reach Consensus</a:t>
            </a:r>
          </a:p>
        </p:txBody>
      </p:sp>
      <p:sp>
        <p:nvSpPr>
          <p:cNvPr id="22" name="Rounded Rectangle 21"/>
          <p:cNvSpPr/>
          <p:nvPr/>
        </p:nvSpPr>
        <p:spPr>
          <a:xfrm>
            <a:off x="1315744" y="3101283"/>
            <a:ext cx="1830820" cy="6102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4. </a:t>
            </a:r>
          </a:p>
          <a:p>
            <a:pPr algn="ctr"/>
            <a:r>
              <a:rPr lang="en-US" sz="1600" b="1" dirty="0"/>
              <a:t>Reverse Oracle</a:t>
            </a:r>
          </a:p>
        </p:txBody>
      </p:sp>
      <p:cxnSp>
        <p:nvCxnSpPr>
          <p:cNvPr id="24" name="Straight Arrow Connector 23"/>
          <p:cNvCxnSpPr>
            <a:stCxn id="22" idx="0"/>
            <a:endCxn id="5" idx="2"/>
          </p:cNvCxnSpPr>
          <p:nvPr/>
        </p:nvCxnSpPr>
        <p:spPr>
          <a:xfrm flipH="1" flipV="1">
            <a:off x="2230093" y="2331719"/>
            <a:ext cx="1061" cy="769564"/>
          </a:xfrm>
          <a:prstGeom prst="straightConnector1">
            <a:avLst/>
          </a:prstGeom>
          <a:ln w="1905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319381" y="2561926"/>
            <a:ext cx="764039" cy="307777"/>
          </a:xfrm>
          <a:prstGeom prst="rect">
            <a:avLst/>
          </a:prstGeom>
          <a:noFill/>
        </p:spPr>
        <p:txBody>
          <a:bodyPr wrap="none" rtlCol="0">
            <a:spAutoFit/>
          </a:bodyPr>
          <a:lstStyle/>
          <a:p>
            <a:r>
              <a:rPr lang="en-US" dirty="0"/>
              <a:t>Reverse</a:t>
            </a:r>
          </a:p>
        </p:txBody>
      </p:sp>
      <p:sp>
        <p:nvSpPr>
          <p:cNvPr id="30" name="Rounded Rectangle 29"/>
          <p:cNvSpPr/>
          <p:nvPr/>
        </p:nvSpPr>
        <p:spPr>
          <a:xfrm>
            <a:off x="1350110" y="4198839"/>
            <a:ext cx="1830821" cy="8857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5. </a:t>
            </a:r>
          </a:p>
          <a:p>
            <a:pPr algn="ctr"/>
            <a:r>
              <a:rPr lang="en-US" sz="1600" b="1" dirty="0"/>
              <a:t>Legal and Smart Contract Pair</a:t>
            </a:r>
          </a:p>
        </p:txBody>
      </p:sp>
      <p:sp>
        <p:nvSpPr>
          <p:cNvPr id="18" name="Rounded Rectangle 17"/>
          <p:cNvSpPr/>
          <p:nvPr/>
        </p:nvSpPr>
        <p:spPr>
          <a:xfrm>
            <a:off x="3497117" y="4377183"/>
            <a:ext cx="2326435" cy="63300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Pattern 10. </a:t>
            </a:r>
          </a:p>
          <a:p>
            <a:pPr algn="ctr"/>
            <a:r>
              <a:rPr lang="en-US" sz="1600" b="1" dirty="0"/>
              <a:t>Multiple Authorization</a:t>
            </a:r>
          </a:p>
        </p:txBody>
      </p:sp>
      <p:sp>
        <p:nvSpPr>
          <p:cNvPr id="19" name="Rounded Rectangle 18"/>
          <p:cNvSpPr/>
          <p:nvPr/>
        </p:nvSpPr>
        <p:spPr>
          <a:xfrm>
            <a:off x="6202994" y="4367593"/>
            <a:ext cx="2326435" cy="63300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Pattern 13. </a:t>
            </a:r>
          </a:p>
          <a:p>
            <a:pPr algn="ctr"/>
            <a:r>
              <a:rPr lang="en-US" sz="1600" b="1" dirty="0"/>
              <a:t>Security Deposit</a:t>
            </a:r>
          </a:p>
        </p:txBody>
      </p:sp>
      <p:cxnSp>
        <p:nvCxnSpPr>
          <p:cNvPr id="20" name="Straight Arrow Connector 19"/>
          <p:cNvCxnSpPr>
            <a:stCxn id="18" idx="0"/>
            <a:endCxn id="16" idx="2"/>
          </p:cNvCxnSpPr>
          <p:nvPr/>
        </p:nvCxnSpPr>
        <p:spPr>
          <a:xfrm flipV="1">
            <a:off x="4660335" y="3724818"/>
            <a:ext cx="1329360" cy="652365"/>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276771" y="3901443"/>
            <a:ext cx="767545" cy="307777"/>
          </a:xfrm>
          <a:prstGeom prst="rect">
            <a:avLst/>
          </a:prstGeom>
          <a:noFill/>
        </p:spPr>
        <p:txBody>
          <a:bodyPr wrap="none" rtlCol="0">
            <a:spAutoFit/>
          </a:bodyPr>
          <a:lstStyle/>
          <a:p>
            <a:r>
              <a:rPr lang="en-US" dirty="0"/>
              <a:t>Support</a:t>
            </a:r>
          </a:p>
        </p:txBody>
      </p:sp>
      <p:cxnSp>
        <p:nvCxnSpPr>
          <p:cNvPr id="25" name="Straight Arrow Connector 24"/>
          <p:cNvCxnSpPr>
            <a:stCxn id="19" idx="0"/>
            <a:endCxn id="16" idx="2"/>
          </p:cNvCxnSpPr>
          <p:nvPr/>
        </p:nvCxnSpPr>
        <p:spPr>
          <a:xfrm flipH="1" flipV="1">
            <a:off x="5989695" y="3724818"/>
            <a:ext cx="1376517" cy="642775"/>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872636" y="3873585"/>
            <a:ext cx="767545" cy="307777"/>
          </a:xfrm>
          <a:prstGeom prst="rect">
            <a:avLst/>
          </a:prstGeom>
          <a:noFill/>
        </p:spPr>
        <p:txBody>
          <a:bodyPr wrap="none" rtlCol="0">
            <a:spAutoFit/>
          </a:bodyPr>
          <a:lstStyle/>
          <a:p>
            <a:r>
              <a:rPr lang="en-US" dirty="0"/>
              <a:t>Support</a:t>
            </a:r>
          </a:p>
        </p:txBody>
      </p:sp>
      <p:sp>
        <p:nvSpPr>
          <p:cNvPr id="28" name="Title 4"/>
          <p:cNvSpPr>
            <a:spLocks noGrp="1"/>
          </p:cNvSpPr>
          <p:nvPr>
            <p:ph type="title"/>
          </p:nvPr>
        </p:nvSpPr>
        <p:spPr>
          <a:xfrm>
            <a:off x="251520" y="894956"/>
            <a:ext cx="8640960" cy="710406"/>
          </a:xfrm>
        </p:spPr>
        <p:txBody>
          <a:bodyPr/>
          <a:lstStyle/>
          <a:p>
            <a:r>
              <a:rPr lang="en-US" altLang="zh-CN" dirty="0"/>
              <a:t>Related Patterns</a:t>
            </a:r>
            <a:endParaRPr lang="en-US" dirty="0"/>
          </a:p>
        </p:txBody>
      </p:sp>
      <p:sp>
        <p:nvSpPr>
          <p:cNvPr id="7" name="Slide Number Placeholder 6"/>
          <p:cNvSpPr>
            <a:spLocks noGrp="1"/>
          </p:cNvSpPr>
          <p:nvPr>
            <p:ph type="sldNum" sz="quarter" idx="12"/>
          </p:nvPr>
        </p:nvSpPr>
        <p:spPr/>
        <p:txBody>
          <a:bodyPr/>
          <a:lstStyle/>
          <a:p>
            <a:fld id="{FFF7CBAA-22EA-41CE-9725-C57ED0CEBC27}" type="slidenum">
              <a:rPr lang="en-AU" smtClean="0"/>
              <a:pPr/>
              <a:t>31</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46618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numCol="1"/>
          <a:lstStyle/>
          <a:p>
            <a:r>
              <a:rPr lang="en-US" dirty="0"/>
              <a:t>Take 30 seconds to think about applying this pattern for any use case you know about</a:t>
            </a:r>
          </a:p>
          <a:p>
            <a:pPr lvl="1"/>
            <a:r>
              <a:rPr lang="en-US" dirty="0"/>
              <a:t>Maybe exam registration?</a:t>
            </a:r>
          </a:p>
          <a:p>
            <a:endParaRPr lang="en-US" dirty="0"/>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56503" y="329635"/>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9746" y="287999"/>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6288" y="496162"/>
            <a:ext cx="351628" cy="351628"/>
          </a:xfrm>
          <a:prstGeom prst="rect">
            <a:avLst/>
          </a:prstGeom>
        </p:spPr>
      </p:pic>
      <p:sp>
        <p:nvSpPr>
          <p:cNvPr id="11" name="Slide Number Placeholder 2"/>
          <p:cNvSpPr txBox="1">
            <a:spLocks/>
          </p:cNvSpPr>
          <p:nvPr/>
        </p:nvSpPr>
        <p:spPr>
          <a:xfrm>
            <a:off x="419100" y="5394763"/>
            <a:ext cx="397260" cy="304271"/>
          </a:xfrm>
          <a:prstGeom prst="rect">
            <a:avLst/>
          </a:prstGeom>
        </p:spPr>
        <p:txBody>
          <a:bodyPr/>
          <a:lstStyle>
            <a:defPPr>
              <a:defRPr lang="en-US"/>
            </a:defPPr>
            <a:lvl1pPr marL="0" algn="l" defTabSz="713232" rtl="0" eaLnBrk="1" latinLnBrk="0" hangingPunct="1">
              <a:defRPr sz="1400" kern="1200">
                <a:solidFill>
                  <a:schemeClr val="tx1"/>
                </a:solidFill>
                <a:latin typeface="+mn-lt"/>
                <a:ea typeface="+mn-ea"/>
                <a:cs typeface="+mn-cs"/>
              </a:defRPr>
            </a:lvl1pPr>
            <a:lvl2pPr marL="356616" algn="l" defTabSz="713232" rtl="0" eaLnBrk="1" latinLnBrk="0" hangingPunct="1">
              <a:defRPr sz="1400" kern="1200">
                <a:solidFill>
                  <a:schemeClr val="tx1"/>
                </a:solidFill>
                <a:latin typeface="+mn-lt"/>
                <a:ea typeface="+mn-ea"/>
                <a:cs typeface="+mn-cs"/>
              </a:defRPr>
            </a:lvl2pPr>
            <a:lvl3pPr marL="713232" algn="l" defTabSz="713232" rtl="0" eaLnBrk="1" latinLnBrk="0" hangingPunct="1">
              <a:defRPr sz="1400" kern="1200">
                <a:solidFill>
                  <a:schemeClr val="tx1"/>
                </a:solidFill>
                <a:latin typeface="+mn-lt"/>
                <a:ea typeface="+mn-ea"/>
                <a:cs typeface="+mn-cs"/>
              </a:defRPr>
            </a:lvl3pPr>
            <a:lvl4pPr marL="1069848" algn="l" defTabSz="713232" rtl="0" eaLnBrk="1" latinLnBrk="0" hangingPunct="1">
              <a:defRPr sz="1400" kern="1200">
                <a:solidFill>
                  <a:schemeClr val="tx1"/>
                </a:solidFill>
                <a:latin typeface="+mn-lt"/>
                <a:ea typeface="+mn-ea"/>
                <a:cs typeface="+mn-cs"/>
              </a:defRPr>
            </a:lvl4pPr>
            <a:lvl5pPr marL="1426464" algn="l" defTabSz="713232" rtl="0" eaLnBrk="1" latinLnBrk="0" hangingPunct="1">
              <a:defRPr sz="1400" kern="1200">
                <a:solidFill>
                  <a:schemeClr val="tx1"/>
                </a:solidFill>
                <a:latin typeface="+mn-lt"/>
                <a:ea typeface="+mn-ea"/>
                <a:cs typeface="+mn-cs"/>
              </a:defRPr>
            </a:lvl5pPr>
            <a:lvl6pPr marL="1783080" algn="l" defTabSz="713232" rtl="0" eaLnBrk="1" latinLnBrk="0" hangingPunct="1">
              <a:defRPr sz="1400" kern="1200">
                <a:solidFill>
                  <a:schemeClr val="tx1"/>
                </a:solidFill>
                <a:latin typeface="+mn-lt"/>
                <a:ea typeface="+mn-ea"/>
                <a:cs typeface="+mn-cs"/>
              </a:defRPr>
            </a:lvl6pPr>
            <a:lvl7pPr marL="2139696" algn="l" defTabSz="713232" rtl="0" eaLnBrk="1" latinLnBrk="0" hangingPunct="1">
              <a:defRPr sz="1400" kern="1200">
                <a:solidFill>
                  <a:schemeClr val="tx1"/>
                </a:solidFill>
                <a:latin typeface="+mn-lt"/>
                <a:ea typeface="+mn-ea"/>
                <a:cs typeface="+mn-cs"/>
              </a:defRPr>
            </a:lvl7pPr>
            <a:lvl8pPr marL="2496312" algn="l" defTabSz="713232" rtl="0" eaLnBrk="1" latinLnBrk="0" hangingPunct="1">
              <a:defRPr sz="1400" kern="1200">
                <a:solidFill>
                  <a:schemeClr val="tx1"/>
                </a:solidFill>
                <a:latin typeface="+mn-lt"/>
                <a:ea typeface="+mn-ea"/>
                <a:cs typeface="+mn-cs"/>
              </a:defRPr>
            </a:lvl8pPr>
            <a:lvl9pPr marL="2852928" algn="l" defTabSz="713232" rtl="0" eaLnBrk="1" latinLnBrk="0" hangingPunct="1">
              <a:defRPr sz="1400" kern="1200">
                <a:solidFill>
                  <a:schemeClr val="tx1"/>
                </a:solidFill>
                <a:latin typeface="+mn-lt"/>
                <a:ea typeface="+mn-ea"/>
                <a:cs typeface="+mn-cs"/>
              </a:defRPr>
            </a:lvl9pPr>
          </a:lstStyle>
          <a:p>
            <a:fld id="{FFF7CBAA-22EA-41CE-9725-C57ED0CEBC27}" type="slidenum">
              <a:rPr lang="en-AU" sz="900" smtClean="0">
                <a:solidFill>
                  <a:srgbClr val="FFFFFF"/>
                </a:solidFill>
              </a:rPr>
              <a:pPr/>
              <a:t>32</a:t>
            </a:fld>
            <a:r>
              <a:rPr lang="en-AU" sz="900" dirty="0">
                <a:solidFill>
                  <a:srgbClr val="FFFFFF"/>
                </a:solidFill>
              </a:rPr>
              <a:t>  |</a:t>
            </a:r>
          </a:p>
        </p:txBody>
      </p:sp>
      <p:sp>
        <p:nvSpPr>
          <p:cNvPr id="4" name="Slide Number Placeholder 3"/>
          <p:cNvSpPr>
            <a:spLocks noGrp="1"/>
          </p:cNvSpPr>
          <p:nvPr>
            <p:ph type="sldNum" sz="quarter" idx="11"/>
          </p:nvPr>
        </p:nvSpPr>
        <p:spPr/>
        <p:txBody>
          <a:bodyPr/>
          <a:lstStyle/>
          <a:p>
            <a:fld id="{2ABE124A-B5C5-46E0-B944-45307B126769}" type="slidenum">
              <a:rPr lang="en-AU" smtClean="0"/>
              <a:pPr/>
              <a:t>32</a:t>
            </a:fld>
            <a:r>
              <a:rPr lang="en-AU"/>
              <a:t>  |</a:t>
            </a:r>
            <a:endParaRPr lang="en-AU" dirty="0"/>
          </a:p>
        </p:txBody>
      </p:sp>
      <p:sp>
        <p:nvSpPr>
          <p:cNvPr id="12" name="Footer Placeholder 11"/>
          <p:cNvSpPr>
            <a:spLocks noGrp="1"/>
          </p:cNvSpPr>
          <p:nvPr>
            <p:ph type="ftr" sz="quarter" idx="10"/>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542717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building, toy, table, small&#10;&#10;Description automatically generated">
            <a:extLst>
              <a:ext uri="{FF2B5EF4-FFF2-40B4-BE49-F238E27FC236}">
                <a16:creationId xmlns:a16="http://schemas.microsoft.com/office/drawing/2014/main" id="{5AEC9B88-560A-42F8-A1FA-AEFEB8971C55}"/>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6713" b="16713"/>
          <a:stretch>
            <a:fillRect/>
          </a:stretch>
        </p:blipFill>
        <p:spPr>
          <a:xfrm rot="16200000">
            <a:off x="5137150" y="1716091"/>
            <a:ext cx="5715000" cy="2282825"/>
          </a:xfrm>
        </p:spPr>
      </p:pic>
      <p:sp>
        <p:nvSpPr>
          <p:cNvPr id="4" name="Title 3">
            <a:extLst>
              <a:ext uri="{FF2B5EF4-FFF2-40B4-BE49-F238E27FC236}">
                <a16:creationId xmlns:a16="http://schemas.microsoft.com/office/drawing/2014/main" id="{7D021345-AA76-40AA-A4C6-B02555BBB5C9}"/>
              </a:ext>
            </a:extLst>
          </p:cNvPr>
          <p:cNvSpPr>
            <a:spLocks noGrp="1"/>
          </p:cNvSpPr>
          <p:nvPr>
            <p:ph type="title"/>
          </p:nvPr>
        </p:nvSpPr>
        <p:spPr>
          <a:xfrm>
            <a:off x="251520" y="894956"/>
            <a:ext cx="6336704" cy="1242464"/>
          </a:xfrm>
        </p:spPr>
        <p:txBody>
          <a:bodyPr>
            <a:normAutofit/>
          </a:bodyPr>
          <a:lstStyle/>
          <a:p>
            <a:r>
              <a:rPr lang="en-AU" dirty="0"/>
              <a:t>Design Patterns for Blockchain-based Application</a:t>
            </a:r>
          </a:p>
        </p:txBody>
      </p:sp>
      <p:sp>
        <p:nvSpPr>
          <p:cNvPr id="7" name="Slide Number Placeholder 6"/>
          <p:cNvSpPr>
            <a:spLocks noGrp="1"/>
          </p:cNvSpPr>
          <p:nvPr>
            <p:ph type="sldNum" sz="quarter" idx="11"/>
          </p:nvPr>
        </p:nvSpPr>
        <p:spPr/>
        <p:txBody>
          <a:bodyPr/>
          <a:lstStyle/>
          <a:p>
            <a:fld id="{2ABE124A-B5C5-46E0-B944-45307B126769}" type="slidenum">
              <a:rPr lang="en-AU" smtClean="0"/>
              <a:pPr/>
              <a:t>33</a:t>
            </a:fld>
            <a:r>
              <a:rPr lang="en-AU"/>
              <a:t>  |</a:t>
            </a:r>
            <a:endParaRPr lang="en-AU" dirty="0"/>
          </a:p>
        </p:txBody>
      </p:sp>
      <p:sp>
        <p:nvSpPr>
          <p:cNvPr id="8" name="Content Placeholder 5"/>
          <p:cNvSpPr>
            <a:spLocks noGrp="1"/>
          </p:cNvSpPr>
          <p:nvPr>
            <p:ph idx="4294967295"/>
          </p:nvPr>
        </p:nvSpPr>
        <p:spPr>
          <a:xfrm>
            <a:off x="395536" y="2137420"/>
            <a:ext cx="6385148" cy="2376264"/>
          </a:xfrm>
        </p:spPr>
        <p:txBody>
          <a:bodyPr>
            <a:normAutofit/>
          </a:bodyPr>
          <a:lstStyle/>
          <a:p>
            <a:pPr marL="216000" lvl="1" indent="0">
              <a:spcBef>
                <a:spcPts val="300"/>
              </a:spcBef>
              <a:buNone/>
            </a:pPr>
            <a:endParaRPr lang="en-AU" dirty="0"/>
          </a:p>
          <a:p>
            <a:pPr>
              <a:spcBef>
                <a:spcPts val="300"/>
              </a:spcBef>
            </a:pPr>
            <a:r>
              <a:rPr lang="en-AU" dirty="0"/>
              <a:t>Interaction with External World (5 patterns)</a:t>
            </a:r>
          </a:p>
          <a:p>
            <a:pPr>
              <a:spcBef>
                <a:spcPts val="300"/>
              </a:spcBef>
            </a:pPr>
            <a:r>
              <a:rPr lang="en-AU" b="1" dirty="0"/>
              <a:t>Data Management (4 patterns)</a:t>
            </a:r>
          </a:p>
          <a:p>
            <a:pPr>
              <a:spcBef>
                <a:spcPts val="300"/>
              </a:spcBef>
            </a:pPr>
            <a:r>
              <a:rPr lang="en-AU" dirty="0"/>
              <a:t>Security (4 patterns)</a:t>
            </a:r>
          </a:p>
          <a:p>
            <a:pPr>
              <a:spcBef>
                <a:spcPts val="300"/>
              </a:spcBef>
            </a:pPr>
            <a:r>
              <a:rPr lang="en-AU" dirty="0"/>
              <a:t>Structural Patterns of Contract (5 patterns)</a:t>
            </a:r>
          </a:p>
          <a:p>
            <a:pPr>
              <a:spcBef>
                <a:spcPts val="300"/>
              </a:spcBef>
            </a:pPr>
            <a:r>
              <a:rPr lang="en-AU" dirty="0"/>
              <a:t>Deployment (2 patterns)</a:t>
            </a:r>
          </a:p>
          <a:p>
            <a:pPr marL="0" indent="0">
              <a:buNone/>
            </a:pPr>
            <a:endParaRPr lang="en-AU" b="1" dirty="0"/>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372179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6: Encrypting On-chain Data 1/3</a:t>
            </a:r>
          </a:p>
        </p:txBody>
      </p:sp>
      <p:sp>
        <p:nvSpPr>
          <p:cNvPr id="3" name="Content Placeholder 2"/>
          <p:cNvSpPr>
            <a:spLocks noGrp="1"/>
          </p:cNvSpPr>
          <p:nvPr>
            <p:ph idx="1"/>
          </p:nvPr>
        </p:nvSpPr>
        <p:spPr>
          <a:xfrm>
            <a:off x="319184" y="1594408"/>
            <a:ext cx="8096250" cy="3711364"/>
          </a:xfrm>
        </p:spPr>
        <p:txBody>
          <a:bodyPr numCol="2">
            <a:normAutofit/>
          </a:bodyPr>
          <a:lstStyle/>
          <a:p>
            <a:r>
              <a:rPr lang="en-US" b="1" dirty="0">
                <a:solidFill>
                  <a:schemeClr val="accent1"/>
                </a:solidFill>
              </a:rPr>
              <a:t>Summary</a:t>
            </a:r>
            <a:r>
              <a:rPr lang="en-US" dirty="0"/>
              <a:t> </a:t>
            </a:r>
          </a:p>
          <a:p>
            <a:pPr lvl="1"/>
            <a:r>
              <a:rPr lang="en-US" dirty="0"/>
              <a:t>Ensure confidentiality of the data stored on blockchain by encrypting it</a:t>
            </a:r>
          </a:p>
          <a:p>
            <a:r>
              <a:rPr lang="en-US" b="1" dirty="0">
                <a:solidFill>
                  <a:srgbClr val="00A9CE"/>
                </a:solidFill>
              </a:rPr>
              <a:t>Context</a:t>
            </a:r>
          </a:p>
          <a:p>
            <a:pPr lvl="1"/>
            <a:r>
              <a:rPr lang="en-US" dirty="0"/>
              <a:t>Critical data that is only accessible to the involved participants</a:t>
            </a:r>
          </a:p>
          <a:p>
            <a:pPr lvl="2"/>
            <a:r>
              <a:rPr lang="en-US" dirty="0"/>
              <a:t>E.g.: special discount price offered by a service provider to a subset of its users</a:t>
            </a:r>
          </a:p>
          <a:p>
            <a:endParaRPr lang="en-US" b="1" dirty="0">
              <a:solidFill>
                <a:srgbClr val="00A9CE"/>
              </a:solidFill>
            </a:endParaRPr>
          </a:p>
          <a:p>
            <a:endParaRPr lang="en-US" b="1" dirty="0">
              <a:solidFill>
                <a:srgbClr val="00A9CE"/>
              </a:solidFill>
            </a:endParaRPr>
          </a:p>
          <a:p>
            <a:endParaRPr lang="en-US" b="1" dirty="0">
              <a:solidFill>
                <a:srgbClr val="00A9CE"/>
              </a:solidFill>
            </a:endParaRPr>
          </a:p>
          <a:p>
            <a:r>
              <a:rPr lang="en-US" b="1" dirty="0">
                <a:solidFill>
                  <a:srgbClr val="00A9CE"/>
                </a:solidFill>
              </a:rPr>
              <a:t>Problem</a:t>
            </a:r>
            <a:endParaRPr lang="en-US" dirty="0">
              <a:solidFill>
                <a:srgbClr val="00A9CE"/>
              </a:solidFill>
            </a:endParaRPr>
          </a:p>
          <a:p>
            <a:pPr lvl="1"/>
            <a:r>
              <a:rPr lang="en-US" dirty="0">
                <a:solidFill>
                  <a:srgbClr val="000000"/>
                </a:solidFill>
              </a:rPr>
              <a:t>Data privacy is a limitation of blockchain</a:t>
            </a:r>
          </a:p>
          <a:p>
            <a:pPr lvl="2"/>
            <a:r>
              <a:rPr lang="en-US" dirty="0">
                <a:solidFill>
                  <a:srgbClr val="000000"/>
                </a:solidFill>
              </a:rPr>
              <a:t>All information on blockchain is publicly available to all participants</a:t>
            </a:r>
          </a:p>
          <a:p>
            <a:pPr lvl="2"/>
            <a:r>
              <a:rPr lang="en-US" dirty="0">
                <a:solidFill>
                  <a:srgbClr val="000000"/>
                </a:solidFill>
              </a:rPr>
              <a:t>No privileged user</a:t>
            </a:r>
          </a:p>
          <a:p>
            <a:r>
              <a:rPr lang="en-US" b="1" dirty="0">
                <a:solidFill>
                  <a:srgbClr val="00A9CE"/>
                </a:solidFill>
              </a:rPr>
              <a:t>Forces</a:t>
            </a:r>
          </a:p>
          <a:p>
            <a:pPr lvl="1"/>
            <a:r>
              <a:rPr lang="en-US" dirty="0">
                <a:solidFill>
                  <a:srgbClr val="000000"/>
                </a:solidFill>
              </a:rPr>
              <a:t>Transparency</a:t>
            </a:r>
          </a:p>
          <a:p>
            <a:pPr lvl="2"/>
            <a:r>
              <a:rPr lang="en-US" dirty="0">
                <a:solidFill>
                  <a:srgbClr val="000000"/>
                </a:solidFill>
              </a:rPr>
              <a:t>Historical transactions are publically accessible to enable validation of previous transactions</a:t>
            </a:r>
          </a:p>
          <a:p>
            <a:pPr lvl="1"/>
            <a:r>
              <a:rPr lang="en-US" dirty="0">
                <a:solidFill>
                  <a:srgbClr val="000000"/>
                </a:solidFill>
              </a:rPr>
              <a:t>Lack of confidentiality</a:t>
            </a:r>
          </a:p>
          <a:p>
            <a:pPr lvl="2"/>
            <a:r>
              <a:rPr lang="en-US" dirty="0"/>
              <a:t>Commercially sensitive data should not be stored on blockchain</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FFF7CBAA-22EA-41CE-9725-C57ED0CEBC27}" type="slidenum">
              <a:rPr lang="en-AU" smtClean="0"/>
              <a:pPr/>
              <a:t>34</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471000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cryptedDat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2857500"/>
            <a:ext cx="3293116" cy="2476641"/>
          </a:xfrm>
          <a:prstGeom prst="rect">
            <a:avLst/>
          </a:prstGeom>
        </p:spPr>
      </p:pic>
      <p:sp>
        <p:nvSpPr>
          <p:cNvPr id="3" name="Content Placeholder 2"/>
          <p:cNvSpPr>
            <a:spLocks noGrp="1"/>
          </p:cNvSpPr>
          <p:nvPr>
            <p:ph idx="1"/>
          </p:nvPr>
        </p:nvSpPr>
        <p:spPr>
          <a:xfrm>
            <a:off x="292539" y="1507157"/>
            <a:ext cx="8383917" cy="3942631"/>
          </a:xfrm>
        </p:spPr>
        <p:txBody>
          <a:bodyPr numCol="2">
            <a:normAutofit fontScale="92500" lnSpcReduction="10000"/>
          </a:bodyPr>
          <a:lstStyle/>
          <a:p>
            <a:r>
              <a:rPr lang="en-US" altLang="zh-CN" sz="2100" b="1" dirty="0">
                <a:solidFill>
                  <a:schemeClr val="accent1"/>
                </a:solidFill>
              </a:rPr>
              <a:t>Solution</a:t>
            </a:r>
          </a:p>
          <a:p>
            <a:pPr lvl="1"/>
            <a:r>
              <a:rPr lang="en-US" dirty="0"/>
              <a:t>Data is encrypted before being inserted into blockchain</a:t>
            </a:r>
          </a:p>
          <a:p>
            <a:pPr lvl="2"/>
            <a:r>
              <a:rPr lang="en-US" dirty="0"/>
              <a:t>Symmetric encryption, or</a:t>
            </a:r>
          </a:p>
          <a:p>
            <a:pPr lvl="2"/>
            <a:r>
              <a:rPr lang="en-US" dirty="0"/>
              <a:t>Asymmetric encryption</a:t>
            </a:r>
          </a:p>
          <a:p>
            <a:endParaRPr lang="en-US" sz="2100" b="1" dirty="0">
              <a:solidFill>
                <a:srgbClr val="00A9CE"/>
              </a:solidFill>
            </a:endParaRPr>
          </a:p>
          <a:p>
            <a:endParaRPr lang="en-US" sz="2100" b="1" dirty="0">
              <a:solidFill>
                <a:srgbClr val="00A9CE"/>
              </a:solidFill>
            </a:endParaRPr>
          </a:p>
          <a:p>
            <a:endParaRPr lang="en-US" sz="2100" b="1" dirty="0">
              <a:solidFill>
                <a:srgbClr val="00A9CE"/>
              </a:solidFill>
            </a:endParaRPr>
          </a:p>
          <a:p>
            <a:endParaRPr lang="en-US" sz="2100" b="1" dirty="0">
              <a:solidFill>
                <a:srgbClr val="00A9CE"/>
              </a:solidFill>
            </a:endParaRPr>
          </a:p>
          <a:p>
            <a:endParaRPr lang="en-US" sz="2100" b="1" dirty="0">
              <a:solidFill>
                <a:srgbClr val="00A9CE"/>
              </a:solidFill>
            </a:endParaRPr>
          </a:p>
          <a:p>
            <a:endParaRPr lang="en-US" sz="2100" b="1" dirty="0">
              <a:solidFill>
                <a:srgbClr val="00A9CE"/>
              </a:solidFill>
            </a:endParaRPr>
          </a:p>
          <a:p>
            <a:endParaRPr lang="en-US" sz="2100" b="1" dirty="0">
              <a:solidFill>
                <a:srgbClr val="00A9CE"/>
              </a:solidFill>
            </a:endParaRPr>
          </a:p>
          <a:p>
            <a:endParaRPr lang="en-US" sz="2100" b="1" dirty="0">
              <a:solidFill>
                <a:srgbClr val="00A9CE"/>
              </a:solidFill>
            </a:endParaRPr>
          </a:p>
          <a:p>
            <a:endParaRPr lang="en-US" sz="2100" b="1" dirty="0">
              <a:solidFill>
                <a:srgbClr val="00A9CE"/>
              </a:solidFill>
            </a:endParaRPr>
          </a:p>
          <a:p>
            <a:r>
              <a:rPr lang="en-US" sz="2100" b="1" dirty="0">
                <a:solidFill>
                  <a:srgbClr val="00A9CE"/>
                </a:solidFill>
              </a:rPr>
              <a:t>Consequences</a:t>
            </a:r>
          </a:p>
          <a:p>
            <a:pPr lvl="1"/>
            <a:r>
              <a:rPr lang="en-US" dirty="0"/>
              <a:t>Benefits</a:t>
            </a:r>
          </a:p>
          <a:p>
            <a:pPr lvl="2"/>
            <a:r>
              <a:rPr lang="en-US" dirty="0"/>
              <a:t>Confidentiality</a:t>
            </a:r>
            <a:r>
              <a:rPr lang="zh-CN" altLang="en-US" dirty="0"/>
              <a:t>：</a:t>
            </a:r>
            <a:r>
              <a:rPr lang="en-US" altLang="zh-CN" dirty="0"/>
              <a:t> Encrypted data is useless to anyone without secret key</a:t>
            </a:r>
            <a:endParaRPr lang="en-US" dirty="0"/>
          </a:p>
          <a:p>
            <a:pPr lvl="1"/>
            <a:r>
              <a:rPr lang="en-US" dirty="0"/>
              <a:t>Drawback</a:t>
            </a:r>
          </a:p>
          <a:p>
            <a:pPr lvl="2"/>
            <a:r>
              <a:rPr lang="en-US" dirty="0"/>
              <a:t>Compromised key</a:t>
            </a:r>
            <a:r>
              <a:rPr lang="zh-CN" altLang="en-US" dirty="0"/>
              <a:t>：</a:t>
            </a:r>
            <a:r>
              <a:rPr lang="en-US" altLang="zh-CN" dirty="0"/>
              <a:t> </a:t>
            </a:r>
            <a:r>
              <a:rPr lang="en-US" dirty="0"/>
              <a:t>Encryption mechanism does not guarantee the confidentiality or integrity with a compromised or disclosed key  </a:t>
            </a:r>
          </a:p>
          <a:p>
            <a:pPr lvl="2"/>
            <a:r>
              <a:rPr lang="en-US" dirty="0"/>
              <a:t>Access revocation</a:t>
            </a:r>
            <a:r>
              <a:rPr lang="zh-CN" altLang="en-US" dirty="0"/>
              <a:t>：</a:t>
            </a:r>
            <a:r>
              <a:rPr lang="en-US" altLang="zh-CN" dirty="0"/>
              <a:t> Access of </a:t>
            </a:r>
            <a:r>
              <a:rPr lang="en-US" dirty="0"/>
              <a:t>Encrypted data if forever because of  immutability</a:t>
            </a:r>
          </a:p>
          <a:p>
            <a:pPr lvl="2"/>
            <a:r>
              <a:rPr lang="en-US" dirty="0"/>
              <a:t>Immutable data</a:t>
            </a:r>
            <a:r>
              <a:rPr lang="zh-CN" altLang="en-US" dirty="0"/>
              <a:t>：</a:t>
            </a:r>
            <a:r>
              <a:rPr lang="en-US" altLang="zh-CN" dirty="0"/>
              <a:t> </a:t>
            </a:r>
            <a:r>
              <a:rPr lang="en-US" dirty="0"/>
              <a:t>Subject to brute force decryption attack</a:t>
            </a:r>
          </a:p>
          <a:p>
            <a:pPr lvl="3"/>
            <a:r>
              <a:rPr lang="en-US" dirty="0"/>
              <a:t>Quantum computing </a:t>
            </a:r>
          </a:p>
          <a:p>
            <a:pPr lvl="2"/>
            <a:r>
              <a:rPr lang="en-US" dirty="0"/>
              <a:t>Key sharing</a:t>
            </a:r>
            <a:r>
              <a:rPr lang="zh-CN" altLang="en-US" dirty="0"/>
              <a:t>：</a:t>
            </a:r>
            <a:r>
              <a:rPr lang="en-US" altLang="zh-CN" dirty="0"/>
              <a:t> </a:t>
            </a:r>
            <a:r>
              <a:rPr lang="en-US" dirty="0"/>
              <a:t>Off-chain key exchange otherwise accessible to all blockchain participants</a:t>
            </a:r>
          </a:p>
          <a:p>
            <a:pPr lvl="2"/>
            <a:endParaRPr lang="en-US" dirty="0"/>
          </a:p>
          <a:p>
            <a:pPr lvl="1"/>
            <a:endParaRPr lang="en-US" dirty="0"/>
          </a:p>
          <a:p>
            <a:pPr lvl="1"/>
            <a:endParaRPr lang="en-US" dirty="0"/>
          </a:p>
          <a:p>
            <a:pPr lvl="1"/>
            <a:endParaRPr lang="en-US" b="1" dirty="0">
              <a:solidFill>
                <a:schemeClr val="accent1"/>
              </a:solidFill>
            </a:endParaRPr>
          </a:p>
        </p:txBody>
      </p:sp>
      <p:sp>
        <p:nvSpPr>
          <p:cNvPr id="7" name="Content Placeholder 2"/>
          <p:cNvSpPr txBox="1">
            <a:spLocks/>
          </p:cNvSpPr>
          <p:nvPr/>
        </p:nvSpPr>
        <p:spPr>
          <a:xfrm>
            <a:off x="266957" y="2774450"/>
            <a:ext cx="8139432" cy="274734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573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
        <p:nvSpPr>
          <p:cNvPr id="5" name="Title 4"/>
          <p:cNvSpPr>
            <a:spLocks noGrp="1"/>
          </p:cNvSpPr>
          <p:nvPr>
            <p:ph type="title"/>
          </p:nvPr>
        </p:nvSpPr>
        <p:spPr/>
        <p:txBody>
          <a:bodyPr/>
          <a:lstStyle/>
          <a:p>
            <a:r>
              <a:rPr lang="en-US" dirty="0"/>
              <a:t>Pattern 6: Encrypting On-chain Data 2/3</a:t>
            </a:r>
          </a:p>
        </p:txBody>
      </p:sp>
      <p:sp>
        <p:nvSpPr>
          <p:cNvPr id="8" name="Slide Number Placeholder 7"/>
          <p:cNvSpPr>
            <a:spLocks noGrp="1"/>
          </p:cNvSpPr>
          <p:nvPr>
            <p:ph type="sldNum" sz="quarter" idx="12"/>
          </p:nvPr>
        </p:nvSpPr>
        <p:spPr/>
        <p:txBody>
          <a:bodyPr/>
          <a:lstStyle/>
          <a:p>
            <a:fld id="{FFF7CBAA-22EA-41CE-9725-C57ED0CEBC27}" type="slidenum">
              <a:rPr lang="en-AU" smtClean="0"/>
              <a:pPr/>
              <a:t>35</a:t>
            </a:fld>
            <a:r>
              <a:rPr lang="en-AU"/>
              <a:t>  |</a:t>
            </a:r>
            <a:endParaRPr lang="en-AU" dirty="0"/>
          </a:p>
        </p:txBody>
      </p:sp>
      <p:sp>
        <p:nvSpPr>
          <p:cNvPr id="10" name="Footer Placeholder 9"/>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202403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oracliz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963" y="1417340"/>
            <a:ext cx="2182091" cy="746505"/>
          </a:xfrm>
          <a:prstGeom prst="rect">
            <a:avLst/>
          </a:prstGeom>
        </p:spPr>
      </p:pic>
      <p:sp>
        <p:nvSpPr>
          <p:cNvPr id="3" name="Content Placeholder 2"/>
          <p:cNvSpPr>
            <a:spLocks noGrp="1"/>
          </p:cNvSpPr>
          <p:nvPr>
            <p:ph idx="1"/>
          </p:nvPr>
        </p:nvSpPr>
        <p:spPr>
          <a:xfrm>
            <a:off x="419100" y="1504578"/>
            <a:ext cx="7407191" cy="3313222"/>
          </a:xfrm>
        </p:spPr>
        <p:txBody>
          <a:bodyPr>
            <a:normAutofit lnSpcReduction="10000"/>
          </a:bodyPr>
          <a:lstStyle/>
          <a:p>
            <a:r>
              <a:rPr lang="en-US" b="1" dirty="0">
                <a:solidFill>
                  <a:srgbClr val="00A9CE"/>
                </a:solidFill>
              </a:rPr>
              <a:t>Related Patterns </a:t>
            </a:r>
          </a:p>
          <a:p>
            <a:pPr lvl="1"/>
            <a:r>
              <a:rPr lang="en-US" i="1" dirty="0"/>
              <a:t>Pattern 8. Off-Chain Data Storage</a:t>
            </a:r>
          </a:p>
          <a:p>
            <a:r>
              <a:rPr lang="en-US" b="1" dirty="0">
                <a:solidFill>
                  <a:schemeClr val="accent1"/>
                </a:solidFill>
              </a:rPr>
              <a:t>Known uses</a:t>
            </a:r>
            <a:endParaRPr lang="en-US" dirty="0"/>
          </a:p>
          <a:p>
            <a:pPr lvl="1"/>
            <a:r>
              <a:rPr lang="en-US" dirty="0"/>
              <a:t>Encrypted queries from Oraclize / Provable (new name)</a:t>
            </a:r>
          </a:p>
          <a:p>
            <a:pPr lvl="2"/>
            <a:r>
              <a:rPr lang="en-US" dirty="0"/>
              <a:t>Developers encrypt the parameters of their queries before passing them to a smart contract</a:t>
            </a:r>
          </a:p>
          <a:p>
            <a:pPr lvl="1"/>
            <a:r>
              <a:rPr lang="en-US" dirty="0"/>
              <a:t>Crypto digital signature from MLGBlockchain </a:t>
            </a:r>
          </a:p>
          <a:p>
            <a:pPr lvl="2"/>
            <a:r>
              <a:rPr lang="en-US" dirty="0"/>
              <a:t>Encrypting data before sharing data between the parties</a:t>
            </a:r>
          </a:p>
          <a:p>
            <a:pPr lvl="1"/>
            <a:endParaRPr lang="en-US" dirty="0"/>
          </a:p>
          <a:p>
            <a:pPr lvl="1"/>
            <a:r>
              <a:rPr lang="en-US" dirty="0"/>
              <a:t>Hawk* stores transactions as encrypted data on blockchain to retain the privacy of the transactions </a:t>
            </a:r>
          </a:p>
          <a:p>
            <a:pPr lvl="2"/>
            <a:r>
              <a:rPr lang="en-US" dirty="0"/>
              <a:t>Automatically generate a cryptographic protocol for a smart contract</a:t>
            </a:r>
          </a:p>
          <a:p>
            <a:pPr lvl="2"/>
            <a:r>
              <a:rPr lang="en-US" dirty="0"/>
              <a:t>Involved participants interact with the blockchain following the cryptographic protocol</a:t>
            </a:r>
          </a:p>
          <a:p>
            <a:pPr lvl="1"/>
            <a:endParaRPr lang="en-US" b="1" dirty="0">
              <a:solidFill>
                <a:schemeClr val="accent1"/>
              </a:solidFill>
            </a:endParaRPr>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9" name="Picture 8" descr="MLG_Blockchain_-_Black.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5687" y="3002196"/>
            <a:ext cx="1750616" cy="641892"/>
          </a:xfrm>
          <a:prstGeom prst="rect">
            <a:avLst/>
          </a:prstGeom>
        </p:spPr>
      </p:pic>
      <p:sp>
        <p:nvSpPr>
          <p:cNvPr id="10" name="Rectangle 9"/>
          <p:cNvSpPr/>
          <p:nvPr/>
        </p:nvSpPr>
        <p:spPr>
          <a:xfrm>
            <a:off x="467544" y="4957152"/>
            <a:ext cx="8064896" cy="420628"/>
          </a:xfrm>
          <a:prstGeom prst="rect">
            <a:avLst/>
          </a:prstGeom>
        </p:spPr>
        <p:txBody>
          <a:bodyPr wrap="square">
            <a:spAutoFit/>
          </a:bodyPr>
          <a:lstStyle/>
          <a:p>
            <a:r>
              <a:rPr lang="en-US" sz="1600" i="1" baseline="30000" dirty="0"/>
              <a:t>*</a:t>
            </a:r>
            <a:r>
              <a:rPr lang="en-US" sz="1600" i="1" baseline="30000" dirty="0" err="1"/>
              <a:t>Kosba</a:t>
            </a:r>
            <a:r>
              <a:rPr lang="en-US" sz="1600" i="1" baseline="30000" dirty="0"/>
              <a:t>, A., Miller, A., Shi, E., Wen, Z., </a:t>
            </a:r>
            <a:r>
              <a:rPr lang="en-US" sz="1600" i="1" baseline="30000" dirty="0" err="1"/>
              <a:t>Papamanthou</a:t>
            </a:r>
            <a:r>
              <a:rPr lang="en-US" sz="1600" i="1" baseline="30000" dirty="0"/>
              <a:t>, C.: Hawk: The blockchain model of cryptography and privacy-preserving smart contracts. </a:t>
            </a:r>
          </a:p>
          <a:p>
            <a:r>
              <a:rPr lang="en-US" sz="1600" i="1" baseline="30000" dirty="0"/>
              <a:t>In: 37th IEEE Symposium on Security and Privacy (S&amp;P2016)</a:t>
            </a:r>
            <a:endParaRPr lang="en-US" sz="1600" i="1" dirty="0"/>
          </a:p>
        </p:txBody>
      </p:sp>
      <p:sp>
        <p:nvSpPr>
          <p:cNvPr id="5" name="Title 4"/>
          <p:cNvSpPr>
            <a:spLocks noGrp="1"/>
          </p:cNvSpPr>
          <p:nvPr>
            <p:ph type="title"/>
          </p:nvPr>
        </p:nvSpPr>
        <p:spPr/>
        <p:txBody>
          <a:bodyPr/>
          <a:lstStyle/>
          <a:p>
            <a:r>
              <a:rPr lang="en-US" dirty="0"/>
              <a:t>Pattern 6: Encrypting On-chain Data 3/3</a:t>
            </a:r>
          </a:p>
        </p:txBody>
      </p:sp>
      <p:pic>
        <p:nvPicPr>
          <p:cNvPr id="11" name="Grafik 12">
            <a:extLst>
              <a:ext uri="{FF2B5EF4-FFF2-40B4-BE49-F238E27FC236}">
                <a16:creationId xmlns:a16="http://schemas.microsoft.com/office/drawing/2014/main" id="{71D6B971-FB2C-4F9B-8210-A09E96F5C9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9915" y="2150428"/>
            <a:ext cx="1646674" cy="561566"/>
          </a:xfrm>
          <a:prstGeom prst="rect">
            <a:avLst/>
          </a:prstGeom>
        </p:spPr>
      </p:pic>
      <p:sp>
        <p:nvSpPr>
          <p:cNvPr id="7" name="Slide Number Placeholder 6"/>
          <p:cNvSpPr>
            <a:spLocks noGrp="1"/>
          </p:cNvSpPr>
          <p:nvPr>
            <p:ph type="sldNum" sz="quarter" idx="12"/>
          </p:nvPr>
        </p:nvSpPr>
        <p:spPr/>
        <p:txBody>
          <a:bodyPr/>
          <a:lstStyle/>
          <a:p>
            <a:fld id="{FFF7CBAA-22EA-41CE-9725-C57ED0CEBC27}" type="slidenum">
              <a:rPr lang="en-AU" smtClean="0"/>
              <a:pPr/>
              <a:t>36</a:t>
            </a:fld>
            <a:r>
              <a:rPr lang="en-AU"/>
              <a:t>  |</a:t>
            </a:r>
            <a:endParaRPr lang="en-AU" dirty="0"/>
          </a:p>
        </p:txBody>
      </p:sp>
      <p:sp>
        <p:nvSpPr>
          <p:cNvPr id="13" name="Footer Placeholder 12"/>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77927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7: Tokenization 1/3</a:t>
            </a:r>
          </a:p>
        </p:txBody>
      </p:sp>
      <p:sp>
        <p:nvSpPr>
          <p:cNvPr id="3" name="Content Placeholder 2"/>
          <p:cNvSpPr>
            <a:spLocks noGrp="1"/>
          </p:cNvSpPr>
          <p:nvPr>
            <p:ph idx="1"/>
          </p:nvPr>
        </p:nvSpPr>
        <p:spPr>
          <a:xfrm>
            <a:off x="319184" y="1417341"/>
            <a:ext cx="8501288" cy="3744416"/>
          </a:xfrm>
        </p:spPr>
        <p:txBody>
          <a:bodyPr numCol="2">
            <a:normAutofit/>
          </a:bodyPr>
          <a:lstStyle/>
          <a:p>
            <a:r>
              <a:rPr lang="en-US" b="1" dirty="0">
                <a:solidFill>
                  <a:schemeClr val="accent1"/>
                </a:solidFill>
              </a:rPr>
              <a:t>Summary</a:t>
            </a:r>
            <a:r>
              <a:rPr lang="en-US" dirty="0"/>
              <a:t> </a:t>
            </a:r>
          </a:p>
          <a:p>
            <a:pPr lvl="1"/>
            <a:r>
              <a:rPr lang="en-US" dirty="0"/>
              <a:t>Using tokens to represent fungible goods for easier distribution </a:t>
            </a:r>
          </a:p>
          <a:p>
            <a:r>
              <a:rPr lang="en-US" b="1" dirty="0">
                <a:solidFill>
                  <a:srgbClr val="00A9CE"/>
                </a:solidFill>
              </a:rPr>
              <a:t>Context</a:t>
            </a:r>
          </a:p>
          <a:p>
            <a:pPr lvl="1"/>
            <a:r>
              <a:rPr lang="en-US" dirty="0"/>
              <a:t>Reduce risk in handling high value financial instruments by replacing them with equivalents</a:t>
            </a:r>
          </a:p>
          <a:p>
            <a:pPr lvl="2"/>
            <a:r>
              <a:rPr lang="en-US" dirty="0"/>
              <a:t>Tokens used in casino </a:t>
            </a:r>
          </a:p>
          <a:p>
            <a:pPr lvl="1"/>
            <a:r>
              <a:rPr lang="en-US" dirty="0"/>
              <a:t>Tokens represent transferable and fungible goods</a:t>
            </a:r>
          </a:p>
          <a:p>
            <a:pPr lvl="2"/>
            <a:r>
              <a:rPr lang="en-US" dirty="0"/>
              <a:t>Shares or tickets </a:t>
            </a:r>
            <a:endParaRPr lang="en-US" b="1" dirty="0">
              <a:solidFill>
                <a:srgbClr val="00A9CE"/>
              </a:solidFill>
            </a:endParaRPr>
          </a:p>
          <a:p>
            <a:endParaRPr lang="en-US" b="1" dirty="0">
              <a:solidFill>
                <a:srgbClr val="00A9CE"/>
              </a:solidFill>
            </a:endParaRPr>
          </a:p>
          <a:p>
            <a:r>
              <a:rPr lang="en-US" b="1" dirty="0">
                <a:solidFill>
                  <a:srgbClr val="00A9CE"/>
                </a:solidFill>
              </a:rPr>
              <a:t>Problem</a:t>
            </a:r>
            <a:endParaRPr lang="en-US" dirty="0">
              <a:solidFill>
                <a:srgbClr val="00A9CE"/>
              </a:solidFill>
            </a:endParaRPr>
          </a:p>
          <a:p>
            <a:pPr lvl="1"/>
            <a:r>
              <a:rPr lang="en-US" dirty="0"/>
              <a:t>Tokens representing assets should be the authoritative source of the corresponding assets</a:t>
            </a:r>
          </a:p>
          <a:p>
            <a:pPr lvl="1"/>
            <a:r>
              <a:rPr lang="en-US" dirty="0"/>
              <a:t>One authoritative source of ownership of corresponding assets, needs to be </a:t>
            </a:r>
            <a:r>
              <a:rPr lang="en-US" dirty="0" err="1"/>
              <a:t>queryable</a:t>
            </a:r>
            <a:r>
              <a:rPr lang="en-US" dirty="0"/>
              <a:t> </a:t>
            </a:r>
          </a:p>
          <a:p>
            <a:r>
              <a:rPr lang="en-US" b="1" dirty="0">
                <a:solidFill>
                  <a:srgbClr val="00A9CE"/>
                </a:solidFill>
              </a:rPr>
              <a:t>Forces</a:t>
            </a:r>
          </a:p>
          <a:p>
            <a:pPr lvl="1"/>
            <a:r>
              <a:rPr lang="en-US" dirty="0">
                <a:solidFill>
                  <a:srgbClr val="000000"/>
                </a:solidFill>
              </a:rPr>
              <a:t>Risk</a:t>
            </a:r>
          </a:p>
          <a:p>
            <a:pPr lvl="2"/>
            <a:r>
              <a:rPr lang="en-US" dirty="0"/>
              <a:t>Handling fungible financial instruments with high value is risky</a:t>
            </a:r>
          </a:p>
          <a:p>
            <a:pPr lvl="1"/>
            <a:r>
              <a:rPr lang="en-US" dirty="0">
                <a:solidFill>
                  <a:srgbClr val="000000"/>
                </a:solidFill>
              </a:rPr>
              <a:t>Authority</a:t>
            </a:r>
          </a:p>
          <a:p>
            <a:pPr lvl="2"/>
            <a:r>
              <a:rPr lang="en-US" dirty="0"/>
              <a:t>Tokens are the authoritative source of the assets</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FFF7CBAA-22EA-41CE-9725-C57ED0CEBC27}" type="slidenum">
              <a:rPr lang="en-AU" smtClean="0"/>
              <a:pPr/>
              <a:t>37</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599147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540" y="1470848"/>
            <a:ext cx="8599940" cy="3978940"/>
          </a:xfrm>
        </p:spPr>
        <p:txBody>
          <a:bodyPr>
            <a:normAutofit lnSpcReduction="10000"/>
          </a:bodyPr>
          <a:lstStyle/>
          <a:p>
            <a:r>
              <a:rPr lang="en-US" altLang="zh-CN" b="1" dirty="0">
                <a:solidFill>
                  <a:schemeClr val="accent1"/>
                </a:solidFill>
              </a:rPr>
              <a:t>Solution</a:t>
            </a:r>
          </a:p>
          <a:p>
            <a:pPr lvl="1"/>
            <a:r>
              <a:rPr lang="en-US" dirty="0"/>
              <a:t>Native tokens on blockchain used to represent digital or physical assets</a:t>
            </a:r>
          </a:p>
          <a:p>
            <a:pPr lvl="2"/>
            <a:r>
              <a:rPr lang="en-US" dirty="0"/>
              <a:t>Transactions record the verifiable title transfer from one user to another</a:t>
            </a:r>
          </a:p>
          <a:p>
            <a:pPr lvl="2"/>
            <a:r>
              <a:rPr lang="en-US" dirty="0"/>
              <a:t>With limited condition checking</a:t>
            </a:r>
          </a:p>
          <a:p>
            <a:pPr lvl="1"/>
            <a:r>
              <a:rPr lang="en-US" dirty="0"/>
              <a:t>Smart contract based data structure used to represent physical assets</a:t>
            </a:r>
          </a:p>
          <a:p>
            <a:pPr lvl="1"/>
            <a:r>
              <a:rPr lang="en-US" dirty="0"/>
              <a:t>On-chain token is the authoritative source of the physical asset</a:t>
            </a:r>
          </a:p>
          <a:p>
            <a:r>
              <a:rPr lang="en-US" b="1" dirty="0">
                <a:solidFill>
                  <a:srgbClr val="00A9CE"/>
                </a:solidFill>
              </a:rPr>
              <a:t>Consequences</a:t>
            </a:r>
          </a:p>
          <a:p>
            <a:pPr lvl="1"/>
            <a:r>
              <a:rPr lang="en-US" dirty="0"/>
              <a:t>Benefits</a:t>
            </a:r>
          </a:p>
          <a:p>
            <a:pPr lvl="2"/>
            <a:r>
              <a:rPr lang="en-US" dirty="0"/>
              <a:t>Risk: Replacing high value financial instruments with equivalents</a:t>
            </a:r>
          </a:p>
          <a:p>
            <a:pPr lvl="2"/>
            <a:r>
              <a:rPr lang="en-US" dirty="0"/>
              <a:t>Authority and single source of truth</a:t>
            </a:r>
          </a:p>
          <a:p>
            <a:pPr lvl="1"/>
            <a:r>
              <a:rPr lang="en-US" dirty="0"/>
              <a:t>Drawbacks</a:t>
            </a:r>
          </a:p>
          <a:p>
            <a:pPr lvl="2"/>
            <a:r>
              <a:rPr lang="en-US" dirty="0"/>
              <a:t>Integrity: Authenticity of the physical asset is not guaranteed automatically</a:t>
            </a:r>
          </a:p>
          <a:p>
            <a:pPr lvl="2"/>
            <a:r>
              <a:rPr lang="en-US" dirty="0"/>
              <a:t>Legal process for ownership: </a:t>
            </a:r>
          </a:p>
          <a:p>
            <a:pPr lvl="3"/>
            <a:r>
              <a:rPr lang="en-US" dirty="0"/>
              <a:t>Owner of an asset may be entitled to sell the asset without being required to create a transaction on the blockchain</a:t>
            </a:r>
          </a:p>
        </p:txBody>
      </p:sp>
      <p:sp>
        <p:nvSpPr>
          <p:cNvPr id="4" name="Title 3"/>
          <p:cNvSpPr>
            <a:spLocks noGrp="1"/>
          </p:cNvSpPr>
          <p:nvPr>
            <p:ph type="title"/>
          </p:nvPr>
        </p:nvSpPr>
        <p:spPr/>
        <p:txBody>
          <a:bodyPr/>
          <a:lstStyle/>
          <a:p>
            <a:r>
              <a:rPr lang="en-US" dirty="0"/>
              <a:t>Pattern 7: Tokenization 2/3</a:t>
            </a:r>
          </a:p>
        </p:txBody>
      </p:sp>
      <p:sp>
        <p:nvSpPr>
          <p:cNvPr id="5" name="Rectangle 4"/>
          <p:cNvSpPr/>
          <p:nvPr/>
        </p:nvSpPr>
        <p:spPr>
          <a:xfrm>
            <a:off x="7490585" y="3302551"/>
            <a:ext cx="1329887" cy="4665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Custody</a:t>
            </a:r>
          </a:p>
        </p:txBody>
      </p:sp>
      <p:sp>
        <p:nvSpPr>
          <p:cNvPr id="8" name="Cube 7"/>
          <p:cNvSpPr/>
          <p:nvPr/>
        </p:nvSpPr>
        <p:spPr>
          <a:xfrm>
            <a:off x="7931207" y="2939694"/>
            <a:ext cx="836993" cy="423333"/>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Asset</a:t>
            </a:r>
          </a:p>
        </p:txBody>
      </p:sp>
      <p:pic>
        <p:nvPicPr>
          <p:cNvPr id="9" name="Picture 8" descr="mone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082" y="2958267"/>
            <a:ext cx="517071" cy="517071"/>
          </a:xfrm>
          <a:prstGeom prst="rect">
            <a:avLst/>
          </a:prstGeom>
        </p:spPr>
      </p:pic>
      <p:cxnSp>
        <p:nvCxnSpPr>
          <p:cNvPr id="11" name="Straight Arrow Connector 10"/>
          <p:cNvCxnSpPr>
            <a:stCxn id="26" idx="3"/>
            <a:endCxn id="5" idx="1"/>
          </p:cNvCxnSpPr>
          <p:nvPr/>
        </p:nvCxnSpPr>
        <p:spPr>
          <a:xfrm flipV="1">
            <a:off x="6572288" y="3535816"/>
            <a:ext cx="918297" cy="8640"/>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588224" y="3568288"/>
            <a:ext cx="792088" cy="369332"/>
          </a:xfrm>
          <a:prstGeom prst="rect">
            <a:avLst/>
          </a:prstGeom>
          <a:noFill/>
        </p:spPr>
        <p:txBody>
          <a:bodyPr wrap="square" rtlCol="0">
            <a:spAutoFit/>
          </a:bodyPr>
          <a:lstStyle/>
          <a:p>
            <a:r>
              <a:rPr lang="en-US" dirty="0"/>
              <a:t>locked</a:t>
            </a:r>
          </a:p>
        </p:txBody>
      </p:sp>
      <p:sp>
        <p:nvSpPr>
          <p:cNvPr id="18" name="TextBox 17"/>
          <p:cNvSpPr txBox="1"/>
          <p:nvPr/>
        </p:nvSpPr>
        <p:spPr>
          <a:xfrm>
            <a:off x="6685405" y="2815633"/>
            <a:ext cx="1414987" cy="369332"/>
          </a:xfrm>
          <a:prstGeom prst="rect">
            <a:avLst/>
          </a:prstGeom>
          <a:noFill/>
        </p:spPr>
        <p:txBody>
          <a:bodyPr wrap="square" rtlCol="0">
            <a:spAutoFit/>
          </a:bodyPr>
          <a:lstStyle/>
          <a:p>
            <a:r>
              <a:rPr lang="en-US" dirty="0"/>
              <a:t>represented</a:t>
            </a:r>
          </a:p>
        </p:txBody>
      </p:sp>
      <p:pic>
        <p:nvPicPr>
          <p:cNvPr id="26" name="Picture 25" descr="us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4610" y="3233435"/>
            <a:ext cx="647678" cy="622041"/>
          </a:xfrm>
          <a:prstGeom prst="rect">
            <a:avLst/>
          </a:prstGeom>
        </p:spPr>
      </p:pic>
      <p:cxnSp>
        <p:nvCxnSpPr>
          <p:cNvPr id="33" name="Straight Arrow Connector 32"/>
          <p:cNvCxnSpPr>
            <a:stCxn id="8" idx="2"/>
            <a:endCxn id="9" idx="3"/>
          </p:cNvCxnSpPr>
          <p:nvPr/>
        </p:nvCxnSpPr>
        <p:spPr>
          <a:xfrm flipH="1">
            <a:off x="6829153" y="3204277"/>
            <a:ext cx="1102054" cy="12526"/>
          </a:xfrm>
          <a:prstGeom prst="straightConnector1">
            <a:avLst/>
          </a:prstGeom>
          <a:ln w="28575" cmpd="sng">
            <a:prstDash val="sysDash"/>
            <a:tailEnd type="arrow"/>
          </a:ln>
        </p:spPr>
        <p:style>
          <a:lnRef idx="2">
            <a:schemeClr val="accent1"/>
          </a:lnRef>
          <a:fillRef idx="0">
            <a:schemeClr val="accent1"/>
          </a:fillRef>
          <a:effectRef idx="1">
            <a:schemeClr val="accent1"/>
          </a:effectRef>
          <a:fontRef idx="minor">
            <a:schemeClr val="tx1"/>
          </a:fontRef>
        </p:style>
      </p:cxnSp>
      <p:sp>
        <p:nvSpPr>
          <p:cNvPr id="12" name="Slide Number Placeholder 11"/>
          <p:cNvSpPr>
            <a:spLocks noGrp="1"/>
          </p:cNvSpPr>
          <p:nvPr>
            <p:ph type="sldNum" sz="quarter" idx="12"/>
          </p:nvPr>
        </p:nvSpPr>
        <p:spPr/>
        <p:txBody>
          <a:bodyPr/>
          <a:lstStyle/>
          <a:p>
            <a:fld id="{FFF7CBAA-22EA-41CE-9725-C57ED0CEBC27}" type="slidenum">
              <a:rPr lang="en-AU" smtClean="0"/>
              <a:pPr/>
              <a:t>38</a:t>
            </a:fld>
            <a:r>
              <a:rPr lang="en-AU"/>
              <a:t>  |</a:t>
            </a:r>
            <a:endParaRPr lang="en-AU" dirty="0"/>
          </a:p>
        </p:txBody>
      </p:sp>
      <p:sp>
        <p:nvSpPr>
          <p:cNvPr id="13" name="Footer Placeholder 12"/>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4050289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543051"/>
            <a:ext cx="8096250" cy="3418306"/>
          </a:xfrm>
        </p:spPr>
        <p:txBody>
          <a:bodyPr>
            <a:normAutofit/>
          </a:bodyPr>
          <a:lstStyle/>
          <a:p>
            <a:r>
              <a:rPr lang="en-US" b="1" dirty="0">
                <a:solidFill>
                  <a:srgbClr val="00A9CE"/>
                </a:solidFill>
              </a:rPr>
              <a:t>Related Patterns </a:t>
            </a:r>
            <a:r>
              <a:rPr lang="en-US" dirty="0">
                <a:solidFill>
                  <a:srgbClr val="000000"/>
                </a:solidFill>
              </a:rPr>
              <a:t>N/A </a:t>
            </a:r>
          </a:p>
          <a:p>
            <a:endParaRPr lang="en-US" b="1" dirty="0">
              <a:solidFill>
                <a:schemeClr val="accent1"/>
              </a:solidFill>
            </a:endParaRPr>
          </a:p>
          <a:p>
            <a:endParaRPr lang="en-US" b="1" dirty="0">
              <a:solidFill>
                <a:schemeClr val="accent1"/>
              </a:solidFill>
            </a:endParaRPr>
          </a:p>
          <a:p>
            <a:r>
              <a:rPr lang="en-US" b="1" dirty="0">
                <a:solidFill>
                  <a:schemeClr val="accent1"/>
                </a:solidFill>
              </a:rPr>
              <a:t>Known uses</a:t>
            </a:r>
            <a:endParaRPr lang="en-US" dirty="0"/>
          </a:p>
          <a:p>
            <a:pPr lvl="1"/>
            <a:r>
              <a:rPr lang="en-US" dirty="0"/>
              <a:t>Coloredcoin</a:t>
            </a:r>
          </a:p>
          <a:p>
            <a:pPr lvl="2"/>
            <a:r>
              <a:rPr lang="en-US" dirty="0"/>
              <a:t>Open source protocol for tokenizing digital assets on </a:t>
            </a:r>
            <a:r>
              <a:rPr lang="en-US" dirty="0" err="1"/>
              <a:t>Bitcoin</a:t>
            </a:r>
            <a:r>
              <a:rPr lang="en-US" dirty="0"/>
              <a:t> blockchain</a:t>
            </a:r>
          </a:p>
          <a:p>
            <a:pPr marL="0" lvl="1" indent="0">
              <a:buNone/>
            </a:pPr>
            <a:endParaRPr lang="en-US" dirty="0"/>
          </a:p>
          <a:p>
            <a:pPr lvl="1"/>
            <a:r>
              <a:rPr lang="en-US" dirty="0"/>
              <a:t>Digix</a:t>
            </a:r>
          </a:p>
          <a:p>
            <a:pPr lvl="2"/>
            <a:r>
              <a:rPr lang="en-US" dirty="0"/>
              <a:t> use tokens to track the ownership of gold as a physical property </a:t>
            </a:r>
          </a:p>
          <a:p>
            <a:pPr lvl="1"/>
            <a:endParaRPr lang="en-US" b="1" dirty="0">
              <a:solidFill>
                <a:schemeClr val="accent1"/>
              </a:solidFill>
            </a:endParaRPr>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4" name="Picture 3" descr="Colored-coins.png"/>
          <p:cNvPicPr>
            <a:picLocks noChangeAspect="1"/>
          </p:cNvPicPr>
          <p:nvPr/>
        </p:nvPicPr>
        <p:blipFill rotWithShape="1">
          <a:blip r:embed="rId3">
            <a:extLst>
              <a:ext uri="{28A0092B-C50C-407E-A947-70E740481C1C}">
                <a14:useLocalDpi xmlns:a14="http://schemas.microsoft.com/office/drawing/2010/main" val="0"/>
              </a:ext>
            </a:extLst>
          </a:blip>
          <a:srcRect r="754"/>
          <a:stretch/>
        </p:blipFill>
        <p:spPr>
          <a:xfrm>
            <a:off x="6414622" y="1735910"/>
            <a:ext cx="1696860" cy="1461333"/>
          </a:xfrm>
          <a:prstGeom prst="rect">
            <a:avLst/>
          </a:prstGeom>
        </p:spPr>
      </p:pic>
      <p:pic>
        <p:nvPicPr>
          <p:cNvPr id="5" name="Picture 4" descr="digix.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0951" y="3424484"/>
            <a:ext cx="2581005" cy="1307710"/>
          </a:xfrm>
          <a:prstGeom prst="rect">
            <a:avLst/>
          </a:prstGeom>
        </p:spPr>
      </p:pic>
      <p:sp>
        <p:nvSpPr>
          <p:cNvPr id="7" name="Slide Number Placeholder 6"/>
          <p:cNvSpPr>
            <a:spLocks noGrp="1"/>
          </p:cNvSpPr>
          <p:nvPr>
            <p:ph type="sldNum" sz="quarter" idx="12"/>
          </p:nvPr>
        </p:nvSpPr>
        <p:spPr/>
        <p:txBody>
          <a:bodyPr/>
          <a:lstStyle/>
          <a:p>
            <a:fld id="{FFF7CBAA-22EA-41CE-9725-C57ED0CEBC27}" type="slidenum">
              <a:rPr lang="en-AU" smtClean="0"/>
              <a:pPr/>
              <a:t>39</a:t>
            </a:fld>
            <a:r>
              <a:rPr lang="en-AU"/>
              <a:t>  |</a:t>
            </a:r>
            <a:endParaRPr lang="en-AU" dirty="0"/>
          </a:p>
        </p:txBody>
      </p:sp>
      <p:sp>
        <p:nvSpPr>
          <p:cNvPr id="8" name="Title 7"/>
          <p:cNvSpPr>
            <a:spLocks noGrp="1"/>
          </p:cNvSpPr>
          <p:nvPr>
            <p:ph type="title"/>
          </p:nvPr>
        </p:nvSpPr>
        <p:spPr/>
        <p:txBody>
          <a:bodyPr/>
          <a:lstStyle/>
          <a:p>
            <a:r>
              <a:rPr lang="en-US" dirty="0"/>
              <a:t>Pattern 7: Tokenization 3/3</a:t>
            </a:r>
          </a:p>
        </p:txBody>
      </p:sp>
      <p:sp>
        <p:nvSpPr>
          <p:cNvPr id="6" name="Footer Placeholder 5"/>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541989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What is Design Pattern</a:t>
            </a:r>
            <a:r>
              <a:rPr lang="en-AU" dirty="0"/>
              <a:t>?</a:t>
            </a:r>
          </a:p>
        </p:txBody>
      </p:sp>
      <p:sp>
        <p:nvSpPr>
          <p:cNvPr id="26625" name="Content Placeholder 1"/>
          <p:cNvSpPr>
            <a:spLocks noGrp="1"/>
          </p:cNvSpPr>
          <p:nvPr>
            <p:ph idx="1"/>
          </p:nvPr>
        </p:nvSpPr>
        <p:spPr>
          <a:xfrm>
            <a:off x="419100" y="1633363"/>
            <a:ext cx="8545388" cy="3499115"/>
          </a:xfrm>
        </p:spPr>
        <p:txBody>
          <a:bodyPr>
            <a:noAutofit/>
          </a:bodyPr>
          <a:lstStyle/>
          <a:p>
            <a:r>
              <a:rPr lang="en-AU" dirty="0"/>
              <a:t>To solve a recurring problem in software development</a:t>
            </a:r>
          </a:p>
          <a:p>
            <a:r>
              <a:rPr lang="en-AU" dirty="0"/>
              <a:t>Not a finished design that can be transformed directly into code</a:t>
            </a:r>
          </a:p>
          <a:p>
            <a:r>
              <a:rPr lang="en-AU" dirty="0"/>
              <a:t>A description or template for how to solve a problem </a:t>
            </a:r>
          </a:p>
          <a:p>
            <a:pPr lvl="1"/>
            <a:r>
              <a:rPr lang="en-AU" dirty="0"/>
              <a:t>Define constraints that restrict the roles of architectural elements</a:t>
            </a:r>
          </a:p>
          <a:p>
            <a:pPr lvl="2"/>
            <a:r>
              <a:rPr lang="en-AU" dirty="0"/>
              <a:t>Processing </a:t>
            </a:r>
          </a:p>
          <a:p>
            <a:pPr lvl="2"/>
            <a:r>
              <a:rPr lang="en-AU" dirty="0"/>
              <a:t>Connectors</a:t>
            </a:r>
          </a:p>
          <a:p>
            <a:pPr lvl="2"/>
            <a:r>
              <a:rPr lang="en-AU" dirty="0"/>
              <a:t>Data</a:t>
            </a:r>
          </a:p>
          <a:p>
            <a:pPr lvl="1"/>
            <a:r>
              <a:rPr lang="en-AU" dirty="0"/>
              <a:t>Define constraints that restrict the interaction among these elements </a:t>
            </a:r>
          </a:p>
          <a:p>
            <a:r>
              <a:rPr lang="en-AU" dirty="0"/>
              <a:t>Cause trade-offs among quality attributes</a:t>
            </a:r>
          </a:p>
        </p:txBody>
      </p:sp>
      <p:sp>
        <p:nvSpPr>
          <p:cNvPr id="4" name="Slide Number Placeholder 3"/>
          <p:cNvSpPr>
            <a:spLocks noGrp="1"/>
          </p:cNvSpPr>
          <p:nvPr>
            <p:ph type="sldNum" sz="quarter" idx="12"/>
          </p:nvPr>
        </p:nvSpPr>
        <p:spPr/>
        <p:txBody>
          <a:bodyPr/>
          <a:lstStyle/>
          <a:p>
            <a:fld id="{FFF7CBAA-22EA-41CE-9725-C57ED0CEBC27}" type="slidenum">
              <a:rPr lang="en-AU" smtClean="0"/>
              <a:pPr/>
              <a:t>4</a:t>
            </a:fld>
            <a:r>
              <a:rPr lang="en-AU"/>
              <a:t>  |</a:t>
            </a:r>
            <a:endParaRPr lang="en-AU" dirty="0"/>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32713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8: Off-chain Data Storage 1/3</a:t>
            </a:r>
          </a:p>
        </p:txBody>
      </p:sp>
      <p:sp>
        <p:nvSpPr>
          <p:cNvPr id="3" name="Content Placeholder 2"/>
          <p:cNvSpPr>
            <a:spLocks noGrp="1"/>
          </p:cNvSpPr>
          <p:nvPr>
            <p:ph idx="1"/>
          </p:nvPr>
        </p:nvSpPr>
        <p:spPr>
          <a:xfrm>
            <a:off x="319184" y="1561356"/>
            <a:ext cx="8645304" cy="3600400"/>
          </a:xfrm>
        </p:spPr>
        <p:txBody>
          <a:bodyPr numCol="2">
            <a:normAutofit fontScale="85000" lnSpcReduction="20000"/>
          </a:bodyPr>
          <a:lstStyle/>
          <a:p>
            <a:r>
              <a:rPr lang="en-US" b="1" dirty="0">
                <a:solidFill>
                  <a:schemeClr val="accent1"/>
                </a:solidFill>
              </a:rPr>
              <a:t>Summary</a:t>
            </a:r>
            <a:r>
              <a:rPr lang="en-US" dirty="0"/>
              <a:t> </a:t>
            </a:r>
          </a:p>
          <a:p>
            <a:pPr lvl="1"/>
            <a:r>
              <a:rPr lang="en-US" dirty="0"/>
              <a:t>Using hashing to ensure the integrity of arbitrarily large data</a:t>
            </a:r>
          </a:p>
          <a:p>
            <a:r>
              <a:rPr lang="en-US" b="1" dirty="0">
                <a:solidFill>
                  <a:srgbClr val="00A9CE"/>
                </a:solidFill>
              </a:rPr>
              <a:t>Context</a:t>
            </a:r>
          </a:p>
          <a:p>
            <a:pPr lvl="1"/>
            <a:r>
              <a:rPr lang="en-US" dirty="0"/>
              <a:t>Using blockchain to secure data integrity </a:t>
            </a:r>
          </a:p>
          <a:p>
            <a:endParaRPr lang="en-US" b="1" dirty="0">
              <a:solidFill>
                <a:srgbClr val="00A9CE"/>
              </a:solidFill>
            </a:endParaRPr>
          </a:p>
          <a:p>
            <a:endParaRPr lang="en-US" b="1" dirty="0">
              <a:solidFill>
                <a:srgbClr val="00A9CE"/>
              </a:solidFill>
            </a:endParaRPr>
          </a:p>
          <a:p>
            <a:endParaRPr lang="en-US" b="1" dirty="0">
              <a:solidFill>
                <a:srgbClr val="00A9CE"/>
              </a:solidFill>
            </a:endParaRPr>
          </a:p>
          <a:p>
            <a:endParaRPr lang="en-US" b="1" dirty="0">
              <a:solidFill>
                <a:srgbClr val="00A9CE"/>
              </a:solidFill>
            </a:endParaRPr>
          </a:p>
          <a:p>
            <a:endParaRPr lang="en-US" b="1" dirty="0">
              <a:solidFill>
                <a:srgbClr val="00A9CE"/>
              </a:solidFill>
            </a:endParaRPr>
          </a:p>
          <a:p>
            <a:endParaRPr lang="en-US" b="1" dirty="0">
              <a:solidFill>
                <a:srgbClr val="00A9CE"/>
              </a:solidFill>
            </a:endParaRPr>
          </a:p>
          <a:p>
            <a:pPr marL="0" indent="0">
              <a:buNone/>
            </a:pPr>
            <a:endParaRPr lang="en-US" b="1" dirty="0">
              <a:solidFill>
                <a:srgbClr val="00A9CE"/>
              </a:solidFill>
            </a:endParaRPr>
          </a:p>
          <a:p>
            <a:pPr marL="0" indent="0">
              <a:buNone/>
            </a:pPr>
            <a:endParaRPr lang="en-US" b="1" dirty="0">
              <a:solidFill>
                <a:srgbClr val="00A9CE"/>
              </a:solidFill>
            </a:endParaRPr>
          </a:p>
          <a:p>
            <a:r>
              <a:rPr lang="en-US" b="1" dirty="0">
                <a:solidFill>
                  <a:srgbClr val="00A9CE"/>
                </a:solidFill>
              </a:rPr>
              <a:t>Problem</a:t>
            </a:r>
            <a:endParaRPr lang="en-US" dirty="0">
              <a:solidFill>
                <a:srgbClr val="00A9CE"/>
              </a:solidFill>
            </a:endParaRPr>
          </a:p>
          <a:p>
            <a:pPr lvl="1"/>
            <a:r>
              <a:rPr lang="en-US" dirty="0">
                <a:solidFill>
                  <a:srgbClr val="000000"/>
                </a:solidFill>
              </a:rPr>
              <a:t>Limited storage capacity: full replication across all participants of the blockchain network</a:t>
            </a:r>
          </a:p>
          <a:p>
            <a:pPr lvl="1"/>
            <a:r>
              <a:rPr lang="en-US" dirty="0">
                <a:solidFill>
                  <a:srgbClr val="000000"/>
                </a:solidFill>
              </a:rPr>
              <a:t>Limited size of the block: Storing large amounts of data within a transaction is impossible</a:t>
            </a:r>
          </a:p>
          <a:p>
            <a:pPr lvl="2"/>
            <a:r>
              <a:rPr lang="en-US" dirty="0">
                <a:solidFill>
                  <a:srgbClr val="000000"/>
                </a:solidFill>
              </a:rPr>
              <a:t>Block gas limit in Ethereum; direct limitations in Bitcoin</a:t>
            </a:r>
          </a:p>
          <a:p>
            <a:pPr lvl="1"/>
            <a:r>
              <a:rPr lang="en-US" dirty="0">
                <a:solidFill>
                  <a:srgbClr val="000000"/>
                </a:solidFill>
              </a:rPr>
              <a:t>Data cannot take advantage of immutability or integrity guarantees off-chain</a:t>
            </a:r>
          </a:p>
          <a:p>
            <a:r>
              <a:rPr lang="en-US" b="1" dirty="0">
                <a:solidFill>
                  <a:srgbClr val="00A9CE"/>
                </a:solidFill>
              </a:rPr>
              <a:t>Forces</a:t>
            </a:r>
          </a:p>
          <a:p>
            <a:pPr lvl="1"/>
            <a:r>
              <a:rPr lang="en-US" dirty="0">
                <a:solidFill>
                  <a:srgbClr val="000000"/>
                </a:solidFill>
              </a:rPr>
              <a:t>Scalability: data is replicated permanently across all nodes</a:t>
            </a:r>
          </a:p>
          <a:p>
            <a:pPr lvl="1"/>
            <a:r>
              <a:rPr lang="en-US" dirty="0">
                <a:solidFill>
                  <a:srgbClr val="000000"/>
                </a:solidFill>
              </a:rPr>
              <a:t>Cost: Public blockchain charges real money: One-time cost</a:t>
            </a:r>
            <a:endParaRPr lang="en-US" dirty="0"/>
          </a:p>
          <a:p>
            <a:pPr lvl="1"/>
            <a:r>
              <a:rPr lang="en-US" dirty="0">
                <a:solidFill>
                  <a:srgbClr val="000000"/>
                </a:solidFill>
              </a:rPr>
              <a:t>Size: Limits of transaction size or block size</a:t>
            </a:r>
          </a:p>
          <a:p>
            <a:pPr lvl="2"/>
            <a:r>
              <a:rPr lang="en-US" dirty="0">
                <a:solidFill>
                  <a:srgbClr val="000000"/>
                </a:solidFill>
              </a:rPr>
              <a:t>Bitcoin relays OP_RETURN transactions up to 80 bytes</a:t>
            </a:r>
          </a:p>
        </p:txBody>
      </p:sp>
      <p:sp>
        <p:nvSpPr>
          <p:cNvPr id="6" name="Slide Number Placeholder 5"/>
          <p:cNvSpPr>
            <a:spLocks noGrp="1"/>
          </p:cNvSpPr>
          <p:nvPr>
            <p:ph type="sldNum" sz="quarter" idx="12"/>
          </p:nvPr>
        </p:nvSpPr>
        <p:spPr/>
        <p:txBody>
          <a:bodyPr/>
          <a:lstStyle/>
          <a:p>
            <a:fld id="{FFF7CBAA-22EA-41CE-9725-C57ED0CEBC27}" type="slidenum">
              <a:rPr lang="en-AU" smtClean="0"/>
              <a:pPr/>
              <a:t>40</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2476087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539" y="1384457"/>
            <a:ext cx="8527933" cy="4065331"/>
          </a:xfrm>
        </p:spPr>
        <p:txBody>
          <a:bodyPr numCol="2">
            <a:normAutofit lnSpcReduction="10000"/>
          </a:bodyPr>
          <a:lstStyle/>
          <a:p>
            <a:r>
              <a:rPr lang="en-US" altLang="zh-CN" b="1" dirty="0">
                <a:solidFill>
                  <a:schemeClr val="accent1"/>
                </a:solidFill>
              </a:rPr>
              <a:t>Solution</a:t>
            </a:r>
          </a:p>
          <a:p>
            <a:pPr lvl="1"/>
            <a:r>
              <a:rPr lang="en-US" dirty="0"/>
              <a:t>Data of big size </a:t>
            </a:r>
          </a:p>
          <a:p>
            <a:pPr lvl="2"/>
            <a:r>
              <a:rPr lang="en-US" dirty="0"/>
              <a:t>Data that is bigger than its hash value</a:t>
            </a:r>
          </a:p>
          <a:p>
            <a:pPr lvl="1"/>
            <a:r>
              <a:rPr lang="en-US" dirty="0"/>
              <a:t>Hash value of the data is stored on blockchain </a:t>
            </a:r>
          </a:p>
          <a:p>
            <a:pPr lvl="2"/>
            <a:r>
              <a:rPr lang="en-US" dirty="0"/>
              <a:t>Maybe with other small metadata: URI to data location</a:t>
            </a:r>
          </a:p>
          <a:p>
            <a:endParaRPr lang="en-US" b="1" dirty="0">
              <a:solidFill>
                <a:srgbClr val="00A9CE"/>
              </a:solidFill>
            </a:endParaRPr>
          </a:p>
          <a:p>
            <a:endParaRPr lang="en-US" b="1" dirty="0">
              <a:solidFill>
                <a:srgbClr val="00A9CE"/>
              </a:solidFill>
            </a:endParaRPr>
          </a:p>
          <a:p>
            <a:endParaRPr lang="en-US" b="1" dirty="0">
              <a:solidFill>
                <a:srgbClr val="00A9CE"/>
              </a:solidFill>
            </a:endParaRPr>
          </a:p>
          <a:p>
            <a:endParaRPr lang="en-US" b="1" dirty="0">
              <a:solidFill>
                <a:srgbClr val="00A9CE"/>
              </a:solidFill>
            </a:endParaRPr>
          </a:p>
          <a:p>
            <a:endParaRPr lang="en-US" b="1" dirty="0">
              <a:solidFill>
                <a:srgbClr val="00A9CE"/>
              </a:solidFill>
            </a:endParaRPr>
          </a:p>
          <a:p>
            <a:endParaRPr lang="en-US" b="1" dirty="0">
              <a:solidFill>
                <a:srgbClr val="00A9CE"/>
              </a:solidFill>
            </a:endParaRPr>
          </a:p>
          <a:p>
            <a:r>
              <a:rPr lang="en-US" b="1" dirty="0">
                <a:solidFill>
                  <a:srgbClr val="00A9CE"/>
                </a:solidFill>
              </a:rPr>
              <a:t>Consequences</a:t>
            </a:r>
          </a:p>
          <a:p>
            <a:pPr lvl="1"/>
            <a:r>
              <a:rPr lang="en-US" dirty="0"/>
              <a:t>Benefits</a:t>
            </a:r>
          </a:p>
          <a:p>
            <a:pPr lvl="2"/>
            <a:r>
              <a:rPr lang="en-US" dirty="0"/>
              <a:t>Integrity: </a:t>
            </a:r>
          </a:p>
          <a:p>
            <a:pPr lvl="3"/>
            <a:r>
              <a:rPr lang="en-US" dirty="0"/>
              <a:t>Blockchain guarantees integrity of the hash value</a:t>
            </a:r>
          </a:p>
          <a:p>
            <a:pPr lvl="3"/>
            <a:r>
              <a:rPr lang="en-US" dirty="0"/>
              <a:t>Hash value guarantees integrity of the raw data</a:t>
            </a:r>
          </a:p>
          <a:p>
            <a:pPr lvl="2"/>
            <a:r>
              <a:rPr lang="en-US" dirty="0"/>
              <a:t>Cost: Fixed low cost for integrity of large(r) data</a:t>
            </a:r>
          </a:p>
          <a:p>
            <a:pPr lvl="1"/>
            <a:r>
              <a:rPr lang="en-US" dirty="0"/>
              <a:t>Drawbacks</a:t>
            </a:r>
          </a:p>
          <a:p>
            <a:pPr lvl="2"/>
            <a:r>
              <a:rPr lang="en-US" dirty="0"/>
              <a:t>Integrity</a:t>
            </a:r>
          </a:p>
          <a:p>
            <a:pPr lvl="3"/>
            <a:r>
              <a:rPr lang="en-US" dirty="0"/>
              <a:t>Raw data might be changed without authorization</a:t>
            </a:r>
          </a:p>
          <a:p>
            <a:pPr lvl="3"/>
            <a:r>
              <a:rPr lang="en-US" dirty="0"/>
              <a:t>Detectable but irrecoverable</a:t>
            </a:r>
          </a:p>
          <a:p>
            <a:pPr lvl="2"/>
            <a:r>
              <a:rPr lang="en-US" dirty="0"/>
              <a:t>Data loss: Off-chain raw data may be deleted or lost</a:t>
            </a:r>
          </a:p>
          <a:p>
            <a:pPr marL="216000" lvl="1" indent="0">
              <a:buNone/>
            </a:pPr>
            <a:endParaRPr lang="en-US" b="1" dirty="0">
              <a:solidFill>
                <a:schemeClr val="accent1"/>
              </a:solidFill>
            </a:endParaRPr>
          </a:p>
        </p:txBody>
      </p:sp>
      <p:sp>
        <p:nvSpPr>
          <p:cNvPr id="7" name="Content Placeholder 2"/>
          <p:cNvSpPr txBox="1">
            <a:spLocks/>
          </p:cNvSpPr>
          <p:nvPr/>
        </p:nvSpPr>
        <p:spPr>
          <a:xfrm>
            <a:off x="266957" y="2546083"/>
            <a:ext cx="5115197" cy="250851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573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50" dirty="0"/>
          </a:p>
        </p:txBody>
      </p:sp>
      <p:pic>
        <p:nvPicPr>
          <p:cNvPr id="4" name="Picture 3" descr="HashIntegrit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020" y="2822031"/>
            <a:ext cx="2877070" cy="2528793"/>
          </a:xfrm>
          <a:prstGeom prst="rect">
            <a:avLst/>
          </a:prstGeom>
        </p:spPr>
      </p:pic>
      <p:sp>
        <p:nvSpPr>
          <p:cNvPr id="9" name="Title 1"/>
          <p:cNvSpPr>
            <a:spLocks noGrp="1"/>
          </p:cNvSpPr>
          <p:nvPr>
            <p:ph type="title"/>
          </p:nvPr>
        </p:nvSpPr>
        <p:spPr/>
        <p:txBody>
          <a:bodyPr/>
          <a:lstStyle/>
          <a:p>
            <a:r>
              <a:rPr lang="en-US" dirty="0"/>
              <a:t>Pattern 8: Off-chain Data Storage 2/3</a:t>
            </a:r>
          </a:p>
        </p:txBody>
      </p:sp>
      <p:sp>
        <p:nvSpPr>
          <p:cNvPr id="6" name="Slide Number Placeholder 5"/>
          <p:cNvSpPr>
            <a:spLocks noGrp="1"/>
          </p:cNvSpPr>
          <p:nvPr>
            <p:ph type="sldNum" sz="quarter" idx="12"/>
          </p:nvPr>
        </p:nvSpPr>
        <p:spPr/>
        <p:txBody>
          <a:bodyPr/>
          <a:lstStyle/>
          <a:p>
            <a:fld id="{FFF7CBAA-22EA-41CE-9725-C57ED0CEBC27}" type="slidenum">
              <a:rPr lang="en-AU" smtClean="0"/>
              <a:pPr/>
              <a:t>41</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295257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543051"/>
            <a:ext cx="8096250" cy="3171871"/>
          </a:xfrm>
        </p:spPr>
        <p:txBody>
          <a:bodyPr>
            <a:normAutofit lnSpcReduction="10000"/>
          </a:bodyPr>
          <a:lstStyle/>
          <a:p>
            <a:r>
              <a:rPr lang="en-US" b="1" dirty="0">
                <a:solidFill>
                  <a:srgbClr val="00A9CE"/>
                </a:solidFill>
              </a:rPr>
              <a:t>Related Patterns </a:t>
            </a:r>
          </a:p>
          <a:p>
            <a:pPr lvl="1"/>
            <a:r>
              <a:rPr lang="en-US" i="1" dirty="0"/>
              <a:t>Pattern 9. State Channel </a:t>
            </a:r>
            <a:endParaRPr lang="en-US" b="1" i="1" dirty="0">
              <a:solidFill>
                <a:srgbClr val="30B787"/>
              </a:solidFill>
            </a:endParaRPr>
          </a:p>
          <a:p>
            <a:endParaRPr lang="en-US" b="1" dirty="0">
              <a:solidFill>
                <a:schemeClr val="accent1"/>
              </a:solidFill>
            </a:endParaRPr>
          </a:p>
          <a:p>
            <a:r>
              <a:rPr lang="en-US" b="1" dirty="0">
                <a:solidFill>
                  <a:schemeClr val="accent1"/>
                </a:solidFill>
              </a:rPr>
              <a:t>Known uses</a:t>
            </a:r>
            <a:endParaRPr lang="en-US" dirty="0"/>
          </a:p>
          <a:p>
            <a:pPr lvl="1"/>
            <a:r>
              <a:rPr lang="en-US" dirty="0"/>
              <a:t>Proof-of-Existence (POEX.IO). </a:t>
            </a:r>
          </a:p>
          <a:p>
            <a:pPr lvl="2"/>
            <a:r>
              <a:rPr lang="en-US" dirty="0"/>
              <a:t>Entering an SHA-256 cryptographic hash of a document into the </a:t>
            </a:r>
            <a:r>
              <a:rPr lang="en-US" dirty="0" err="1"/>
              <a:t>Bitcoin</a:t>
            </a:r>
            <a:r>
              <a:rPr lang="en-US" dirty="0"/>
              <a:t> blockchain </a:t>
            </a:r>
          </a:p>
          <a:p>
            <a:pPr lvl="2"/>
            <a:r>
              <a:rPr lang="en-US" dirty="0"/>
              <a:t>A “proof- of-existence” of the document at a certain time</a:t>
            </a:r>
          </a:p>
          <a:p>
            <a:pPr lvl="2"/>
            <a:endParaRPr lang="en-US" dirty="0"/>
          </a:p>
          <a:p>
            <a:pPr lvl="1"/>
            <a:r>
              <a:rPr lang="en-US" dirty="0" err="1"/>
              <a:t>Chainy</a:t>
            </a:r>
            <a:endParaRPr lang="en-US" sz="300" dirty="0"/>
          </a:p>
          <a:p>
            <a:pPr lvl="2"/>
            <a:r>
              <a:rPr lang="en-US" dirty="0"/>
              <a:t>Smart contract running on </a:t>
            </a:r>
            <a:r>
              <a:rPr lang="en-US" dirty="0" err="1"/>
              <a:t>Ethereum</a:t>
            </a:r>
            <a:r>
              <a:rPr lang="en-US" dirty="0"/>
              <a:t> blockchain</a:t>
            </a:r>
          </a:p>
          <a:p>
            <a:pPr lvl="2"/>
            <a:r>
              <a:rPr lang="en-US" dirty="0"/>
              <a:t>Stores a short link to an off-chain file and its corresponding hash value in one place</a:t>
            </a:r>
          </a:p>
          <a:p>
            <a:pPr lvl="1"/>
            <a:endParaRPr lang="en-US" b="1" dirty="0">
              <a:solidFill>
                <a:schemeClr val="accent1"/>
              </a:solidFill>
            </a:endParaRPr>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4" name="Picture 3" descr="Screen Shot 2018-12-05 at 14.27.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337" y="2527517"/>
            <a:ext cx="2337650" cy="573787"/>
          </a:xfrm>
          <a:prstGeom prst="rect">
            <a:avLst/>
          </a:prstGeom>
        </p:spPr>
      </p:pic>
      <p:pic>
        <p:nvPicPr>
          <p:cNvPr id="7" name="Picture 6" descr="Screen Shot 2018-12-05 at 14.32.4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5269" y="3910259"/>
            <a:ext cx="1447800" cy="361950"/>
          </a:xfrm>
          <a:prstGeom prst="rect">
            <a:avLst/>
          </a:prstGeom>
        </p:spPr>
      </p:pic>
      <p:sp>
        <p:nvSpPr>
          <p:cNvPr id="10" name="Title 1"/>
          <p:cNvSpPr>
            <a:spLocks noGrp="1"/>
          </p:cNvSpPr>
          <p:nvPr>
            <p:ph type="title"/>
          </p:nvPr>
        </p:nvSpPr>
        <p:spPr/>
        <p:txBody>
          <a:bodyPr/>
          <a:lstStyle/>
          <a:p>
            <a:r>
              <a:rPr lang="en-US" dirty="0"/>
              <a:t>Pattern 8: Off-chain Data Storage 3/3</a:t>
            </a:r>
          </a:p>
        </p:txBody>
      </p:sp>
      <p:sp>
        <p:nvSpPr>
          <p:cNvPr id="8" name="Slide Number Placeholder 7"/>
          <p:cNvSpPr>
            <a:spLocks noGrp="1"/>
          </p:cNvSpPr>
          <p:nvPr>
            <p:ph type="sldNum" sz="quarter" idx="12"/>
          </p:nvPr>
        </p:nvSpPr>
        <p:spPr/>
        <p:txBody>
          <a:bodyPr/>
          <a:lstStyle/>
          <a:p>
            <a:fld id="{FFF7CBAA-22EA-41CE-9725-C57ED0CEBC27}" type="slidenum">
              <a:rPr lang="en-AU" smtClean="0"/>
              <a:pPr/>
              <a:t>42</a:t>
            </a:fld>
            <a:r>
              <a:rPr lang="en-AU"/>
              <a:t>  |</a:t>
            </a:r>
            <a:endParaRPr lang="en-AU" dirty="0"/>
          </a:p>
        </p:txBody>
      </p:sp>
      <p:sp>
        <p:nvSpPr>
          <p:cNvPr id="9" name="Footer Placeholder 8"/>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6815337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9: State Channel 1/3</a:t>
            </a:r>
          </a:p>
        </p:txBody>
      </p:sp>
      <p:sp>
        <p:nvSpPr>
          <p:cNvPr id="3" name="Content Placeholder 2"/>
          <p:cNvSpPr>
            <a:spLocks noGrp="1"/>
          </p:cNvSpPr>
          <p:nvPr>
            <p:ph idx="1"/>
          </p:nvPr>
        </p:nvSpPr>
        <p:spPr>
          <a:xfrm>
            <a:off x="319184" y="1493841"/>
            <a:ext cx="8726540" cy="4243979"/>
          </a:xfrm>
        </p:spPr>
        <p:txBody>
          <a:bodyPr numCol="2">
            <a:normAutofit/>
          </a:bodyPr>
          <a:lstStyle/>
          <a:p>
            <a:r>
              <a:rPr lang="en-US" b="1" dirty="0">
                <a:solidFill>
                  <a:schemeClr val="accent1"/>
                </a:solidFill>
              </a:rPr>
              <a:t>Summary</a:t>
            </a:r>
            <a:r>
              <a:rPr lang="en-US" dirty="0"/>
              <a:t> </a:t>
            </a:r>
          </a:p>
          <a:p>
            <a:pPr lvl="1"/>
            <a:r>
              <a:rPr lang="en-US" dirty="0"/>
              <a:t>Micro-payments exchanged off-chain </a:t>
            </a:r>
            <a:r>
              <a:rPr lang="en-US" altLang="zh-CN" dirty="0"/>
              <a:t>and</a:t>
            </a:r>
            <a:r>
              <a:rPr lang="en-US" dirty="0"/>
              <a:t> periodically recording settlements for larger amounts on chain</a:t>
            </a:r>
          </a:p>
          <a:p>
            <a:pPr lvl="1"/>
            <a:r>
              <a:rPr lang="en-US" altLang="zh-CN" dirty="0"/>
              <a:t>C</a:t>
            </a:r>
            <a:r>
              <a:rPr lang="en-US" dirty="0"/>
              <a:t>an be generalized for arbitrary state updates</a:t>
            </a:r>
          </a:p>
          <a:p>
            <a:r>
              <a:rPr lang="en-US" b="1" dirty="0">
                <a:solidFill>
                  <a:srgbClr val="00A9CE"/>
                </a:solidFill>
              </a:rPr>
              <a:t>Context</a:t>
            </a:r>
          </a:p>
          <a:p>
            <a:pPr lvl="1"/>
            <a:r>
              <a:rPr lang="en-US" dirty="0"/>
              <a:t>Micro-payments are payments that can be as small as a few cents </a:t>
            </a:r>
          </a:p>
          <a:p>
            <a:pPr lvl="2"/>
            <a:r>
              <a:rPr lang="en-US" dirty="0"/>
              <a:t>E.g., payment of a very small amount of money to a </a:t>
            </a:r>
            <a:r>
              <a:rPr lang="en-US" dirty="0" err="1"/>
              <a:t>WiFi</a:t>
            </a:r>
            <a:r>
              <a:rPr lang="en-US" dirty="0"/>
              <a:t> hot-spot for every 10 kilobytes of data usage</a:t>
            </a:r>
          </a:p>
          <a:p>
            <a:endParaRPr lang="en-US" b="1" dirty="0">
              <a:solidFill>
                <a:srgbClr val="00A9CE"/>
              </a:solidFill>
            </a:endParaRPr>
          </a:p>
          <a:p>
            <a:endParaRPr lang="en-US" b="1" dirty="0">
              <a:solidFill>
                <a:srgbClr val="00A9CE"/>
              </a:solidFill>
            </a:endParaRPr>
          </a:p>
          <a:p>
            <a:endParaRPr lang="en-US" b="1" dirty="0">
              <a:solidFill>
                <a:srgbClr val="00A9CE"/>
              </a:solidFill>
            </a:endParaRPr>
          </a:p>
          <a:p>
            <a:r>
              <a:rPr lang="en-US" b="1" dirty="0">
                <a:solidFill>
                  <a:srgbClr val="00A9CE"/>
                </a:solidFill>
              </a:rPr>
              <a:t>Problem</a:t>
            </a:r>
            <a:endParaRPr lang="en-US" dirty="0">
              <a:solidFill>
                <a:srgbClr val="00A9CE"/>
              </a:solidFill>
            </a:endParaRPr>
          </a:p>
          <a:p>
            <a:pPr lvl="1"/>
            <a:r>
              <a:rPr lang="en-US" dirty="0">
                <a:solidFill>
                  <a:srgbClr val="000000"/>
                </a:solidFill>
              </a:rPr>
              <a:t>Decentralized design has limited performance: Long commit time</a:t>
            </a:r>
          </a:p>
          <a:p>
            <a:pPr lvl="1"/>
            <a:r>
              <a:rPr lang="en-US" dirty="0">
                <a:solidFill>
                  <a:srgbClr val="000000"/>
                </a:solidFill>
              </a:rPr>
              <a:t>High transaction fees on a public blockchain: Largely independent of the transacted amount</a:t>
            </a:r>
          </a:p>
          <a:p>
            <a:r>
              <a:rPr lang="en-US" b="1" dirty="0">
                <a:solidFill>
                  <a:srgbClr val="00A9CE"/>
                </a:solidFill>
              </a:rPr>
              <a:t>Forces</a:t>
            </a:r>
          </a:p>
          <a:p>
            <a:pPr lvl="1"/>
            <a:r>
              <a:rPr lang="en-US" dirty="0">
                <a:solidFill>
                  <a:srgbClr val="000000"/>
                </a:solidFill>
              </a:rPr>
              <a:t>Latency</a:t>
            </a:r>
          </a:p>
          <a:p>
            <a:pPr lvl="2"/>
            <a:r>
              <a:rPr lang="en-US" dirty="0">
                <a:solidFill>
                  <a:srgbClr val="000000"/>
                </a:solidFill>
              </a:rPr>
              <a:t>Long commitment time on blockchain</a:t>
            </a:r>
          </a:p>
          <a:p>
            <a:pPr lvl="2"/>
            <a:r>
              <a:rPr lang="en-US" dirty="0">
                <a:solidFill>
                  <a:srgbClr val="000000"/>
                </a:solidFill>
              </a:rPr>
              <a:t>Micro-payment is expected to happen instantaneously </a:t>
            </a:r>
          </a:p>
          <a:p>
            <a:pPr lvl="1"/>
            <a:r>
              <a:rPr lang="en-US" dirty="0">
                <a:solidFill>
                  <a:srgbClr val="000000"/>
                </a:solidFill>
              </a:rPr>
              <a:t>Scalability: data replicated permanently across all nodes</a:t>
            </a:r>
          </a:p>
          <a:p>
            <a:pPr lvl="1"/>
            <a:r>
              <a:rPr lang="en-US" dirty="0">
                <a:solidFill>
                  <a:srgbClr val="000000"/>
                </a:solidFill>
              </a:rPr>
              <a:t>Cost</a:t>
            </a:r>
            <a:r>
              <a:rPr lang="zh-CN" altLang="en-US" dirty="0">
                <a:solidFill>
                  <a:srgbClr val="000000"/>
                </a:solidFill>
              </a:rPr>
              <a:t>：</a:t>
            </a:r>
            <a:r>
              <a:rPr lang="en-US" altLang="zh-CN" dirty="0">
                <a:solidFill>
                  <a:srgbClr val="000000"/>
                </a:solidFill>
              </a:rPr>
              <a:t> </a:t>
            </a:r>
            <a:r>
              <a:rPr lang="en-US" dirty="0">
                <a:solidFill>
                  <a:srgbClr val="000000"/>
                </a:solidFill>
              </a:rPr>
              <a:t>Transaction fee might be higher than the monetary value associated with micro-payment transaction</a:t>
            </a:r>
          </a:p>
        </p:txBody>
      </p:sp>
      <p:sp>
        <p:nvSpPr>
          <p:cNvPr id="6" name="Slide Number Placeholder 5"/>
          <p:cNvSpPr>
            <a:spLocks noGrp="1"/>
          </p:cNvSpPr>
          <p:nvPr>
            <p:ph type="sldNum" sz="quarter" idx="12"/>
          </p:nvPr>
        </p:nvSpPr>
        <p:spPr/>
        <p:txBody>
          <a:bodyPr/>
          <a:lstStyle/>
          <a:p>
            <a:fld id="{FFF7CBAA-22EA-41CE-9725-C57ED0CEBC27}" type="slidenum">
              <a:rPr lang="en-AU" smtClean="0"/>
              <a:pPr/>
              <a:t>43</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505614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ateChanne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841276"/>
            <a:ext cx="3572636" cy="2974427"/>
          </a:xfrm>
          <a:prstGeom prst="rect">
            <a:avLst/>
          </a:prstGeom>
        </p:spPr>
      </p:pic>
      <p:sp>
        <p:nvSpPr>
          <p:cNvPr id="3" name="Content Placeholder 2"/>
          <p:cNvSpPr>
            <a:spLocks noGrp="1"/>
          </p:cNvSpPr>
          <p:nvPr>
            <p:ph idx="1"/>
          </p:nvPr>
        </p:nvSpPr>
        <p:spPr>
          <a:xfrm>
            <a:off x="331707" y="1417340"/>
            <a:ext cx="4960373" cy="1728192"/>
          </a:xfrm>
        </p:spPr>
        <p:txBody>
          <a:bodyPr>
            <a:normAutofit/>
          </a:bodyPr>
          <a:lstStyle/>
          <a:p>
            <a:pPr lvl="1"/>
            <a:endParaRPr lang="en-US" dirty="0"/>
          </a:p>
          <a:p>
            <a:pPr lvl="1"/>
            <a:endParaRPr lang="en-US" dirty="0"/>
          </a:p>
          <a:p>
            <a:pPr lvl="1"/>
            <a:endParaRPr lang="en-US" b="1" dirty="0">
              <a:solidFill>
                <a:schemeClr val="accent1"/>
              </a:solidFill>
            </a:endParaRPr>
          </a:p>
        </p:txBody>
      </p:sp>
      <p:sp>
        <p:nvSpPr>
          <p:cNvPr id="7" name="Content Placeholder 2"/>
          <p:cNvSpPr txBox="1">
            <a:spLocks/>
          </p:cNvSpPr>
          <p:nvPr/>
        </p:nvSpPr>
        <p:spPr>
          <a:xfrm>
            <a:off x="251520" y="1489348"/>
            <a:ext cx="8510937" cy="4029104"/>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573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900" b="1" dirty="0">
                <a:solidFill>
                  <a:schemeClr val="accent1"/>
                </a:solidFill>
              </a:rPr>
              <a:t>Solution</a:t>
            </a:r>
          </a:p>
          <a:p>
            <a:pPr lvl="1"/>
            <a:r>
              <a:rPr lang="en-US" sz="1700" dirty="0"/>
              <a:t>Establish a payment channel between two participants</a:t>
            </a:r>
          </a:p>
          <a:p>
            <a:pPr lvl="1"/>
            <a:r>
              <a:rPr lang="en-US" sz="1700" dirty="0"/>
              <a:t>Deposit from one or both sides </a:t>
            </a:r>
            <a:r>
              <a:rPr lang="en-US" altLang="zh-CN" sz="1700" dirty="0"/>
              <a:t>looked up</a:t>
            </a:r>
            <a:endParaRPr lang="en-US" sz="1700" dirty="0"/>
          </a:p>
          <a:p>
            <a:pPr lvl="1"/>
            <a:r>
              <a:rPr lang="en-US" sz="1700" dirty="0"/>
              <a:t>Payment channel keeps the intermediate states</a:t>
            </a:r>
          </a:p>
          <a:p>
            <a:pPr lvl="1"/>
            <a:r>
              <a:rPr lang="en-US" sz="1700" dirty="0"/>
              <a:t>Only the finalized payment is on chain</a:t>
            </a:r>
          </a:p>
          <a:p>
            <a:pPr lvl="1"/>
            <a:r>
              <a:rPr lang="en-US" sz="1700" dirty="0"/>
              <a:t>Frequency of settlement depends on use cases</a:t>
            </a:r>
            <a:endParaRPr lang="en-US" sz="1700" b="1" dirty="0">
              <a:solidFill>
                <a:srgbClr val="00A9CE"/>
              </a:solidFill>
            </a:endParaRPr>
          </a:p>
          <a:p>
            <a:r>
              <a:rPr lang="en-US" sz="1900" b="1" dirty="0">
                <a:solidFill>
                  <a:srgbClr val="00A9CE"/>
                </a:solidFill>
              </a:rPr>
              <a:t>Consequences</a:t>
            </a:r>
          </a:p>
          <a:p>
            <a:pPr lvl="1"/>
            <a:r>
              <a:rPr lang="en-US" sz="1600" dirty="0"/>
              <a:t>Benefits</a:t>
            </a:r>
          </a:p>
          <a:p>
            <a:pPr lvl="2"/>
            <a:r>
              <a:rPr lang="en-US" sz="1350" dirty="0"/>
              <a:t>Speed: off-chain transaction settled without waiting for blockchain network to process the transaction</a:t>
            </a:r>
          </a:p>
          <a:p>
            <a:pPr lvl="2"/>
            <a:r>
              <a:rPr lang="en-US" sz="1350" dirty="0"/>
              <a:t>Throughput: off-chain transaction throughput is not limited by blockchain configuration</a:t>
            </a:r>
          </a:p>
          <a:p>
            <a:pPr lvl="2"/>
            <a:r>
              <a:rPr lang="en-US" sz="1350" dirty="0"/>
              <a:t>Privacy: the intermediate off-chain transactions do not show up in the public ledger</a:t>
            </a:r>
          </a:p>
          <a:p>
            <a:pPr lvl="2"/>
            <a:r>
              <a:rPr lang="en-US" sz="1350" dirty="0"/>
              <a:t>Cost: only the final settlement transaction costs fee to be stored on blockchain</a:t>
            </a:r>
          </a:p>
          <a:p>
            <a:pPr lvl="1"/>
            <a:r>
              <a:rPr lang="en-US" sz="1600" dirty="0"/>
              <a:t>Drawbacks</a:t>
            </a:r>
          </a:p>
          <a:p>
            <a:pPr lvl="2"/>
            <a:r>
              <a:rPr lang="en-US" sz="1350" dirty="0"/>
              <a:t>Trustworthiness: Micro-payment transactions are not immutable and can be lost after the channel is closed</a:t>
            </a:r>
          </a:p>
          <a:p>
            <a:pPr lvl="2"/>
            <a:r>
              <a:rPr lang="en-US" sz="1350" dirty="0"/>
              <a:t>Reduced liquidity: Locked up security deposit reduces liquidity of channel participants</a:t>
            </a:r>
          </a:p>
        </p:txBody>
      </p:sp>
      <p:sp>
        <p:nvSpPr>
          <p:cNvPr id="5" name="Title 4"/>
          <p:cNvSpPr>
            <a:spLocks noGrp="1"/>
          </p:cNvSpPr>
          <p:nvPr>
            <p:ph type="title"/>
          </p:nvPr>
        </p:nvSpPr>
        <p:spPr/>
        <p:txBody>
          <a:bodyPr/>
          <a:lstStyle/>
          <a:p>
            <a:r>
              <a:rPr lang="en-US" dirty="0"/>
              <a:t>Pattern 9: State Channel 2/3</a:t>
            </a:r>
          </a:p>
        </p:txBody>
      </p:sp>
      <p:sp>
        <p:nvSpPr>
          <p:cNvPr id="8" name="Slide Number Placeholder 7"/>
          <p:cNvSpPr>
            <a:spLocks noGrp="1"/>
          </p:cNvSpPr>
          <p:nvPr>
            <p:ph type="sldNum" sz="quarter" idx="12"/>
          </p:nvPr>
        </p:nvSpPr>
        <p:spPr/>
        <p:txBody>
          <a:bodyPr/>
          <a:lstStyle/>
          <a:p>
            <a:fld id="{FFF7CBAA-22EA-41CE-9725-C57ED0CEBC27}" type="slidenum">
              <a:rPr lang="en-AU" smtClean="0"/>
              <a:pPr/>
              <a:t>44</a:t>
            </a:fld>
            <a:r>
              <a:rPr lang="en-AU"/>
              <a:t>  |</a:t>
            </a:r>
            <a:endParaRPr lang="en-AU" dirty="0"/>
          </a:p>
        </p:txBody>
      </p:sp>
      <p:sp>
        <p:nvSpPr>
          <p:cNvPr id="10" name="Footer Placeholder 9"/>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5541935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htni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7624" y="2929508"/>
            <a:ext cx="2349696" cy="1174848"/>
          </a:xfrm>
          <a:prstGeom prst="rect">
            <a:avLst/>
          </a:prstGeom>
        </p:spPr>
      </p:pic>
      <p:sp>
        <p:nvSpPr>
          <p:cNvPr id="3" name="Content Placeholder 2"/>
          <p:cNvSpPr>
            <a:spLocks noGrp="1"/>
          </p:cNvSpPr>
          <p:nvPr>
            <p:ph idx="1"/>
          </p:nvPr>
        </p:nvSpPr>
        <p:spPr>
          <a:xfrm>
            <a:off x="419100" y="1543051"/>
            <a:ext cx="8096250" cy="2998700"/>
          </a:xfrm>
        </p:spPr>
        <p:txBody>
          <a:bodyPr>
            <a:normAutofit/>
          </a:bodyPr>
          <a:lstStyle/>
          <a:p>
            <a:r>
              <a:rPr lang="en-US" b="1" dirty="0">
                <a:solidFill>
                  <a:srgbClr val="00A9CE"/>
                </a:solidFill>
              </a:rPr>
              <a:t>Related Patterns </a:t>
            </a:r>
          </a:p>
          <a:p>
            <a:pPr lvl="1"/>
            <a:r>
              <a:rPr lang="en-US" i="1" dirty="0"/>
              <a:t>Pattern 8. Off-Chain Data Storage</a:t>
            </a:r>
          </a:p>
          <a:p>
            <a:pPr marL="0" lvl="1" indent="0">
              <a:buNone/>
            </a:pPr>
            <a:endParaRPr lang="en-US" i="1" dirty="0"/>
          </a:p>
          <a:p>
            <a:r>
              <a:rPr lang="en-US" b="1" dirty="0">
                <a:solidFill>
                  <a:schemeClr val="accent1"/>
                </a:solidFill>
              </a:rPr>
              <a:t>Known uses</a:t>
            </a:r>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5" name="Picture 4" descr="raid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0613" y="1705372"/>
            <a:ext cx="2449613" cy="518368"/>
          </a:xfrm>
          <a:prstGeom prst="rect">
            <a:avLst/>
          </a:prstGeom>
        </p:spPr>
      </p:pic>
      <p:pic>
        <p:nvPicPr>
          <p:cNvPr id="7" name="Picture 6" descr="orinoco-extended-whit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0032" y="3433564"/>
            <a:ext cx="3234223" cy="481373"/>
          </a:xfrm>
          <a:prstGeom prst="rect">
            <a:avLst/>
          </a:prstGeom>
          <a:solidFill>
            <a:schemeClr val="bg1">
              <a:lumMod val="65000"/>
            </a:schemeClr>
          </a:solidFill>
        </p:spPr>
      </p:pic>
      <p:sp>
        <p:nvSpPr>
          <p:cNvPr id="9" name="Title 8"/>
          <p:cNvSpPr>
            <a:spLocks noGrp="1"/>
          </p:cNvSpPr>
          <p:nvPr>
            <p:ph type="title"/>
          </p:nvPr>
        </p:nvSpPr>
        <p:spPr/>
        <p:txBody>
          <a:bodyPr/>
          <a:lstStyle/>
          <a:p>
            <a:r>
              <a:rPr lang="en-US" dirty="0"/>
              <a:t>Pattern 9: State Channel 3/3</a:t>
            </a:r>
          </a:p>
        </p:txBody>
      </p:sp>
      <p:sp>
        <p:nvSpPr>
          <p:cNvPr id="6" name="Rectangle 5"/>
          <p:cNvSpPr/>
          <p:nvPr/>
        </p:nvSpPr>
        <p:spPr>
          <a:xfrm>
            <a:off x="578856" y="4081637"/>
            <a:ext cx="4137160" cy="93610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dirty="0">
                <a:solidFill>
                  <a:srgbClr val="FFFFFF"/>
                </a:solidFill>
              </a:rPr>
              <a:t>Hashed </a:t>
            </a:r>
            <a:r>
              <a:rPr lang="en-US" dirty="0" err="1">
                <a:solidFill>
                  <a:srgbClr val="FFFFFF"/>
                </a:solidFill>
              </a:rPr>
              <a:t>Timelock</a:t>
            </a:r>
            <a:r>
              <a:rPr lang="en-US" dirty="0">
                <a:solidFill>
                  <a:srgbClr val="FFFFFF"/>
                </a:solidFill>
              </a:rPr>
              <a:t> Contracts (HTLCs) </a:t>
            </a:r>
          </a:p>
          <a:p>
            <a:pPr marL="642366" lvl="1" indent="-285750">
              <a:buFont typeface="Arial"/>
              <a:buChar char="•"/>
            </a:pPr>
            <a:r>
              <a:rPr lang="en-US" i="1" dirty="0" err="1">
                <a:solidFill>
                  <a:srgbClr val="FFFFFF"/>
                </a:solidFill>
              </a:rPr>
              <a:t>Hashlocks</a:t>
            </a:r>
            <a:r>
              <a:rPr lang="en-US" dirty="0">
                <a:solidFill>
                  <a:srgbClr val="FFFFFF"/>
                </a:solidFill>
              </a:rPr>
              <a:t> and </a:t>
            </a:r>
            <a:r>
              <a:rPr lang="en-US" i="1" dirty="0" err="1">
                <a:solidFill>
                  <a:srgbClr val="FFFFFF"/>
                </a:solidFill>
              </a:rPr>
              <a:t>timelocks</a:t>
            </a:r>
            <a:r>
              <a:rPr lang="en-US" i="1" dirty="0">
                <a:solidFill>
                  <a:srgbClr val="FFFFFF"/>
                </a:solidFill>
              </a:rPr>
              <a:t> </a:t>
            </a:r>
            <a:r>
              <a:rPr lang="en-US" dirty="0">
                <a:solidFill>
                  <a:srgbClr val="FFFFFF"/>
                </a:solidFill>
              </a:rPr>
              <a:t>of Script</a:t>
            </a:r>
          </a:p>
          <a:p>
            <a:pPr marL="285750" indent="-285750">
              <a:buFont typeface="Arial"/>
              <a:buChar char="•"/>
            </a:pPr>
            <a:r>
              <a:rPr lang="en-US" dirty="0">
                <a:solidFill>
                  <a:srgbClr val="FFFFFF"/>
                </a:solidFill>
              </a:rPr>
              <a:t>Bi-directional payment channel</a:t>
            </a:r>
          </a:p>
        </p:txBody>
      </p:sp>
      <p:sp>
        <p:nvSpPr>
          <p:cNvPr id="11" name="Rectangle 10"/>
          <p:cNvSpPr/>
          <p:nvPr/>
        </p:nvSpPr>
        <p:spPr>
          <a:xfrm>
            <a:off x="4860032" y="2344692"/>
            <a:ext cx="3312368" cy="55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Raiden</a:t>
            </a:r>
            <a:r>
              <a:rPr lang="en-US" dirty="0">
                <a:solidFill>
                  <a:schemeClr val="bg1"/>
                </a:solidFill>
              </a:rPr>
              <a:t> network on </a:t>
            </a:r>
            <a:r>
              <a:rPr lang="en-US" dirty="0" err="1">
                <a:solidFill>
                  <a:schemeClr val="bg1"/>
                </a:solidFill>
              </a:rPr>
              <a:t>Ethereum</a:t>
            </a:r>
            <a:endParaRPr lang="en-US" dirty="0">
              <a:solidFill>
                <a:schemeClr val="bg1"/>
              </a:solidFill>
            </a:endParaRPr>
          </a:p>
        </p:txBody>
      </p:sp>
      <p:sp>
        <p:nvSpPr>
          <p:cNvPr id="14" name="Rectangle 13"/>
          <p:cNvSpPr/>
          <p:nvPr/>
        </p:nvSpPr>
        <p:spPr>
          <a:xfrm>
            <a:off x="4860032" y="4081636"/>
            <a:ext cx="3312368"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dirty="0">
                <a:solidFill>
                  <a:srgbClr val="FFFFFF"/>
                </a:solidFill>
              </a:rPr>
              <a:t>Orinoco on </a:t>
            </a:r>
            <a:r>
              <a:rPr lang="en-US" dirty="0" err="1">
                <a:solidFill>
                  <a:srgbClr val="FFFFFF"/>
                </a:solidFill>
              </a:rPr>
              <a:t>Ethereum</a:t>
            </a:r>
            <a:r>
              <a:rPr lang="en-US" dirty="0">
                <a:solidFill>
                  <a:srgbClr val="FFFFFF"/>
                </a:solidFill>
              </a:rPr>
              <a:t> is a payment hub for payment channel management</a:t>
            </a:r>
          </a:p>
        </p:txBody>
      </p:sp>
      <p:sp>
        <p:nvSpPr>
          <p:cNvPr id="12" name="Slide Number Placeholder 11"/>
          <p:cNvSpPr>
            <a:spLocks noGrp="1"/>
          </p:cNvSpPr>
          <p:nvPr>
            <p:ph type="sldNum" sz="quarter" idx="12"/>
          </p:nvPr>
        </p:nvSpPr>
        <p:spPr/>
        <p:txBody>
          <a:bodyPr/>
          <a:lstStyle/>
          <a:p>
            <a:fld id="{FFF7CBAA-22EA-41CE-9725-C57ED0CEBC27}" type="slidenum">
              <a:rPr lang="en-AU" smtClean="0"/>
              <a:pPr/>
              <a:t>45</a:t>
            </a:fld>
            <a:r>
              <a:rPr lang="en-AU"/>
              <a:t>  |</a:t>
            </a:r>
            <a:endParaRPr lang="en-AU" dirty="0"/>
          </a:p>
        </p:txBody>
      </p:sp>
      <p:sp>
        <p:nvSpPr>
          <p:cNvPr id="13" name="Footer Placeholder 12"/>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191358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sp>
        <p:nvSpPr>
          <p:cNvPr id="5" name="Rounded Rectangle 4"/>
          <p:cNvSpPr/>
          <p:nvPr/>
        </p:nvSpPr>
        <p:spPr>
          <a:xfrm>
            <a:off x="1464320" y="1817320"/>
            <a:ext cx="2122349" cy="757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6. </a:t>
            </a:r>
          </a:p>
          <a:p>
            <a:pPr algn="ctr"/>
            <a:r>
              <a:rPr lang="en-US" sz="1600" b="1" dirty="0"/>
              <a:t>Encrypting </a:t>
            </a:r>
          </a:p>
          <a:p>
            <a:pPr algn="ctr"/>
            <a:r>
              <a:rPr lang="en-US" sz="1600" b="1" dirty="0"/>
              <a:t>On-chain Data</a:t>
            </a:r>
          </a:p>
        </p:txBody>
      </p:sp>
      <p:sp>
        <p:nvSpPr>
          <p:cNvPr id="11" name="Rounded Rectangle 10"/>
          <p:cNvSpPr/>
          <p:nvPr/>
        </p:nvSpPr>
        <p:spPr>
          <a:xfrm>
            <a:off x="5004048" y="1777380"/>
            <a:ext cx="1996418"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8. </a:t>
            </a:r>
          </a:p>
          <a:p>
            <a:pPr algn="ctr"/>
            <a:r>
              <a:rPr lang="en-US" sz="1600" b="1" dirty="0"/>
              <a:t>Off-chain Storage</a:t>
            </a:r>
          </a:p>
        </p:txBody>
      </p:sp>
      <p:cxnSp>
        <p:nvCxnSpPr>
          <p:cNvPr id="12" name="Straight Arrow Connector 11"/>
          <p:cNvCxnSpPr>
            <a:stCxn id="5" idx="3"/>
            <a:endCxn id="11" idx="1"/>
          </p:cNvCxnSpPr>
          <p:nvPr/>
        </p:nvCxnSpPr>
        <p:spPr>
          <a:xfrm flipV="1">
            <a:off x="3586669" y="2173424"/>
            <a:ext cx="1417379" cy="22494"/>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708981" y="1849388"/>
            <a:ext cx="947871" cy="307777"/>
          </a:xfrm>
          <a:prstGeom prst="rect">
            <a:avLst/>
          </a:prstGeom>
          <a:noFill/>
        </p:spPr>
        <p:txBody>
          <a:bodyPr wrap="none" rtlCol="0">
            <a:spAutoFit/>
          </a:bodyPr>
          <a:lstStyle/>
          <a:p>
            <a:r>
              <a:rPr lang="en-US" dirty="0"/>
              <a:t>Work with</a:t>
            </a:r>
          </a:p>
        </p:txBody>
      </p:sp>
      <p:sp>
        <p:nvSpPr>
          <p:cNvPr id="16" name="Rounded Rectangle 15"/>
          <p:cNvSpPr/>
          <p:nvPr/>
        </p:nvSpPr>
        <p:spPr>
          <a:xfrm>
            <a:off x="5004048" y="3577580"/>
            <a:ext cx="1996418"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9. </a:t>
            </a:r>
          </a:p>
          <a:p>
            <a:pPr algn="ctr"/>
            <a:r>
              <a:rPr lang="en-US" sz="1600" b="1" dirty="0"/>
              <a:t>State Channel</a:t>
            </a:r>
          </a:p>
        </p:txBody>
      </p:sp>
      <p:cxnSp>
        <p:nvCxnSpPr>
          <p:cNvPr id="17" name="Straight Arrow Connector 16"/>
          <p:cNvCxnSpPr>
            <a:stCxn id="16" idx="0"/>
            <a:endCxn id="11" idx="2"/>
          </p:cNvCxnSpPr>
          <p:nvPr/>
        </p:nvCxnSpPr>
        <p:spPr>
          <a:xfrm flipV="1">
            <a:off x="6002257" y="2569468"/>
            <a:ext cx="0" cy="1008112"/>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156176" y="2838336"/>
            <a:ext cx="1650236" cy="523220"/>
          </a:xfrm>
          <a:prstGeom prst="rect">
            <a:avLst/>
          </a:prstGeom>
          <a:noFill/>
        </p:spPr>
        <p:txBody>
          <a:bodyPr wrap="none" rtlCol="0">
            <a:spAutoFit/>
          </a:bodyPr>
          <a:lstStyle/>
          <a:p>
            <a:pPr algn="ctr"/>
            <a:r>
              <a:rPr lang="en-US" dirty="0"/>
              <a:t>Special data storage </a:t>
            </a:r>
          </a:p>
          <a:p>
            <a:pPr algn="ctr"/>
            <a:r>
              <a:rPr lang="en-US" dirty="0"/>
              <a:t>for micro-payment</a:t>
            </a:r>
          </a:p>
        </p:txBody>
      </p:sp>
      <p:sp>
        <p:nvSpPr>
          <p:cNvPr id="22" name="Rounded Rectangle 21"/>
          <p:cNvSpPr/>
          <p:nvPr/>
        </p:nvSpPr>
        <p:spPr>
          <a:xfrm>
            <a:off x="1475656" y="3577580"/>
            <a:ext cx="2113342"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7. </a:t>
            </a:r>
          </a:p>
          <a:p>
            <a:pPr algn="ctr"/>
            <a:r>
              <a:rPr lang="en-US" sz="1600" b="1" dirty="0"/>
              <a:t>Tokenisation</a:t>
            </a:r>
          </a:p>
        </p:txBody>
      </p:sp>
      <p:sp>
        <p:nvSpPr>
          <p:cNvPr id="3" name="Slide Number Placeholder 2"/>
          <p:cNvSpPr>
            <a:spLocks noGrp="1"/>
          </p:cNvSpPr>
          <p:nvPr>
            <p:ph type="sldNum" sz="quarter" idx="12"/>
          </p:nvPr>
        </p:nvSpPr>
        <p:spPr/>
        <p:txBody>
          <a:bodyPr/>
          <a:lstStyle/>
          <a:p>
            <a:fld id="{FFF7CBAA-22EA-41CE-9725-C57ED0CEBC27}" type="slidenum">
              <a:rPr lang="en-AU" smtClean="0"/>
              <a:pPr/>
              <a:t>46</a:t>
            </a:fld>
            <a:r>
              <a:rPr lang="en-AU"/>
              <a:t>  |</a:t>
            </a:r>
            <a:endParaRPr lang="en-AU" dirty="0"/>
          </a:p>
        </p:txBody>
      </p:sp>
      <p:cxnSp>
        <p:nvCxnSpPr>
          <p:cNvPr id="20" name="Straight Arrow Connector 19"/>
          <p:cNvCxnSpPr>
            <a:stCxn id="22" idx="3"/>
            <a:endCxn id="11" idx="2"/>
          </p:cNvCxnSpPr>
          <p:nvPr/>
        </p:nvCxnSpPr>
        <p:spPr>
          <a:xfrm flipV="1">
            <a:off x="3588998" y="2569468"/>
            <a:ext cx="2413259" cy="1368152"/>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rot="19807764">
            <a:off x="4051454" y="2982198"/>
            <a:ext cx="947871" cy="307777"/>
          </a:xfrm>
          <a:prstGeom prst="rect">
            <a:avLst/>
          </a:prstGeom>
          <a:noFill/>
        </p:spPr>
        <p:txBody>
          <a:bodyPr wrap="none" rtlCol="0">
            <a:spAutoFit/>
          </a:bodyPr>
          <a:lstStyle/>
          <a:p>
            <a:r>
              <a:rPr lang="en-US" dirty="0"/>
              <a:t>Work with</a:t>
            </a:r>
          </a:p>
        </p:txBody>
      </p:sp>
      <p:sp>
        <p:nvSpPr>
          <p:cNvPr id="24" name="Title 8"/>
          <p:cNvSpPr txBox="1">
            <a:spLocks/>
          </p:cNvSpPr>
          <p:nvPr/>
        </p:nvSpPr>
        <p:spPr>
          <a:xfrm>
            <a:off x="251520" y="894956"/>
            <a:ext cx="8640960" cy="710406"/>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r>
              <a:rPr lang="en-US" dirty="0"/>
              <a:t>Related Patterns</a:t>
            </a:r>
          </a:p>
        </p:txBody>
      </p:sp>
      <p:sp>
        <p:nvSpPr>
          <p:cNvPr id="32" name="Footer Placeholder 31"/>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696400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numCol="1"/>
          <a:lstStyle/>
          <a:p>
            <a:r>
              <a:rPr lang="en-US" dirty="0"/>
              <a:t>Take 30 seconds to think about applying these patterns for any use case you know about</a:t>
            </a:r>
          </a:p>
          <a:p>
            <a:pPr lvl="1"/>
            <a:r>
              <a:rPr lang="en-US" dirty="0"/>
              <a:t>Maybe exam registration?</a:t>
            </a:r>
          </a:p>
          <a:p>
            <a:pPr marL="0" indent="0">
              <a:buNone/>
            </a:pPr>
            <a:endParaRPr lang="en-US" dirty="0"/>
          </a:p>
        </p:txBody>
      </p:sp>
      <p:sp>
        <p:nvSpPr>
          <p:cNvPr id="11" name="Slide Number Placeholder 2"/>
          <p:cNvSpPr txBox="1">
            <a:spLocks/>
          </p:cNvSpPr>
          <p:nvPr/>
        </p:nvSpPr>
        <p:spPr>
          <a:xfrm>
            <a:off x="419100" y="5403402"/>
            <a:ext cx="397260" cy="304271"/>
          </a:xfrm>
          <a:prstGeom prst="rect">
            <a:avLst/>
          </a:prstGeom>
        </p:spPr>
        <p:txBody>
          <a:bodyPr/>
          <a:lstStyle>
            <a:defPPr>
              <a:defRPr lang="en-US"/>
            </a:defPPr>
            <a:lvl1pPr marL="0" algn="l" defTabSz="713232" rtl="0" eaLnBrk="1" latinLnBrk="0" hangingPunct="1">
              <a:defRPr sz="1400" kern="1200">
                <a:solidFill>
                  <a:schemeClr val="tx1"/>
                </a:solidFill>
                <a:latin typeface="+mn-lt"/>
                <a:ea typeface="+mn-ea"/>
                <a:cs typeface="+mn-cs"/>
              </a:defRPr>
            </a:lvl1pPr>
            <a:lvl2pPr marL="356616" algn="l" defTabSz="713232" rtl="0" eaLnBrk="1" latinLnBrk="0" hangingPunct="1">
              <a:defRPr sz="1400" kern="1200">
                <a:solidFill>
                  <a:schemeClr val="tx1"/>
                </a:solidFill>
                <a:latin typeface="+mn-lt"/>
                <a:ea typeface="+mn-ea"/>
                <a:cs typeface="+mn-cs"/>
              </a:defRPr>
            </a:lvl2pPr>
            <a:lvl3pPr marL="713232" algn="l" defTabSz="713232" rtl="0" eaLnBrk="1" latinLnBrk="0" hangingPunct="1">
              <a:defRPr sz="1400" kern="1200">
                <a:solidFill>
                  <a:schemeClr val="tx1"/>
                </a:solidFill>
                <a:latin typeface="+mn-lt"/>
                <a:ea typeface="+mn-ea"/>
                <a:cs typeface="+mn-cs"/>
              </a:defRPr>
            </a:lvl3pPr>
            <a:lvl4pPr marL="1069848" algn="l" defTabSz="713232" rtl="0" eaLnBrk="1" latinLnBrk="0" hangingPunct="1">
              <a:defRPr sz="1400" kern="1200">
                <a:solidFill>
                  <a:schemeClr val="tx1"/>
                </a:solidFill>
                <a:latin typeface="+mn-lt"/>
                <a:ea typeface="+mn-ea"/>
                <a:cs typeface="+mn-cs"/>
              </a:defRPr>
            </a:lvl4pPr>
            <a:lvl5pPr marL="1426464" algn="l" defTabSz="713232" rtl="0" eaLnBrk="1" latinLnBrk="0" hangingPunct="1">
              <a:defRPr sz="1400" kern="1200">
                <a:solidFill>
                  <a:schemeClr val="tx1"/>
                </a:solidFill>
                <a:latin typeface="+mn-lt"/>
                <a:ea typeface="+mn-ea"/>
                <a:cs typeface="+mn-cs"/>
              </a:defRPr>
            </a:lvl5pPr>
            <a:lvl6pPr marL="1783080" algn="l" defTabSz="713232" rtl="0" eaLnBrk="1" latinLnBrk="0" hangingPunct="1">
              <a:defRPr sz="1400" kern="1200">
                <a:solidFill>
                  <a:schemeClr val="tx1"/>
                </a:solidFill>
                <a:latin typeface="+mn-lt"/>
                <a:ea typeface="+mn-ea"/>
                <a:cs typeface="+mn-cs"/>
              </a:defRPr>
            </a:lvl6pPr>
            <a:lvl7pPr marL="2139696" algn="l" defTabSz="713232" rtl="0" eaLnBrk="1" latinLnBrk="0" hangingPunct="1">
              <a:defRPr sz="1400" kern="1200">
                <a:solidFill>
                  <a:schemeClr val="tx1"/>
                </a:solidFill>
                <a:latin typeface="+mn-lt"/>
                <a:ea typeface="+mn-ea"/>
                <a:cs typeface="+mn-cs"/>
              </a:defRPr>
            </a:lvl7pPr>
            <a:lvl8pPr marL="2496312" algn="l" defTabSz="713232" rtl="0" eaLnBrk="1" latinLnBrk="0" hangingPunct="1">
              <a:defRPr sz="1400" kern="1200">
                <a:solidFill>
                  <a:schemeClr val="tx1"/>
                </a:solidFill>
                <a:latin typeface="+mn-lt"/>
                <a:ea typeface="+mn-ea"/>
                <a:cs typeface="+mn-cs"/>
              </a:defRPr>
            </a:lvl8pPr>
            <a:lvl9pPr marL="2852928" algn="l" defTabSz="713232" rtl="0" eaLnBrk="1" latinLnBrk="0" hangingPunct="1">
              <a:defRPr sz="1400" kern="1200">
                <a:solidFill>
                  <a:schemeClr val="tx1"/>
                </a:solidFill>
                <a:latin typeface="+mn-lt"/>
                <a:ea typeface="+mn-ea"/>
                <a:cs typeface="+mn-cs"/>
              </a:defRPr>
            </a:lvl9pPr>
          </a:lstStyle>
          <a:p>
            <a:fld id="{FFF7CBAA-22EA-41CE-9725-C57ED0CEBC27}" type="slidenum">
              <a:rPr lang="en-AU" sz="900" smtClean="0">
                <a:solidFill>
                  <a:srgbClr val="FFFFFF"/>
                </a:solidFill>
              </a:rPr>
              <a:pPr/>
              <a:t>47</a:t>
            </a:fld>
            <a:r>
              <a:rPr lang="en-AU" sz="900" dirty="0">
                <a:solidFill>
                  <a:srgbClr val="FFFFFF"/>
                </a:solidFill>
              </a:rPr>
              <a:t>  |</a:t>
            </a:r>
          </a:p>
        </p:txBody>
      </p:sp>
      <p:sp>
        <p:nvSpPr>
          <p:cNvPr id="4" name="Slide Number Placeholder 3"/>
          <p:cNvSpPr>
            <a:spLocks noGrp="1"/>
          </p:cNvSpPr>
          <p:nvPr>
            <p:ph type="sldNum" sz="quarter" idx="11"/>
          </p:nvPr>
        </p:nvSpPr>
        <p:spPr/>
        <p:txBody>
          <a:bodyPr/>
          <a:lstStyle/>
          <a:p>
            <a:fld id="{2ABE124A-B5C5-46E0-B944-45307B126769}" type="slidenum">
              <a:rPr lang="en-AU" smtClean="0"/>
              <a:pPr/>
              <a:t>47</a:t>
            </a:fld>
            <a:r>
              <a:rPr lang="en-AU"/>
              <a:t>  |</a:t>
            </a:r>
            <a:endParaRPr lang="en-AU" dirty="0"/>
          </a:p>
        </p:txBody>
      </p:sp>
      <p:sp>
        <p:nvSpPr>
          <p:cNvPr id="12" name="Footer Placeholder 11"/>
          <p:cNvSpPr>
            <a:spLocks noGrp="1"/>
          </p:cNvSpPr>
          <p:nvPr>
            <p:ph type="ftr" sz="quarter" idx="10"/>
          </p:nvPr>
        </p:nvSpPr>
        <p:spPr/>
        <p:txBody>
          <a:bodyPr/>
          <a:lstStyle/>
          <a:p>
            <a:r>
              <a:rPr lang="en-AU"/>
              <a:t>COMP6452 Software Architecture for Blockchain Applications  |  Data61, CSIRO</a:t>
            </a:r>
            <a:endParaRPr lang="en-AU" dirty="0"/>
          </a:p>
        </p:txBody>
      </p:sp>
      <p:pic>
        <p:nvPicPr>
          <p:cNvPr id="10" name="Grafik 6" descr="Chat">
            <a:extLst>
              <a:ext uri="{FF2B5EF4-FFF2-40B4-BE49-F238E27FC236}">
                <a16:creationId xmlns:a16="http://schemas.microsoft.com/office/drawing/2014/main" id="{5D656367-4F79-D643-B9A8-2F7F711D7E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56503" y="329635"/>
            <a:ext cx="685799" cy="685799"/>
          </a:xfrm>
          <a:prstGeom prst="rect">
            <a:avLst/>
          </a:prstGeom>
        </p:spPr>
      </p:pic>
      <p:pic>
        <p:nvPicPr>
          <p:cNvPr id="13" name="Grafik 7" descr="Benutzer">
            <a:extLst>
              <a:ext uri="{FF2B5EF4-FFF2-40B4-BE49-F238E27FC236}">
                <a16:creationId xmlns:a16="http://schemas.microsoft.com/office/drawing/2014/main" id="{218A7825-4CCD-374C-BC14-4D2B343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9746" y="287999"/>
            <a:ext cx="767955" cy="767955"/>
          </a:xfrm>
          <a:prstGeom prst="rect">
            <a:avLst/>
          </a:prstGeom>
        </p:spPr>
      </p:pic>
      <p:pic>
        <p:nvPicPr>
          <p:cNvPr id="14" name="Grafik 8" descr="Bleistift">
            <a:extLst>
              <a:ext uri="{FF2B5EF4-FFF2-40B4-BE49-F238E27FC236}">
                <a16:creationId xmlns:a16="http://schemas.microsoft.com/office/drawing/2014/main" id="{743700EE-8FC3-B042-80E5-4B57C420E5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6288" y="496162"/>
            <a:ext cx="351628" cy="351628"/>
          </a:xfrm>
          <a:prstGeom prst="rect">
            <a:avLst/>
          </a:prstGeom>
        </p:spPr>
      </p:pic>
    </p:spTree>
    <p:extLst>
      <p:ext uri="{BB962C8B-B14F-4D97-AF65-F5344CB8AC3E}">
        <p14:creationId xmlns:p14="http://schemas.microsoft.com/office/powerpoint/2010/main" val="3756241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building, toy, table, small&#10;&#10;Description automatically generated">
            <a:extLst>
              <a:ext uri="{FF2B5EF4-FFF2-40B4-BE49-F238E27FC236}">
                <a16:creationId xmlns:a16="http://schemas.microsoft.com/office/drawing/2014/main" id="{5AEC9B88-560A-42F8-A1FA-AEFEB8971C55}"/>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6713" b="16713"/>
          <a:stretch>
            <a:fillRect/>
          </a:stretch>
        </p:blipFill>
        <p:spPr>
          <a:xfrm rot="16200000">
            <a:off x="5137150" y="1716091"/>
            <a:ext cx="5715000" cy="2282825"/>
          </a:xfrm>
        </p:spPr>
      </p:pic>
      <p:sp>
        <p:nvSpPr>
          <p:cNvPr id="4" name="Title 3">
            <a:extLst>
              <a:ext uri="{FF2B5EF4-FFF2-40B4-BE49-F238E27FC236}">
                <a16:creationId xmlns:a16="http://schemas.microsoft.com/office/drawing/2014/main" id="{7D021345-AA76-40AA-A4C6-B02555BBB5C9}"/>
              </a:ext>
            </a:extLst>
          </p:cNvPr>
          <p:cNvSpPr>
            <a:spLocks noGrp="1"/>
          </p:cNvSpPr>
          <p:nvPr>
            <p:ph type="title"/>
          </p:nvPr>
        </p:nvSpPr>
        <p:spPr>
          <a:xfrm>
            <a:off x="251520" y="894956"/>
            <a:ext cx="6336704" cy="1242464"/>
          </a:xfrm>
        </p:spPr>
        <p:txBody>
          <a:bodyPr>
            <a:normAutofit/>
          </a:bodyPr>
          <a:lstStyle/>
          <a:p>
            <a:r>
              <a:rPr lang="en-AU" dirty="0"/>
              <a:t>Design Patterns for Blockchain-based Application</a:t>
            </a:r>
          </a:p>
        </p:txBody>
      </p:sp>
      <p:sp>
        <p:nvSpPr>
          <p:cNvPr id="7" name="Slide Number Placeholder 6"/>
          <p:cNvSpPr>
            <a:spLocks noGrp="1"/>
          </p:cNvSpPr>
          <p:nvPr>
            <p:ph type="sldNum" sz="quarter" idx="11"/>
          </p:nvPr>
        </p:nvSpPr>
        <p:spPr/>
        <p:txBody>
          <a:bodyPr/>
          <a:lstStyle/>
          <a:p>
            <a:fld id="{2ABE124A-B5C5-46E0-B944-45307B126769}" type="slidenum">
              <a:rPr lang="en-AU" smtClean="0"/>
              <a:pPr/>
              <a:t>48</a:t>
            </a:fld>
            <a:r>
              <a:rPr lang="en-AU"/>
              <a:t>  |</a:t>
            </a:r>
            <a:endParaRPr lang="en-AU" dirty="0"/>
          </a:p>
        </p:txBody>
      </p:sp>
      <p:sp>
        <p:nvSpPr>
          <p:cNvPr id="8" name="Content Placeholder 5"/>
          <p:cNvSpPr>
            <a:spLocks noGrp="1"/>
          </p:cNvSpPr>
          <p:nvPr>
            <p:ph idx="4294967295"/>
          </p:nvPr>
        </p:nvSpPr>
        <p:spPr>
          <a:xfrm>
            <a:off x="395536" y="2137420"/>
            <a:ext cx="6385148" cy="2376264"/>
          </a:xfrm>
        </p:spPr>
        <p:txBody>
          <a:bodyPr>
            <a:normAutofit/>
          </a:bodyPr>
          <a:lstStyle/>
          <a:p>
            <a:pPr marL="216000" lvl="1" indent="0">
              <a:spcBef>
                <a:spcPts val="300"/>
              </a:spcBef>
              <a:buNone/>
            </a:pPr>
            <a:endParaRPr lang="en-AU" dirty="0"/>
          </a:p>
          <a:p>
            <a:pPr>
              <a:spcBef>
                <a:spcPts val="300"/>
              </a:spcBef>
            </a:pPr>
            <a:r>
              <a:rPr lang="en-AU" dirty="0"/>
              <a:t>Interaction with External World (5 patterns)</a:t>
            </a:r>
          </a:p>
          <a:p>
            <a:pPr>
              <a:spcBef>
                <a:spcPts val="300"/>
              </a:spcBef>
            </a:pPr>
            <a:r>
              <a:rPr lang="en-AU" dirty="0"/>
              <a:t>Data Management (4 patterns)</a:t>
            </a:r>
          </a:p>
          <a:p>
            <a:pPr>
              <a:spcBef>
                <a:spcPts val="300"/>
              </a:spcBef>
            </a:pPr>
            <a:r>
              <a:rPr lang="en-AU" b="1" dirty="0"/>
              <a:t>Security (4 patterns)</a:t>
            </a:r>
          </a:p>
          <a:p>
            <a:pPr>
              <a:spcBef>
                <a:spcPts val="300"/>
              </a:spcBef>
            </a:pPr>
            <a:r>
              <a:rPr lang="en-AU" dirty="0"/>
              <a:t>Structural Patterns of Contract (5 patterns)</a:t>
            </a:r>
          </a:p>
          <a:p>
            <a:pPr>
              <a:spcBef>
                <a:spcPts val="300"/>
              </a:spcBef>
            </a:pPr>
            <a:r>
              <a:rPr lang="en-AU" dirty="0"/>
              <a:t>Deployment (2 patterns)</a:t>
            </a:r>
          </a:p>
          <a:p>
            <a:pPr marL="0" indent="0">
              <a:buNone/>
            </a:pPr>
            <a:endParaRPr lang="en-AU" b="1" dirty="0"/>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9152134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10: Multiple Authorization 1/3</a:t>
            </a:r>
          </a:p>
        </p:txBody>
      </p:sp>
      <p:sp>
        <p:nvSpPr>
          <p:cNvPr id="3" name="Content Placeholder 2"/>
          <p:cNvSpPr>
            <a:spLocks noGrp="1"/>
          </p:cNvSpPr>
          <p:nvPr>
            <p:ph idx="1"/>
          </p:nvPr>
        </p:nvSpPr>
        <p:spPr>
          <a:xfrm>
            <a:off x="319184" y="1561356"/>
            <a:ext cx="8433477" cy="3816424"/>
          </a:xfrm>
        </p:spPr>
        <p:txBody>
          <a:bodyPr numCol="2">
            <a:normAutofit/>
          </a:bodyPr>
          <a:lstStyle/>
          <a:p>
            <a:r>
              <a:rPr lang="en-US" b="1" dirty="0">
                <a:solidFill>
                  <a:schemeClr val="accent1"/>
                </a:solidFill>
              </a:rPr>
              <a:t>Summary</a:t>
            </a:r>
            <a:r>
              <a:rPr lang="en-US" dirty="0"/>
              <a:t> </a:t>
            </a:r>
          </a:p>
          <a:p>
            <a:pPr lvl="1"/>
            <a:r>
              <a:rPr lang="en-US" dirty="0"/>
              <a:t>A set of blockchain addresses which can authorize a transaction is pre-defined. </a:t>
            </a:r>
          </a:p>
          <a:p>
            <a:pPr lvl="1"/>
            <a:r>
              <a:rPr lang="en-US" dirty="0"/>
              <a:t>Only a subset of the addresses is required to authorize transactions. </a:t>
            </a:r>
          </a:p>
          <a:p>
            <a:r>
              <a:rPr lang="en-US" b="1" dirty="0">
                <a:solidFill>
                  <a:srgbClr val="00A9CE"/>
                </a:solidFill>
              </a:rPr>
              <a:t>Context</a:t>
            </a:r>
          </a:p>
          <a:p>
            <a:pPr lvl="1"/>
            <a:r>
              <a:rPr lang="en-US" dirty="0"/>
              <a:t>Activities might need to be authorized by multiple blockchain addresses</a:t>
            </a:r>
          </a:p>
          <a:p>
            <a:pPr lvl="2"/>
            <a:r>
              <a:rPr lang="en-US" dirty="0"/>
              <a:t>A monetary transaction may require authorization from multiple participants</a:t>
            </a:r>
          </a:p>
          <a:p>
            <a:endParaRPr lang="en-US" b="1" dirty="0">
              <a:solidFill>
                <a:srgbClr val="00A9CE"/>
              </a:solidFill>
            </a:endParaRPr>
          </a:p>
          <a:p>
            <a:endParaRPr lang="en-US" b="1" dirty="0">
              <a:solidFill>
                <a:srgbClr val="00A9CE"/>
              </a:solidFill>
            </a:endParaRPr>
          </a:p>
          <a:p>
            <a:r>
              <a:rPr lang="en-US" b="1" dirty="0">
                <a:solidFill>
                  <a:srgbClr val="00A9CE"/>
                </a:solidFill>
              </a:rPr>
              <a:t>Problem</a:t>
            </a:r>
            <a:endParaRPr lang="en-US" dirty="0">
              <a:solidFill>
                <a:srgbClr val="00A9CE"/>
              </a:solidFill>
            </a:endParaRPr>
          </a:p>
          <a:p>
            <a:pPr lvl="1"/>
            <a:r>
              <a:rPr lang="en-US" dirty="0">
                <a:solidFill>
                  <a:srgbClr val="000000"/>
                </a:solidFill>
              </a:rPr>
              <a:t>The actual addresses that authorize an activity might not be able to be decided due to availability </a:t>
            </a:r>
          </a:p>
          <a:p>
            <a:r>
              <a:rPr lang="en-US" b="1" dirty="0">
                <a:solidFill>
                  <a:schemeClr val="accent1"/>
                </a:solidFill>
              </a:rPr>
              <a:t>Forces</a:t>
            </a:r>
          </a:p>
          <a:p>
            <a:pPr lvl="1"/>
            <a:r>
              <a:rPr lang="en-US" dirty="0"/>
              <a:t>Flexibility</a:t>
            </a:r>
          </a:p>
          <a:p>
            <a:pPr lvl="2"/>
            <a:r>
              <a:rPr lang="en-US" dirty="0"/>
              <a:t>The actual authorities can be from a set of pre-defined authorities</a:t>
            </a:r>
          </a:p>
          <a:p>
            <a:pPr lvl="1"/>
            <a:r>
              <a:rPr lang="en-US" dirty="0"/>
              <a:t>Tolerance of compromised or lost private key </a:t>
            </a:r>
          </a:p>
          <a:p>
            <a:pPr lvl="2"/>
            <a:r>
              <a:rPr lang="en-US" dirty="0"/>
              <a:t>Blockchain does not offer any mechanism to recover a lost or a compromised private key</a:t>
            </a:r>
          </a:p>
          <a:p>
            <a:pPr lvl="2"/>
            <a:r>
              <a:rPr lang="en-US" dirty="0"/>
              <a:t>Losing a key results in permanent loss of control over an account and smart contracts</a:t>
            </a:r>
            <a:endParaRPr lang="en-US" dirty="0">
              <a:effectLst/>
            </a:endParaRPr>
          </a:p>
        </p:txBody>
      </p:sp>
      <p:sp>
        <p:nvSpPr>
          <p:cNvPr id="6" name="Slide Number Placeholder 5"/>
          <p:cNvSpPr>
            <a:spLocks noGrp="1"/>
          </p:cNvSpPr>
          <p:nvPr>
            <p:ph type="sldNum" sz="quarter" idx="12"/>
          </p:nvPr>
        </p:nvSpPr>
        <p:spPr/>
        <p:txBody>
          <a:bodyPr/>
          <a:lstStyle/>
          <a:p>
            <a:fld id="{FFF7CBAA-22EA-41CE-9725-C57ED0CEBC27}" type="slidenum">
              <a:rPr lang="en-AU" smtClean="0"/>
              <a:pPr/>
              <a:t>49</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760124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4-2PatternsAndSty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6525" y="576092"/>
            <a:ext cx="3891939" cy="4441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AU" altLang="zh-CN" dirty="0"/>
              <a:t>Architecture Design </a:t>
            </a:r>
            <a:endParaRPr lang="en-AU" dirty="0"/>
          </a:p>
        </p:txBody>
      </p:sp>
      <p:sp>
        <p:nvSpPr>
          <p:cNvPr id="26625" name="Content Placeholder 1"/>
          <p:cNvSpPr>
            <a:spLocks noGrp="1"/>
          </p:cNvSpPr>
          <p:nvPr>
            <p:ph idx="1"/>
          </p:nvPr>
        </p:nvSpPr>
        <p:spPr>
          <a:xfrm>
            <a:off x="395536" y="1660748"/>
            <a:ext cx="4387732" cy="3429000"/>
          </a:xfrm>
        </p:spPr>
        <p:txBody>
          <a:bodyPr>
            <a:noAutofit/>
          </a:bodyPr>
          <a:lstStyle/>
          <a:p>
            <a:r>
              <a:rPr lang="en-AU" dirty="0"/>
              <a:t>From scratch</a:t>
            </a:r>
          </a:p>
          <a:p>
            <a:pPr lvl="1"/>
            <a:r>
              <a:rPr lang="en-AU" dirty="0"/>
              <a:t>Unexpected solutions can be found</a:t>
            </a:r>
          </a:p>
          <a:p>
            <a:pPr lvl="1"/>
            <a:r>
              <a:rPr lang="en-AU" dirty="0"/>
              <a:t>Labour-intensive and error-prone</a:t>
            </a:r>
          </a:p>
          <a:p>
            <a:endParaRPr lang="en-AU" dirty="0"/>
          </a:p>
          <a:p>
            <a:r>
              <a:rPr lang="en-AU" dirty="0"/>
              <a:t>Apply a generic solution/strategy (style/pattern) and adapt it to the problem</a:t>
            </a:r>
          </a:p>
          <a:p>
            <a:pPr lvl="1"/>
            <a:r>
              <a:rPr lang="en-AU" dirty="0"/>
              <a:t>Reuse, less work and less errors</a:t>
            </a:r>
          </a:p>
          <a:p>
            <a:pPr lvl="1"/>
            <a:r>
              <a:rPr lang="en-AU" dirty="0"/>
              <a:t>Generic solution might be ill-fitting or too generic </a:t>
            </a:r>
          </a:p>
          <a:p>
            <a:endParaRPr lang="en-AU" dirty="0"/>
          </a:p>
        </p:txBody>
      </p:sp>
      <p:sp>
        <p:nvSpPr>
          <p:cNvPr id="6" name="Text Box 4"/>
          <p:cNvSpPr txBox="1">
            <a:spLocks noChangeArrowheads="1"/>
          </p:cNvSpPr>
          <p:nvPr/>
        </p:nvSpPr>
        <p:spPr bwMode="auto">
          <a:xfrm>
            <a:off x="395536" y="4945732"/>
            <a:ext cx="7000254"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800" i="1" dirty="0">
                <a:latin typeface="Helvetica" charset="0"/>
              </a:rPr>
              <a:t>Software Architecture: Foundations, Theory, and Practice</a:t>
            </a:r>
            <a:r>
              <a:rPr lang="en-US" sz="800" dirty="0">
                <a:latin typeface="Helvetica" charset="0"/>
              </a:rPr>
              <a:t>; Richard N. Taylor, </a:t>
            </a:r>
            <a:r>
              <a:rPr lang="en-US" sz="800" dirty="0" err="1">
                <a:latin typeface="Helvetica" charset="0"/>
              </a:rPr>
              <a:t>Nenad</a:t>
            </a:r>
            <a:r>
              <a:rPr lang="en-US" sz="800" dirty="0">
                <a:latin typeface="Helvetica" charset="0"/>
              </a:rPr>
              <a:t> </a:t>
            </a:r>
            <a:r>
              <a:rPr lang="en-US" sz="800" dirty="0" err="1">
                <a:latin typeface="Helvetica" charset="0"/>
              </a:rPr>
              <a:t>Medvidovic</a:t>
            </a:r>
            <a:r>
              <a:rPr lang="en-US" sz="800" dirty="0">
                <a:latin typeface="Helvetica" charset="0"/>
              </a:rPr>
              <a:t>, and Eric M. </a:t>
            </a:r>
            <a:r>
              <a:rPr lang="en-US" sz="800" dirty="0" err="1">
                <a:latin typeface="Helvetica" charset="0"/>
              </a:rPr>
              <a:t>Dashofy</a:t>
            </a:r>
            <a:r>
              <a:rPr lang="en-US" sz="800" dirty="0">
                <a:latin typeface="Helvetica" charset="0"/>
              </a:rPr>
              <a:t>; </a:t>
            </a:r>
            <a:r>
              <a:rPr lang="en-US" sz="800" dirty="0">
                <a:latin typeface="Arial" charset="0"/>
              </a:rPr>
              <a:t>© 2008 John Wiley &amp; Sons, Inc. </a:t>
            </a:r>
            <a:endParaRPr lang="en-US" sz="900" dirty="0">
              <a:latin typeface="Helvetica" charset="0"/>
            </a:endParaRPr>
          </a:p>
        </p:txBody>
      </p:sp>
      <p:sp>
        <p:nvSpPr>
          <p:cNvPr id="5" name="Slide Number Placeholder 4"/>
          <p:cNvSpPr>
            <a:spLocks noGrp="1"/>
          </p:cNvSpPr>
          <p:nvPr>
            <p:ph type="sldNum" sz="quarter" idx="12"/>
          </p:nvPr>
        </p:nvSpPr>
        <p:spPr/>
        <p:txBody>
          <a:bodyPr/>
          <a:lstStyle/>
          <a:p>
            <a:fld id="{FFF7CBAA-22EA-41CE-9725-C57ED0CEBC27}" type="slidenum">
              <a:rPr lang="en-AU" smtClean="0"/>
              <a:pPr/>
              <a:t>5</a:t>
            </a:fld>
            <a:r>
              <a:rPr lang="en-AU"/>
              <a:t>  |</a:t>
            </a:r>
            <a:endParaRPr lang="en-AU" dirty="0"/>
          </a:p>
        </p:txBody>
      </p:sp>
      <p:sp>
        <p:nvSpPr>
          <p:cNvPr id="7" name="Footer Placeholder 6"/>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2644535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ultipleAuthorit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94" y="697260"/>
            <a:ext cx="2718410" cy="3379134"/>
          </a:xfrm>
          <a:prstGeom prst="rect">
            <a:avLst/>
          </a:prstGeom>
        </p:spPr>
      </p:pic>
      <p:sp>
        <p:nvSpPr>
          <p:cNvPr id="3" name="Content Placeholder 2"/>
          <p:cNvSpPr>
            <a:spLocks noGrp="1"/>
          </p:cNvSpPr>
          <p:nvPr>
            <p:ph idx="1"/>
          </p:nvPr>
        </p:nvSpPr>
        <p:spPr>
          <a:xfrm>
            <a:off x="323528" y="1417340"/>
            <a:ext cx="6152646" cy="1798310"/>
          </a:xfrm>
        </p:spPr>
        <p:txBody>
          <a:bodyPr>
            <a:normAutofit/>
          </a:bodyPr>
          <a:lstStyle/>
          <a:p>
            <a:r>
              <a:rPr lang="en-US" altLang="zh-CN" sz="1800" b="1" dirty="0">
                <a:solidFill>
                  <a:schemeClr val="accent1"/>
                </a:solidFill>
              </a:rPr>
              <a:t>Solution</a:t>
            </a:r>
          </a:p>
          <a:p>
            <a:pPr lvl="1"/>
            <a:r>
              <a:rPr lang="en-US" dirty="0"/>
              <a:t>The set of blockchain addresses for authorization are not decided before the transaction being submitted to blockchain</a:t>
            </a:r>
          </a:p>
          <a:p>
            <a:pPr lvl="1"/>
            <a:r>
              <a:rPr lang="en-US" dirty="0"/>
              <a:t>Multiple signature mechanism (M-of-N) is used to require more than one address to authorize a transaction</a:t>
            </a:r>
          </a:p>
          <a:p>
            <a:pPr lvl="1"/>
            <a:endParaRPr lang="en-US" dirty="0"/>
          </a:p>
          <a:p>
            <a:pPr lvl="1"/>
            <a:endParaRPr lang="en-US" dirty="0"/>
          </a:p>
          <a:p>
            <a:pPr lvl="1"/>
            <a:endParaRPr lang="en-US" b="1" dirty="0">
              <a:solidFill>
                <a:schemeClr val="accent1"/>
              </a:solidFill>
            </a:endParaRPr>
          </a:p>
        </p:txBody>
      </p:sp>
      <p:sp>
        <p:nvSpPr>
          <p:cNvPr id="7" name="Content Placeholder 2"/>
          <p:cNvSpPr txBox="1">
            <a:spLocks/>
          </p:cNvSpPr>
          <p:nvPr/>
        </p:nvSpPr>
        <p:spPr>
          <a:xfrm>
            <a:off x="210182" y="2713484"/>
            <a:ext cx="8034226" cy="2880320"/>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573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A9CE"/>
                </a:solidFill>
              </a:rPr>
              <a:t>Consequences</a:t>
            </a:r>
          </a:p>
          <a:p>
            <a:pPr lvl="1"/>
            <a:r>
              <a:rPr lang="en-US" sz="1600" dirty="0"/>
              <a:t>Benefits</a:t>
            </a:r>
          </a:p>
          <a:p>
            <a:pPr lvl="2"/>
            <a:r>
              <a:rPr lang="en-US" sz="1400" dirty="0"/>
              <a:t>Flexibility: Enable flexible binding of authorities</a:t>
            </a:r>
          </a:p>
          <a:p>
            <a:pPr lvl="2"/>
            <a:r>
              <a:rPr lang="en-US" sz="1400" dirty="0"/>
              <a:t>Lost key tolerance</a:t>
            </a:r>
          </a:p>
          <a:p>
            <a:pPr lvl="3"/>
            <a:r>
              <a:rPr lang="en-US" sz="1400" dirty="0"/>
              <a:t>Owning multiple addresses to reduce the risk of losing control due to key loss</a:t>
            </a:r>
          </a:p>
          <a:p>
            <a:pPr lvl="3"/>
            <a:r>
              <a:rPr lang="en-US" sz="1400" dirty="0"/>
              <a:t>Threshold-based authorized update</a:t>
            </a:r>
          </a:p>
          <a:p>
            <a:pPr lvl="1"/>
            <a:r>
              <a:rPr lang="en-US" sz="1600" dirty="0"/>
              <a:t>Drawbacks</a:t>
            </a:r>
          </a:p>
          <a:p>
            <a:pPr lvl="2"/>
            <a:r>
              <a:rPr lang="en-US" sz="1400" dirty="0"/>
              <a:t>Pre-defined authorities: All the possible authorities need to be known in advance</a:t>
            </a:r>
          </a:p>
          <a:p>
            <a:pPr lvl="2"/>
            <a:r>
              <a:rPr lang="en-US" sz="1400" dirty="0"/>
              <a:t>Lost key: At least M among N private keys should be safely kept to avoid losing control</a:t>
            </a:r>
          </a:p>
          <a:p>
            <a:pPr lvl="2"/>
            <a:r>
              <a:rPr lang="en-US" sz="1400" dirty="0"/>
              <a:t>Cost of dynamism: Extra logic and extra addresses cost extra money</a:t>
            </a:r>
          </a:p>
          <a:p>
            <a:pPr lvl="3"/>
            <a:r>
              <a:rPr lang="en-US" sz="1400" dirty="0"/>
              <a:t>Deploying the logic for multiple authorities</a:t>
            </a:r>
          </a:p>
        </p:txBody>
      </p:sp>
      <p:sp>
        <p:nvSpPr>
          <p:cNvPr id="5" name="Title 4"/>
          <p:cNvSpPr>
            <a:spLocks noGrp="1"/>
          </p:cNvSpPr>
          <p:nvPr>
            <p:ph type="title"/>
          </p:nvPr>
        </p:nvSpPr>
        <p:spPr/>
        <p:txBody>
          <a:bodyPr/>
          <a:lstStyle/>
          <a:p>
            <a:r>
              <a:rPr lang="en-US" dirty="0"/>
              <a:t>Pattern 10: Multiple Authorization 2/3</a:t>
            </a:r>
          </a:p>
        </p:txBody>
      </p:sp>
      <p:sp>
        <p:nvSpPr>
          <p:cNvPr id="8" name="Slide Number Placeholder 7"/>
          <p:cNvSpPr>
            <a:spLocks noGrp="1"/>
          </p:cNvSpPr>
          <p:nvPr>
            <p:ph type="sldNum" sz="quarter" idx="12"/>
          </p:nvPr>
        </p:nvSpPr>
        <p:spPr/>
        <p:txBody>
          <a:bodyPr/>
          <a:lstStyle/>
          <a:p>
            <a:fld id="{FFF7CBAA-22EA-41CE-9725-C57ED0CEBC27}" type="slidenum">
              <a:rPr lang="en-AU" smtClean="0"/>
              <a:pPr/>
              <a:t>50</a:t>
            </a:fld>
            <a:r>
              <a:rPr lang="en-AU"/>
              <a:t>  |</a:t>
            </a:r>
            <a:endParaRPr lang="en-AU" dirty="0"/>
          </a:p>
        </p:txBody>
      </p:sp>
      <p:sp>
        <p:nvSpPr>
          <p:cNvPr id="10" name="Footer Placeholder 9"/>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287678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543051"/>
            <a:ext cx="8096250" cy="2998700"/>
          </a:xfrm>
        </p:spPr>
        <p:txBody>
          <a:bodyPr>
            <a:normAutofit/>
          </a:bodyPr>
          <a:lstStyle/>
          <a:p>
            <a:r>
              <a:rPr lang="en-US" b="1" dirty="0">
                <a:solidFill>
                  <a:srgbClr val="00A9CE"/>
                </a:solidFill>
              </a:rPr>
              <a:t>Related Patterns </a:t>
            </a:r>
          </a:p>
          <a:p>
            <a:pPr lvl="1"/>
            <a:r>
              <a:rPr lang="en-US" i="1" dirty="0"/>
              <a:t>Pattern 3. Voting</a:t>
            </a:r>
          </a:p>
          <a:p>
            <a:pPr lvl="1"/>
            <a:r>
              <a:rPr lang="en-US" i="1" dirty="0"/>
              <a:t>Pattern 11. Off-Chain Secret Enabled Dynamic Authorization</a:t>
            </a:r>
          </a:p>
          <a:p>
            <a:pPr marL="0" lvl="1" indent="0">
              <a:buNone/>
            </a:pPr>
            <a:endParaRPr lang="en-US" i="1" dirty="0"/>
          </a:p>
          <a:p>
            <a:r>
              <a:rPr lang="en-US" b="1" dirty="0">
                <a:solidFill>
                  <a:schemeClr val="accent1"/>
                </a:solidFill>
              </a:rPr>
              <a:t>Known uses</a:t>
            </a:r>
            <a:endParaRPr lang="en-US" dirty="0"/>
          </a:p>
          <a:p>
            <a:pPr lvl="1"/>
            <a:r>
              <a:rPr lang="en-US" dirty="0"/>
              <a:t>MultiSignature mechanism provided by Bitcoin</a:t>
            </a:r>
          </a:p>
          <a:p>
            <a:pPr lvl="1"/>
            <a:endParaRPr lang="en-US" dirty="0"/>
          </a:p>
          <a:p>
            <a:pPr lvl="1"/>
            <a:r>
              <a:rPr lang="en-US" dirty="0"/>
              <a:t>Multisignature wallet, written in Solidity, running on Ethereum blockchain</a:t>
            </a:r>
          </a:p>
          <a:p>
            <a:pPr lvl="2"/>
            <a:r>
              <a:rPr lang="en-US" dirty="0"/>
              <a:t>Available in the Ethereum DApp browser Mist</a:t>
            </a:r>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8" name="Picture 7" descr="BC_Logotyp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6256" y="2857500"/>
            <a:ext cx="1485599" cy="310714"/>
          </a:xfrm>
          <a:prstGeom prst="rect">
            <a:avLst/>
          </a:prstGeom>
        </p:spPr>
      </p:pic>
      <p:pic>
        <p:nvPicPr>
          <p:cNvPr id="9" name="Picture 8" descr="ethereum.png"/>
          <p:cNvPicPr>
            <a:picLocks noChangeAspect="1"/>
          </p:cNvPicPr>
          <p:nvPr/>
        </p:nvPicPr>
        <p:blipFill rotWithShape="1">
          <a:blip r:embed="rId4">
            <a:extLst>
              <a:ext uri="{28A0092B-C50C-407E-A947-70E740481C1C}">
                <a14:useLocalDpi xmlns:a14="http://schemas.microsoft.com/office/drawing/2010/main" val="0"/>
              </a:ext>
            </a:extLst>
          </a:blip>
          <a:srcRect l="15127" t="34981" r="14971" b="32593"/>
          <a:stretch/>
        </p:blipFill>
        <p:spPr>
          <a:xfrm>
            <a:off x="6518353" y="3306634"/>
            <a:ext cx="1997446" cy="518882"/>
          </a:xfrm>
          <a:prstGeom prst="rect">
            <a:avLst/>
          </a:prstGeom>
        </p:spPr>
      </p:pic>
      <p:sp>
        <p:nvSpPr>
          <p:cNvPr id="5" name="Title 4"/>
          <p:cNvSpPr>
            <a:spLocks noGrp="1"/>
          </p:cNvSpPr>
          <p:nvPr>
            <p:ph type="title"/>
          </p:nvPr>
        </p:nvSpPr>
        <p:spPr/>
        <p:txBody>
          <a:bodyPr/>
          <a:lstStyle/>
          <a:p>
            <a:r>
              <a:rPr lang="en-US" dirty="0"/>
              <a:t>Pattern 10: Multiple Authorization 3/3</a:t>
            </a:r>
          </a:p>
        </p:txBody>
      </p:sp>
      <p:sp>
        <p:nvSpPr>
          <p:cNvPr id="7" name="Slide Number Placeholder 6"/>
          <p:cNvSpPr>
            <a:spLocks noGrp="1"/>
          </p:cNvSpPr>
          <p:nvPr>
            <p:ph type="sldNum" sz="quarter" idx="12"/>
          </p:nvPr>
        </p:nvSpPr>
        <p:spPr/>
        <p:txBody>
          <a:bodyPr/>
          <a:lstStyle/>
          <a:p>
            <a:fld id="{FFF7CBAA-22EA-41CE-9725-C57ED0CEBC27}" type="slidenum">
              <a:rPr lang="en-AU" smtClean="0"/>
              <a:pPr/>
              <a:t>51</a:t>
            </a:fld>
            <a:r>
              <a:rPr lang="en-AU"/>
              <a:t>  |</a:t>
            </a:r>
            <a:endParaRPr lang="en-AU" dirty="0"/>
          </a:p>
        </p:txBody>
      </p:sp>
      <p:sp>
        <p:nvSpPr>
          <p:cNvPr id="10" name="Footer Placeholder 9"/>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7693843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 1</a:t>
            </a:r>
            <a:r>
              <a:rPr lang="en-US" altLang="zh-CN" dirty="0"/>
              <a:t>1</a:t>
            </a:r>
            <a:r>
              <a:rPr lang="en-US" dirty="0"/>
              <a:t>: </a:t>
            </a:r>
            <a:r>
              <a:rPr lang="en-US" altLang="zh-CN" dirty="0"/>
              <a:t>Dynamic Authorization </a:t>
            </a:r>
            <a:r>
              <a:rPr lang="en-US" dirty="0"/>
              <a:t>1/3</a:t>
            </a:r>
          </a:p>
        </p:txBody>
      </p:sp>
      <p:sp>
        <p:nvSpPr>
          <p:cNvPr id="3" name="Content Placeholder 2"/>
          <p:cNvSpPr>
            <a:spLocks noGrp="1"/>
          </p:cNvSpPr>
          <p:nvPr>
            <p:ph idx="1"/>
          </p:nvPr>
        </p:nvSpPr>
        <p:spPr>
          <a:xfrm>
            <a:off x="319184" y="1485164"/>
            <a:ext cx="8433477" cy="4036632"/>
          </a:xfrm>
        </p:spPr>
        <p:txBody>
          <a:bodyPr numCol="2">
            <a:normAutofit/>
          </a:bodyPr>
          <a:lstStyle/>
          <a:p>
            <a:r>
              <a:rPr lang="en-US" b="1" dirty="0">
                <a:solidFill>
                  <a:schemeClr val="accent1"/>
                </a:solidFill>
              </a:rPr>
              <a:t>Summary</a:t>
            </a:r>
            <a:r>
              <a:rPr lang="en-US" dirty="0"/>
              <a:t> </a:t>
            </a:r>
          </a:p>
          <a:p>
            <a:pPr lvl="1"/>
            <a:r>
              <a:rPr lang="en-US" dirty="0"/>
              <a:t>Using a hash created off-chain to dynamically bind authority for a transaction</a:t>
            </a:r>
          </a:p>
          <a:p>
            <a:pPr lvl="2"/>
            <a:r>
              <a:rPr lang="en-US" dirty="0"/>
              <a:t>Hashlock </a:t>
            </a:r>
          </a:p>
          <a:p>
            <a:r>
              <a:rPr lang="en-US" b="1" dirty="0">
                <a:solidFill>
                  <a:srgbClr val="00A9CE"/>
                </a:solidFill>
              </a:rPr>
              <a:t>Context</a:t>
            </a:r>
          </a:p>
          <a:p>
            <a:pPr lvl="1"/>
            <a:r>
              <a:rPr lang="en-US" dirty="0"/>
              <a:t>Activities might need to be authorized by multiple blockchain addresses</a:t>
            </a:r>
          </a:p>
          <a:p>
            <a:pPr lvl="2"/>
            <a:r>
              <a:rPr lang="en-US" dirty="0"/>
              <a:t>These participants are unknown when a first transaction in submitted to blockchain</a:t>
            </a:r>
          </a:p>
          <a:p>
            <a:endParaRPr lang="en-US" b="1" dirty="0">
              <a:solidFill>
                <a:srgbClr val="00A9CE"/>
              </a:solidFill>
            </a:endParaRPr>
          </a:p>
          <a:p>
            <a:endParaRPr lang="en-US" b="1" dirty="0">
              <a:solidFill>
                <a:srgbClr val="00A9CE"/>
              </a:solidFill>
            </a:endParaRPr>
          </a:p>
          <a:p>
            <a:endParaRPr lang="en-US" b="1" dirty="0">
              <a:solidFill>
                <a:srgbClr val="00A9CE"/>
              </a:solidFill>
            </a:endParaRPr>
          </a:p>
          <a:p>
            <a:r>
              <a:rPr lang="en-US" b="1" dirty="0">
                <a:solidFill>
                  <a:srgbClr val="00A9CE"/>
                </a:solidFill>
              </a:rPr>
              <a:t>Problem</a:t>
            </a:r>
            <a:endParaRPr lang="en-US" dirty="0">
              <a:solidFill>
                <a:srgbClr val="00A9CE"/>
              </a:solidFill>
            </a:endParaRPr>
          </a:p>
          <a:p>
            <a:pPr lvl="1"/>
            <a:r>
              <a:rPr lang="en-US" dirty="0"/>
              <a:t>The authority who can authorize a given activity is unknown </a:t>
            </a:r>
          </a:p>
          <a:p>
            <a:pPr lvl="1"/>
            <a:r>
              <a:rPr lang="en-US" dirty="0"/>
              <a:t>No dynamic binding with an address of a participant </a:t>
            </a:r>
          </a:p>
          <a:p>
            <a:pPr lvl="2"/>
            <a:r>
              <a:rPr lang="en-US" dirty="0"/>
              <a:t>All authorities for a second transaction are required to be defined in the first transaction</a:t>
            </a:r>
          </a:p>
          <a:p>
            <a:r>
              <a:rPr lang="en-US" b="1" dirty="0">
                <a:solidFill>
                  <a:srgbClr val="00A9CE"/>
                </a:solidFill>
              </a:rPr>
              <a:t>Forces</a:t>
            </a:r>
          </a:p>
          <a:p>
            <a:pPr lvl="1"/>
            <a:r>
              <a:rPr lang="en-US" dirty="0"/>
              <a:t>Dynamism: Dynamic binding multiple unknown authorities</a:t>
            </a:r>
          </a:p>
          <a:p>
            <a:pPr lvl="1"/>
            <a:r>
              <a:rPr lang="en-US" dirty="0"/>
              <a:t>Pre-defined authorities: All the possible authorities are required to be defined beforehand if on-chain mechanism is used</a:t>
            </a:r>
          </a:p>
        </p:txBody>
      </p:sp>
      <p:sp>
        <p:nvSpPr>
          <p:cNvPr id="6" name="Slide Number Placeholder 5"/>
          <p:cNvSpPr>
            <a:spLocks noGrp="1"/>
          </p:cNvSpPr>
          <p:nvPr>
            <p:ph type="sldNum" sz="quarter" idx="12"/>
          </p:nvPr>
        </p:nvSpPr>
        <p:spPr/>
        <p:txBody>
          <a:bodyPr/>
          <a:lstStyle/>
          <a:p>
            <a:fld id="{FFF7CBAA-22EA-41CE-9725-C57ED0CEBC27}" type="slidenum">
              <a:rPr lang="en-AU" smtClean="0"/>
              <a:pPr/>
              <a:t>52</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871776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59848" y="1561356"/>
            <a:ext cx="8704639" cy="4104456"/>
          </a:xfrm>
          <a:prstGeom prst="rect">
            <a:avLst/>
          </a:prstGeom>
        </p:spPr>
        <p:txBody>
          <a:bodyPr vert="horz" lIns="68580" tIns="34290" rIns="68580" bIns="34290" numCol="2" rtlCol="0">
            <a:normAutofit fontScale="85000" lnSpcReduction="20000"/>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573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100" b="1" dirty="0">
                <a:solidFill>
                  <a:schemeClr val="accent1"/>
                </a:solidFill>
              </a:rPr>
              <a:t>Solution</a:t>
            </a:r>
          </a:p>
          <a:p>
            <a:pPr lvl="1"/>
            <a:r>
              <a:rPr lang="en-US" sz="1600" dirty="0"/>
              <a:t>Transaction is “locked” by hash of an off-chain secret</a:t>
            </a:r>
          </a:p>
          <a:p>
            <a:pPr lvl="1"/>
            <a:r>
              <a:rPr lang="en-US" sz="1600" dirty="0"/>
              <a:t>Whoever receives the secret off-chain can authorize the transaction</a:t>
            </a:r>
            <a:endParaRPr lang="en-US" sz="1600" b="1" dirty="0">
              <a:solidFill>
                <a:srgbClr val="00A9CE"/>
              </a:solidFill>
            </a:endParaRPr>
          </a:p>
          <a:p>
            <a:endParaRPr lang="en-US" sz="1800" b="1" dirty="0">
              <a:solidFill>
                <a:srgbClr val="00A9CE"/>
              </a:solidFill>
            </a:endParaRPr>
          </a:p>
          <a:p>
            <a:endParaRPr lang="en-US" sz="1800" b="1" dirty="0">
              <a:solidFill>
                <a:srgbClr val="00A9CE"/>
              </a:solidFill>
            </a:endParaRPr>
          </a:p>
          <a:p>
            <a:endParaRPr lang="en-US" sz="1800" b="1" dirty="0">
              <a:solidFill>
                <a:srgbClr val="00A9CE"/>
              </a:solidFill>
            </a:endParaRPr>
          </a:p>
          <a:p>
            <a:endParaRPr lang="en-US" sz="1800" b="1" dirty="0">
              <a:solidFill>
                <a:srgbClr val="00A9CE"/>
              </a:solidFill>
            </a:endParaRPr>
          </a:p>
          <a:p>
            <a:endParaRPr lang="en-US" sz="1800" b="1" dirty="0">
              <a:solidFill>
                <a:srgbClr val="00A9CE"/>
              </a:solidFill>
            </a:endParaRPr>
          </a:p>
          <a:p>
            <a:endParaRPr lang="en-US" sz="1800" b="1" dirty="0">
              <a:solidFill>
                <a:srgbClr val="00A9CE"/>
              </a:solidFill>
            </a:endParaRPr>
          </a:p>
          <a:p>
            <a:endParaRPr lang="en-US" sz="1800" b="1" dirty="0">
              <a:solidFill>
                <a:srgbClr val="00A9CE"/>
              </a:solidFill>
            </a:endParaRPr>
          </a:p>
          <a:p>
            <a:endParaRPr lang="en-US" sz="1800" b="1" dirty="0">
              <a:solidFill>
                <a:srgbClr val="00A9CE"/>
              </a:solidFill>
            </a:endParaRPr>
          </a:p>
          <a:p>
            <a:endParaRPr lang="en-US" sz="1800" b="1" dirty="0">
              <a:solidFill>
                <a:srgbClr val="00A9CE"/>
              </a:solidFill>
            </a:endParaRPr>
          </a:p>
          <a:p>
            <a:endParaRPr lang="en-US" sz="1800" b="1" dirty="0">
              <a:solidFill>
                <a:srgbClr val="00A9CE"/>
              </a:solidFill>
            </a:endParaRPr>
          </a:p>
          <a:p>
            <a:endParaRPr lang="en-US" sz="1800" b="1" dirty="0">
              <a:solidFill>
                <a:srgbClr val="00A9CE"/>
              </a:solidFill>
            </a:endParaRPr>
          </a:p>
          <a:p>
            <a:r>
              <a:rPr lang="en-US" sz="2100" b="1" dirty="0">
                <a:solidFill>
                  <a:srgbClr val="00A9CE"/>
                </a:solidFill>
              </a:rPr>
              <a:t>Consequences</a:t>
            </a:r>
          </a:p>
          <a:p>
            <a:pPr lvl="1"/>
            <a:r>
              <a:rPr lang="en-US" sz="1600" dirty="0"/>
              <a:t>Benefits</a:t>
            </a:r>
          </a:p>
          <a:p>
            <a:pPr lvl="2"/>
            <a:r>
              <a:rPr lang="en-US" sz="1400" dirty="0"/>
              <a:t>Dynamism: Enable dynamic binding of unknown authorities </a:t>
            </a:r>
          </a:p>
          <a:p>
            <a:pPr lvl="2"/>
            <a:r>
              <a:rPr lang="en-US" sz="1400" dirty="0"/>
              <a:t>Lost key tolerance: No specific key is required to authorize Tx</a:t>
            </a:r>
          </a:p>
          <a:p>
            <a:pPr lvl="2"/>
            <a:r>
              <a:rPr lang="en-US" sz="1400" dirty="0"/>
              <a:t>Routability: Enable multi-hop transfer (e.g. in channels) with all payment Txs </a:t>
            </a:r>
          </a:p>
          <a:p>
            <a:pPr marL="711200" lvl="3" indent="0">
              <a:buNone/>
            </a:pPr>
            <a:r>
              <a:rPr lang="en-US" sz="1400" dirty="0"/>
              <a:t>secured using the same secret </a:t>
            </a:r>
            <a:r>
              <a:rPr lang="en-US" sz="1400" dirty="0">
                <a:sym typeface="Wingdings"/>
              </a:rPr>
              <a:t> open at same time</a:t>
            </a:r>
            <a:endParaRPr lang="en-US" sz="1400" dirty="0"/>
          </a:p>
          <a:p>
            <a:pPr lvl="2"/>
            <a:r>
              <a:rPr lang="en-US" sz="1400" dirty="0"/>
              <a:t>Interoperability: Enable interaction between other systems and blockchain</a:t>
            </a:r>
          </a:p>
          <a:p>
            <a:pPr lvl="1"/>
            <a:r>
              <a:rPr lang="en-US" sz="1600" dirty="0"/>
              <a:t>Drawbacks</a:t>
            </a:r>
          </a:p>
          <a:p>
            <a:pPr lvl="2"/>
            <a:r>
              <a:rPr lang="en-US" sz="1400" dirty="0"/>
              <a:t>One-off secret: Secret is not reusable after being revealed</a:t>
            </a:r>
          </a:p>
          <a:p>
            <a:pPr lvl="2"/>
            <a:r>
              <a:rPr lang="en-US" sz="1400" dirty="0"/>
              <a:t>Lost secret: Transaction is “locked” forever if the secret is lost </a:t>
            </a:r>
          </a:p>
          <a:p>
            <a:pPr lvl="2"/>
            <a:r>
              <a:rPr lang="en-US" sz="1400" dirty="0"/>
              <a:t>“Front-running” attacks: observe Tx with secret, try to use secret before original Tx</a:t>
            </a:r>
          </a:p>
          <a:p>
            <a:pPr lvl="2"/>
            <a:r>
              <a:rPr lang="en-US" sz="1400" dirty="0"/>
              <a:t>Combination of signature and secret: A large set of authorities are known, but not all of them are allowed to authorize transactions</a:t>
            </a:r>
          </a:p>
        </p:txBody>
      </p:sp>
      <p:pic>
        <p:nvPicPr>
          <p:cNvPr id="4" name="Picture 3" descr="DynamicAuthorit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099" y="2425452"/>
            <a:ext cx="2400650" cy="3046343"/>
          </a:xfrm>
          <a:prstGeom prst="rect">
            <a:avLst/>
          </a:prstGeom>
        </p:spPr>
      </p:pic>
      <p:sp>
        <p:nvSpPr>
          <p:cNvPr id="10" name="Title 1"/>
          <p:cNvSpPr>
            <a:spLocks noGrp="1"/>
          </p:cNvSpPr>
          <p:nvPr>
            <p:ph type="title"/>
          </p:nvPr>
        </p:nvSpPr>
        <p:spPr/>
        <p:txBody>
          <a:bodyPr>
            <a:normAutofit/>
          </a:bodyPr>
          <a:lstStyle/>
          <a:p>
            <a:r>
              <a:rPr lang="en-US" dirty="0"/>
              <a:t>Pattern 1</a:t>
            </a:r>
            <a:r>
              <a:rPr lang="en-US" altLang="zh-CN" dirty="0"/>
              <a:t>1</a:t>
            </a:r>
            <a:r>
              <a:rPr lang="en-US" dirty="0"/>
              <a:t>: </a:t>
            </a:r>
            <a:r>
              <a:rPr lang="en-US" altLang="zh-CN" dirty="0"/>
              <a:t>Dynamic Authorization </a:t>
            </a:r>
            <a:r>
              <a:rPr lang="en-US" dirty="0"/>
              <a:t>2/3</a:t>
            </a:r>
          </a:p>
        </p:txBody>
      </p:sp>
      <p:sp>
        <p:nvSpPr>
          <p:cNvPr id="6" name="Slide Number Placeholder 5"/>
          <p:cNvSpPr>
            <a:spLocks noGrp="1"/>
          </p:cNvSpPr>
          <p:nvPr>
            <p:ph type="sldNum" sz="quarter" idx="12"/>
          </p:nvPr>
        </p:nvSpPr>
        <p:spPr/>
        <p:txBody>
          <a:bodyPr/>
          <a:lstStyle/>
          <a:p>
            <a:fld id="{FFF7CBAA-22EA-41CE-9725-C57ED0CEBC27}" type="slidenum">
              <a:rPr lang="en-AU" smtClean="0"/>
              <a:pPr/>
              <a:t>53</a:t>
            </a:fld>
            <a:r>
              <a:rPr lang="en-AU"/>
              <a:t>  |</a:t>
            </a:r>
            <a:endParaRPr lang="en-AU" dirty="0"/>
          </a:p>
        </p:txBody>
      </p:sp>
      <p:sp>
        <p:nvSpPr>
          <p:cNvPr id="9" name="Footer Placeholder 8"/>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628992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543050"/>
            <a:ext cx="8096250" cy="3455280"/>
          </a:xfrm>
        </p:spPr>
        <p:txBody>
          <a:bodyPr>
            <a:normAutofit lnSpcReduction="10000"/>
          </a:bodyPr>
          <a:lstStyle/>
          <a:p>
            <a:r>
              <a:rPr lang="en-US" b="1" dirty="0">
                <a:solidFill>
                  <a:srgbClr val="00A9CE"/>
                </a:solidFill>
              </a:rPr>
              <a:t>Related Patterns</a:t>
            </a:r>
            <a:r>
              <a:rPr lang="en-US" b="1" dirty="0">
                <a:solidFill>
                  <a:srgbClr val="30B787"/>
                </a:solidFill>
              </a:rPr>
              <a:t> </a:t>
            </a:r>
          </a:p>
          <a:p>
            <a:pPr lvl="1"/>
            <a:r>
              <a:rPr lang="en-US" i="1" dirty="0"/>
              <a:t>Pattern 10. Multiple Authorization</a:t>
            </a:r>
          </a:p>
          <a:p>
            <a:pPr marL="0" lvl="1" indent="0">
              <a:buNone/>
            </a:pPr>
            <a:endParaRPr lang="en-US" i="1" dirty="0"/>
          </a:p>
          <a:p>
            <a:pPr marL="0" lvl="1" indent="0">
              <a:buNone/>
            </a:pPr>
            <a:endParaRPr lang="en-US" i="1" dirty="0"/>
          </a:p>
          <a:p>
            <a:r>
              <a:rPr lang="en-US" b="1" dirty="0">
                <a:solidFill>
                  <a:schemeClr val="accent1"/>
                </a:solidFill>
              </a:rPr>
              <a:t>Known uses</a:t>
            </a:r>
          </a:p>
          <a:p>
            <a:pPr lvl="1"/>
            <a:r>
              <a:rPr lang="en-US" dirty="0"/>
              <a:t>Raiden network</a:t>
            </a:r>
          </a:p>
          <a:p>
            <a:pPr lvl="2"/>
            <a:r>
              <a:rPr lang="en-US" dirty="0"/>
              <a:t>Multi-hop transfer mechanism </a:t>
            </a:r>
          </a:p>
          <a:p>
            <a:pPr lvl="2"/>
            <a:r>
              <a:rPr lang="en-US" i="1" dirty="0"/>
              <a:t>hashlocked</a:t>
            </a:r>
            <a:r>
              <a:rPr lang="en-US" dirty="0"/>
              <a:t> transactions securely router payment through a middleman</a:t>
            </a:r>
          </a:p>
          <a:p>
            <a:pPr lvl="2"/>
            <a:endParaRPr lang="en-US" dirty="0"/>
          </a:p>
          <a:p>
            <a:pPr lvl="2"/>
            <a:endParaRPr lang="en-US" dirty="0"/>
          </a:p>
          <a:p>
            <a:pPr lvl="1"/>
            <a:r>
              <a:rPr lang="en-US" dirty="0"/>
              <a:t>Atomic cross-chain trading in the Bitcoin ecosystem</a:t>
            </a:r>
          </a:p>
          <a:p>
            <a:pPr lvl="2"/>
            <a:r>
              <a:rPr lang="en-US" dirty="0"/>
              <a:t>Trading Bitcoin for tokens on a Bitcoin sidechain</a:t>
            </a:r>
          </a:p>
          <a:p>
            <a:endParaRPr lang="en-US" dirty="0"/>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7" name="Picture 6" descr="rai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605" y="3067007"/>
            <a:ext cx="1927926" cy="391636"/>
          </a:xfrm>
          <a:prstGeom prst="rect">
            <a:avLst/>
          </a:prstGeom>
        </p:spPr>
      </p:pic>
      <p:pic>
        <p:nvPicPr>
          <p:cNvPr id="11" name="Picture 10" descr="BC_Logotyp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3984" y="4193163"/>
            <a:ext cx="1485599" cy="310714"/>
          </a:xfrm>
          <a:prstGeom prst="rect">
            <a:avLst/>
          </a:prstGeom>
        </p:spPr>
      </p:pic>
      <p:sp>
        <p:nvSpPr>
          <p:cNvPr id="10" name="Title 1"/>
          <p:cNvSpPr>
            <a:spLocks noGrp="1"/>
          </p:cNvSpPr>
          <p:nvPr>
            <p:ph type="title"/>
          </p:nvPr>
        </p:nvSpPr>
        <p:spPr/>
        <p:txBody>
          <a:bodyPr>
            <a:normAutofit/>
          </a:bodyPr>
          <a:lstStyle/>
          <a:p>
            <a:r>
              <a:rPr lang="en-US" dirty="0"/>
              <a:t>Pattern 1</a:t>
            </a:r>
            <a:r>
              <a:rPr lang="en-US" altLang="zh-CN" dirty="0"/>
              <a:t>1</a:t>
            </a:r>
            <a:r>
              <a:rPr lang="en-US" dirty="0"/>
              <a:t>: </a:t>
            </a:r>
            <a:r>
              <a:rPr lang="en-US" altLang="zh-CN" dirty="0"/>
              <a:t>Dynamic Authorization </a:t>
            </a:r>
            <a:r>
              <a:rPr lang="en-US" dirty="0"/>
              <a:t>3/3</a:t>
            </a:r>
          </a:p>
        </p:txBody>
      </p:sp>
      <p:sp>
        <p:nvSpPr>
          <p:cNvPr id="6" name="Slide Number Placeholder 5"/>
          <p:cNvSpPr>
            <a:spLocks noGrp="1"/>
          </p:cNvSpPr>
          <p:nvPr>
            <p:ph type="sldNum" sz="quarter" idx="12"/>
          </p:nvPr>
        </p:nvSpPr>
        <p:spPr/>
        <p:txBody>
          <a:bodyPr/>
          <a:lstStyle/>
          <a:p>
            <a:fld id="{FFF7CBAA-22EA-41CE-9725-C57ED0CEBC27}" type="slidenum">
              <a:rPr lang="en-AU" smtClean="0"/>
              <a:pPr/>
              <a:t>54</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4204633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12: X-Confirmation 1/3</a:t>
            </a:r>
          </a:p>
        </p:txBody>
      </p:sp>
      <p:sp>
        <p:nvSpPr>
          <p:cNvPr id="3" name="Content Placeholder 2"/>
          <p:cNvSpPr>
            <a:spLocks noGrp="1"/>
          </p:cNvSpPr>
          <p:nvPr>
            <p:ph idx="1"/>
          </p:nvPr>
        </p:nvSpPr>
        <p:spPr>
          <a:xfrm>
            <a:off x="319184" y="1486583"/>
            <a:ext cx="8433477" cy="3891197"/>
          </a:xfrm>
        </p:spPr>
        <p:txBody>
          <a:bodyPr numCol="2">
            <a:normAutofit/>
          </a:bodyPr>
          <a:lstStyle/>
          <a:p>
            <a:r>
              <a:rPr lang="en-US" b="1" dirty="0">
                <a:solidFill>
                  <a:schemeClr val="accent1"/>
                </a:solidFill>
              </a:rPr>
              <a:t>Summary</a:t>
            </a:r>
            <a:r>
              <a:rPr lang="en-US" dirty="0"/>
              <a:t> </a:t>
            </a:r>
          </a:p>
          <a:p>
            <a:pPr lvl="1"/>
            <a:r>
              <a:rPr lang="en-US" dirty="0"/>
              <a:t>Waiting for enough number of blocks as confirmations to ensure that a transaction added into blockchain is immutable with high probability </a:t>
            </a:r>
          </a:p>
          <a:p>
            <a:r>
              <a:rPr lang="en-US" b="1" dirty="0">
                <a:solidFill>
                  <a:srgbClr val="00A9CE"/>
                </a:solidFill>
              </a:rPr>
              <a:t>Context</a:t>
            </a:r>
          </a:p>
          <a:p>
            <a:pPr lvl="1"/>
            <a:r>
              <a:rPr lang="en-US" dirty="0"/>
              <a:t>Proof-of-work (Nakamoto) consensus enables probabilistic immutability</a:t>
            </a:r>
          </a:p>
          <a:p>
            <a:pPr lvl="2"/>
            <a:r>
              <a:rPr lang="en-US" dirty="0"/>
              <a:t>Most recent few blocks are replaced by a competing chain fork</a:t>
            </a:r>
          </a:p>
          <a:p>
            <a:pPr lvl="2"/>
            <a:r>
              <a:rPr lang="en-US" dirty="0"/>
              <a:t>Transactions included in the discarded branches go back to the transaction pool</a:t>
            </a:r>
          </a:p>
          <a:p>
            <a:pPr marL="0" indent="0">
              <a:buNone/>
            </a:pPr>
            <a:endParaRPr lang="en-US" b="1" dirty="0">
              <a:solidFill>
                <a:srgbClr val="00A9CE"/>
              </a:solidFill>
            </a:endParaRPr>
          </a:p>
          <a:p>
            <a:r>
              <a:rPr lang="en-US" b="1" dirty="0">
                <a:solidFill>
                  <a:srgbClr val="00A9CE"/>
                </a:solidFill>
              </a:rPr>
              <a:t>Problem</a:t>
            </a:r>
            <a:endParaRPr lang="en-US" dirty="0">
              <a:solidFill>
                <a:srgbClr val="00A9CE"/>
              </a:solidFill>
            </a:endParaRPr>
          </a:p>
          <a:p>
            <a:pPr lvl="1"/>
            <a:r>
              <a:rPr lang="en-US" dirty="0">
                <a:solidFill>
                  <a:srgbClr val="000000"/>
                </a:solidFill>
              </a:rPr>
              <a:t>Fork: No certainty as to which branch will be permanently kept in blockchain</a:t>
            </a:r>
          </a:p>
          <a:p>
            <a:r>
              <a:rPr lang="en-US" b="1" dirty="0">
                <a:solidFill>
                  <a:srgbClr val="00A9CE"/>
                </a:solidFill>
              </a:rPr>
              <a:t>Forces</a:t>
            </a:r>
          </a:p>
          <a:p>
            <a:pPr lvl="1"/>
            <a:r>
              <a:rPr lang="en-US" dirty="0"/>
              <a:t>Chain fork: Occurs on a blockchain using proof-of-work consensus</a:t>
            </a:r>
          </a:p>
          <a:p>
            <a:pPr lvl="1"/>
            <a:r>
              <a:rPr lang="en-US" dirty="0"/>
              <a:t>Frequency of chain fork</a:t>
            </a:r>
          </a:p>
          <a:p>
            <a:pPr lvl="2"/>
            <a:r>
              <a:rPr lang="en-US" dirty="0"/>
              <a:t>Shorter inter-block time would lead to an increased frequency of forks </a:t>
            </a:r>
            <a:endParaRPr lang="en-US" dirty="0">
              <a:effectLst/>
            </a:endParaRPr>
          </a:p>
        </p:txBody>
      </p:sp>
      <p:sp>
        <p:nvSpPr>
          <p:cNvPr id="6" name="Slide Number Placeholder 5"/>
          <p:cNvSpPr>
            <a:spLocks noGrp="1"/>
          </p:cNvSpPr>
          <p:nvPr>
            <p:ph type="sldNum" sz="quarter" idx="12"/>
          </p:nvPr>
        </p:nvSpPr>
        <p:spPr/>
        <p:txBody>
          <a:bodyPr/>
          <a:lstStyle/>
          <a:p>
            <a:fld id="{FFF7CBAA-22EA-41CE-9725-C57ED0CEBC27}" type="slidenum">
              <a:rPr lang="en-AU" smtClean="0"/>
              <a:pPr/>
              <a:t>55</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204309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473038"/>
            <a:ext cx="8568952" cy="3756735"/>
          </a:xfrm>
        </p:spPr>
        <p:txBody>
          <a:bodyPr numCol="2">
            <a:normAutofit lnSpcReduction="10000"/>
          </a:bodyPr>
          <a:lstStyle/>
          <a:p>
            <a:r>
              <a:rPr lang="en-US" altLang="zh-CN" sz="1900" b="1" dirty="0">
                <a:solidFill>
                  <a:schemeClr val="accent1"/>
                </a:solidFill>
              </a:rPr>
              <a:t>Solution</a:t>
            </a:r>
          </a:p>
          <a:p>
            <a:pPr lvl="1"/>
            <a:r>
              <a:rPr lang="en-US" dirty="0"/>
              <a:t>Wait for a certain number (X) of blocks to be generated after the transaction is included into one block</a:t>
            </a:r>
          </a:p>
          <a:p>
            <a:pPr lvl="1"/>
            <a:r>
              <a:rPr lang="en-US" dirty="0"/>
              <a:t>Transaction is considered committed </a:t>
            </a:r>
          </a:p>
          <a:p>
            <a:pPr lvl="1"/>
            <a:r>
              <a:rPr lang="en-US" dirty="0"/>
              <a:t>X is blockchain specific and risk-</a:t>
            </a:r>
          </a:p>
          <a:p>
            <a:pPr marL="0" lvl="1" indent="0">
              <a:buNone/>
            </a:pPr>
            <a:r>
              <a:rPr lang="en-US" dirty="0"/>
              <a:t>     dependent</a:t>
            </a:r>
          </a:p>
          <a:p>
            <a:pPr marL="0" lvl="1" indent="0">
              <a:buNone/>
            </a:pPr>
            <a:endParaRPr lang="en-US" sz="1900" b="1" dirty="0">
              <a:solidFill>
                <a:srgbClr val="00A9CE"/>
              </a:solidFill>
            </a:endParaRPr>
          </a:p>
          <a:p>
            <a:pPr marL="0" lvl="1" indent="0">
              <a:buNone/>
            </a:pPr>
            <a:endParaRPr lang="en-US" sz="1900" b="1" dirty="0">
              <a:solidFill>
                <a:srgbClr val="00A9CE"/>
              </a:solidFill>
            </a:endParaRPr>
          </a:p>
          <a:p>
            <a:pPr marL="0" lvl="1" indent="0">
              <a:buNone/>
            </a:pPr>
            <a:endParaRPr lang="en-US" sz="1900" b="1" dirty="0">
              <a:solidFill>
                <a:srgbClr val="00A9CE"/>
              </a:solidFill>
            </a:endParaRPr>
          </a:p>
          <a:p>
            <a:endParaRPr lang="en-US" sz="1900" b="1" dirty="0">
              <a:solidFill>
                <a:srgbClr val="00A9CE"/>
              </a:solidFill>
            </a:endParaRPr>
          </a:p>
          <a:p>
            <a:endParaRPr lang="en-US" sz="1900" b="1" dirty="0">
              <a:solidFill>
                <a:srgbClr val="00A9CE"/>
              </a:solidFill>
            </a:endParaRPr>
          </a:p>
          <a:p>
            <a:endParaRPr lang="en-US" sz="1900" b="1" dirty="0">
              <a:solidFill>
                <a:srgbClr val="00A9CE"/>
              </a:solidFill>
            </a:endParaRPr>
          </a:p>
          <a:p>
            <a:r>
              <a:rPr lang="en-US" sz="1900" b="1" dirty="0">
                <a:solidFill>
                  <a:srgbClr val="00A9CE"/>
                </a:solidFill>
              </a:rPr>
              <a:t>Consequences</a:t>
            </a:r>
          </a:p>
          <a:p>
            <a:pPr lvl="1"/>
            <a:r>
              <a:rPr lang="en-US" dirty="0"/>
              <a:t>Benefits</a:t>
            </a:r>
          </a:p>
          <a:p>
            <a:pPr lvl="2"/>
            <a:r>
              <a:rPr lang="en-US" dirty="0"/>
              <a:t>Immutability: The more blocks generated after the block with the transaction, the higher probability of the immutability </a:t>
            </a:r>
          </a:p>
          <a:p>
            <a:pPr lvl="1"/>
            <a:r>
              <a:rPr lang="en-US" dirty="0"/>
              <a:t>Drawbacks</a:t>
            </a:r>
          </a:p>
          <a:p>
            <a:pPr lvl="2"/>
            <a:r>
              <a:rPr lang="en-US" dirty="0"/>
              <a:t>Latency</a:t>
            </a:r>
          </a:p>
          <a:p>
            <a:pPr lvl="3"/>
            <a:r>
              <a:rPr lang="en-US" dirty="0"/>
              <a:t>Latency between submission and confirmation of a transaction is affected by consensus protocol and X</a:t>
            </a:r>
          </a:p>
          <a:p>
            <a:pPr lvl="3"/>
            <a:r>
              <a:rPr lang="en-US" dirty="0"/>
              <a:t>The larger value of X, the longer latency</a:t>
            </a:r>
          </a:p>
          <a:p>
            <a:pPr marL="0" lvl="1" indent="0">
              <a:buNone/>
            </a:pPr>
            <a:endParaRPr lang="en-US" dirty="0"/>
          </a:p>
          <a:p>
            <a:pPr lvl="1"/>
            <a:endParaRPr lang="en-US" dirty="0"/>
          </a:p>
          <a:p>
            <a:pPr lvl="1"/>
            <a:endParaRPr lang="en-US" dirty="0"/>
          </a:p>
          <a:p>
            <a:pPr lvl="1"/>
            <a:endParaRPr lang="en-US" b="1" dirty="0">
              <a:solidFill>
                <a:schemeClr val="accent1"/>
              </a:solidFill>
            </a:endParaRPr>
          </a:p>
        </p:txBody>
      </p:sp>
      <p:sp>
        <p:nvSpPr>
          <p:cNvPr id="7" name="Content Placeholder 2"/>
          <p:cNvSpPr txBox="1">
            <a:spLocks/>
          </p:cNvSpPr>
          <p:nvPr/>
        </p:nvSpPr>
        <p:spPr>
          <a:xfrm>
            <a:off x="259848" y="3217540"/>
            <a:ext cx="8742678" cy="24968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573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pic>
        <p:nvPicPr>
          <p:cNvPr id="4" name="Picture 3" descr="xconfirm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90" y="3645375"/>
            <a:ext cx="4968552" cy="1584399"/>
          </a:xfrm>
          <a:prstGeom prst="rect">
            <a:avLst/>
          </a:prstGeom>
        </p:spPr>
      </p:pic>
      <p:sp>
        <p:nvSpPr>
          <p:cNvPr id="5" name="Title 4"/>
          <p:cNvSpPr>
            <a:spLocks noGrp="1"/>
          </p:cNvSpPr>
          <p:nvPr>
            <p:ph type="title"/>
          </p:nvPr>
        </p:nvSpPr>
        <p:spPr/>
        <p:txBody>
          <a:bodyPr/>
          <a:lstStyle/>
          <a:p>
            <a:r>
              <a:rPr lang="en-US" dirty="0"/>
              <a:t>Pattern 12: X-Confirmation 2/3</a:t>
            </a:r>
          </a:p>
        </p:txBody>
      </p:sp>
      <p:sp>
        <p:nvSpPr>
          <p:cNvPr id="9" name="Slide Number Placeholder 8"/>
          <p:cNvSpPr>
            <a:spLocks noGrp="1"/>
          </p:cNvSpPr>
          <p:nvPr>
            <p:ph type="sldNum" sz="quarter" idx="12"/>
          </p:nvPr>
        </p:nvSpPr>
        <p:spPr/>
        <p:txBody>
          <a:bodyPr/>
          <a:lstStyle/>
          <a:p>
            <a:fld id="{FFF7CBAA-22EA-41CE-9725-C57ED0CEBC27}" type="slidenum">
              <a:rPr lang="en-AU" smtClean="0"/>
              <a:pPr/>
              <a:t>56</a:t>
            </a:fld>
            <a:r>
              <a:rPr lang="en-AU"/>
              <a:t>  |</a:t>
            </a:r>
            <a:endParaRPr lang="en-AU" dirty="0"/>
          </a:p>
        </p:txBody>
      </p:sp>
      <p:sp>
        <p:nvSpPr>
          <p:cNvPr id="10" name="Footer Placeholder 9"/>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613444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543051"/>
            <a:ext cx="8096250" cy="2998700"/>
          </a:xfrm>
        </p:spPr>
        <p:txBody>
          <a:bodyPr>
            <a:normAutofit/>
          </a:bodyPr>
          <a:lstStyle/>
          <a:p>
            <a:r>
              <a:rPr lang="en-US" b="1" dirty="0">
                <a:solidFill>
                  <a:srgbClr val="00A9CE"/>
                </a:solidFill>
              </a:rPr>
              <a:t>Related Patterns</a:t>
            </a:r>
            <a:r>
              <a:rPr lang="en-US" b="1" dirty="0">
                <a:solidFill>
                  <a:srgbClr val="30B787"/>
                </a:solidFill>
              </a:rPr>
              <a:t>  </a:t>
            </a:r>
            <a:r>
              <a:rPr lang="en-US" dirty="0"/>
              <a:t>N/A</a:t>
            </a:r>
          </a:p>
          <a:p>
            <a:endParaRPr lang="en-US" dirty="0"/>
          </a:p>
          <a:p>
            <a:endParaRPr lang="en-US" b="1" dirty="0">
              <a:solidFill>
                <a:schemeClr val="accent1"/>
              </a:solidFill>
            </a:endParaRPr>
          </a:p>
          <a:p>
            <a:r>
              <a:rPr lang="en-US" b="1" dirty="0">
                <a:solidFill>
                  <a:schemeClr val="accent1"/>
                </a:solidFill>
              </a:rPr>
              <a:t>Known uses</a:t>
            </a:r>
            <a:endParaRPr lang="en-US" dirty="0"/>
          </a:p>
          <a:p>
            <a:pPr lvl="1"/>
            <a:r>
              <a:rPr lang="en-US" dirty="0"/>
              <a:t>Bitcoin uses 6-confirmation</a:t>
            </a:r>
          </a:p>
          <a:p>
            <a:pPr lvl="2"/>
            <a:r>
              <a:rPr lang="en-US" dirty="0"/>
              <a:t>An attacker is unlikely to amass more than 10% of the total amount of computing power </a:t>
            </a:r>
          </a:p>
          <a:p>
            <a:pPr lvl="2"/>
            <a:r>
              <a:rPr lang="en-US" dirty="0"/>
              <a:t>A negligible risk of less than 0.1% is acceptable to many (and probably overkill for many)</a:t>
            </a:r>
          </a:p>
          <a:p>
            <a:pPr lvl="1"/>
            <a:endParaRPr lang="en-US" dirty="0"/>
          </a:p>
          <a:p>
            <a:pPr lvl="1"/>
            <a:r>
              <a:rPr lang="en-US" dirty="0"/>
              <a:t>Ethereum uses 12- confirmation</a:t>
            </a:r>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8" name="Picture 7" descr="BC_Logotyp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78384" y="2762499"/>
            <a:ext cx="1485599" cy="310714"/>
          </a:xfrm>
          <a:prstGeom prst="rect">
            <a:avLst/>
          </a:prstGeom>
        </p:spPr>
      </p:pic>
      <p:pic>
        <p:nvPicPr>
          <p:cNvPr id="9" name="Picture 8" descr="ethereum.png"/>
          <p:cNvPicPr>
            <a:picLocks noChangeAspect="1"/>
          </p:cNvPicPr>
          <p:nvPr/>
        </p:nvPicPr>
        <p:blipFill rotWithShape="1">
          <a:blip r:embed="rId4">
            <a:extLst>
              <a:ext uri="{28A0092B-C50C-407E-A947-70E740481C1C}">
                <a14:useLocalDpi xmlns:a14="http://schemas.microsoft.com/office/drawing/2010/main" val="0"/>
              </a:ext>
            </a:extLst>
          </a:blip>
          <a:srcRect l="15127" t="34981" r="14971" b="32593"/>
          <a:stretch/>
        </p:blipFill>
        <p:spPr>
          <a:xfrm>
            <a:off x="3635896" y="4153644"/>
            <a:ext cx="1997446" cy="518882"/>
          </a:xfrm>
          <a:prstGeom prst="rect">
            <a:avLst/>
          </a:prstGeom>
        </p:spPr>
      </p:pic>
      <p:sp>
        <p:nvSpPr>
          <p:cNvPr id="5" name="Title 4"/>
          <p:cNvSpPr>
            <a:spLocks noGrp="1"/>
          </p:cNvSpPr>
          <p:nvPr>
            <p:ph type="title"/>
          </p:nvPr>
        </p:nvSpPr>
        <p:spPr/>
        <p:txBody>
          <a:bodyPr/>
          <a:lstStyle/>
          <a:p>
            <a:r>
              <a:rPr lang="en-US" dirty="0"/>
              <a:t>Pattern 12: X-Confirmation 3/3</a:t>
            </a:r>
          </a:p>
        </p:txBody>
      </p:sp>
      <p:sp>
        <p:nvSpPr>
          <p:cNvPr id="7" name="Slide Number Placeholder 6"/>
          <p:cNvSpPr>
            <a:spLocks noGrp="1"/>
          </p:cNvSpPr>
          <p:nvPr>
            <p:ph type="sldNum" sz="quarter" idx="12"/>
          </p:nvPr>
        </p:nvSpPr>
        <p:spPr/>
        <p:txBody>
          <a:bodyPr/>
          <a:lstStyle/>
          <a:p>
            <a:fld id="{FFF7CBAA-22EA-41CE-9725-C57ED0CEBC27}" type="slidenum">
              <a:rPr lang="en-AU" smtClean="0"/>
              <a:pPr/>
              <a:t>57</a:t>
            </a:fld>
            <a:r>
              <a:rPr lang="en-AU"/>
              <a:t>  |</a:t>
            </a:r>
            <a:endParaRPr lang="en-AU" dirty="0"/>
          </a:p>
        </p:txBody>
      </p:sp>
      <p:sp>
        <p:nvSpPr>
          <p:cNvPr id="10" name="Footer Placeholder 9"/>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7631866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13: Security Deposit 1/3</a:t>
            </a:r>
          </a:p>
        </p:txBody>
      </p:sp>
      <p:sp>
        <p:nvSpPr>
          <p:cNvPr id="3" name="Content Placeholder 2"/>
          <p:cNvSpPr>
            <a:spLocks noGrp="1"/>
          </p:cNvSpPr>
          <p:nvPr>
            <p:ph idx="1"/>
          </p:nvPr>
        </p:nvSpPr>
        <p:spPr>
          <a:xfrm>
            <a:off x="319184" y="1561356"/>
            <a:ext cx="8433477" cy="3744416"/>
          </a:xfrm>
        </p:spPr>
        <p:txBody>
          <a:bodyPr numCol="2">
            <a:normAutofit/>
          </a:bodyPr>
          <a:lstStyle/>
          <a:p>
            <a:r>
              <a:rPr lang="en-US" b="1" dirty="0">
                <a:solidFill>
                  <a:schemeClr val="accent1"/>
                </a:solidFill>
              </a:rPr>
              <a:t>Summary</a:t>
            </a:r>
            <a:r>
              <a:rPr lang="en-US" dirty="0"/>
              <a:t> </a:t>
            </a:r>
          </a:p>
          <a:p>
            <a:pPr lvl="1"/>
            <a:r>
              <a:rPr lang="en-US" dirty="0"/>
              <a:t>A user put aside a certain amount of money, which will be paid back to the user for her honesty or given to the other parties to compensate them for the dishonesty of the user</a:t>
            </a:r>
          </a:p>
          <a:p>
            <a:r>
              <a:rPr lang="en-US" b="1" dirty="0">
                <a:solidFill>
                  <a:srgbClr val="00A9CE"/>
                </a:solidFill>
              </a:rPr>
              <a:t>Context</a:t>
            </a:r>
          </a:p>
          <a:p>
            <a:pPr lvl="1"/>
            <a:r>
              <a:rPr lang="en-US" dirty="0"/>
              <a:t>Trust is achieved from the interactions between participants within the network</a:t>
            </a:r>
          </a:p>
          <a:p>
            <a:pPr lvl="1"/>
            <a:r>
              <a:rPr lang="en-US" dirty="0"/>
              <a:t>Blockchain-based applications relying on all the users to facilitate transactions</a:t>
            </a:r>
            <a:endParaRPr lang="en-US" b="1" dirty="0">
              <a:solidFill>
                <a:srgbClr val="00A9CE"/>
              </a:solidFill>
            </a:endParaRPr>
          </a:p>
          <a:p>
            <a:endParaRPr lang="en-US" b="1" dirty="0">
              <a:solidFill>
                <a:srgbClr val="00A9CE"/>
              </a:solidFill>
            </a:endParaRPr>
          </a:p>
          <a:p>
            <a:r>
              <a:rPr lang="en-US" b="1" dirty="0">
                <a:solidFill>
                  <a:srgbClr val="00A9CE"/>
                </a:solidFill>
              </a:rPr>
              <a:t>Problem</a:t>
            </a:r>
            <a:endParaRPr lang="en-US" dirty="0">
              <a:solidFill>
                <a:srgbClr val="00A9CE"/>
              </a:solidFill>
            </a:endParaRPr>
          </a:p>
          <a:p>
            <a:pPr lvl="1"/>
            <a:r>
              <a:rPr lang="en-US" dirty="0"/>
              <a:t>Equal rights of blockchain allows every participant the same ability to manipulate the blockchain</a:t>
            </a:r>
          </a:p>
          <a:p>
            <a:pPr lvl="1"/>
            <a:r>
              <a:rPr lang="en-US" dirty="0"/>
              <a:t>How to prove honesty?</a:t>
            </a:r>
          </a:p>
          <a:p>
            <a:r>
              <a:rPr lang="en-US" b="1" dirty="0">
                <a:solidFill>
                  <a:srgbClr val="00A9CE"/>
                </a:solidFill>
              </a:rPr>
              <a:t>Forces</a:t>
            </a:r>
          </a:p>
          <a:p>
            <a:pPr lvl="1"/>
            <a:r>
              <a:rPr lang="en-US" dirty="0"/>
              <a:t>Security: Security of the system relies on the behavior of all the participants</a:t>
            </a:r>
          </a:p>
          <a:p>
            <a:pPr lvl="1"/>
            <a:r>
              <a:rPr lang="en-US" dirty="0"/>
              <a:t>Incentive: Participants in a decentralized application can be incentivized to behave honestly</a:t>
            </a:r>
          </a:p>
        </p:txBody>
      </p:sp>
      <p:sp>
        <p:nvSpPr>
          <p:cNvPr id="6" name="Slide Number Placeholder 5"/>
          <p:cNvSpPr>
            <a:spLocks noGrp="1"/>
          </p:cNvSpPr>
          <p:nvPr>
            <p:ph type="sldNum" sz="quarter" idx="12"/>
          </p:nvPr>
        </p:nvSpPr>
        <p:spPr/>
        <p:txBody>
          <a:bodyPr/>
          <a:lstStyle/>
          <a:p>
            <a:fld id="{FFF7CBAA-22EA-41CE-9725-C57ED0CEBC27}" type="slidenum">
              <a:rPr lang="en-AU" smtClean="0"/>
              <a:pPr/>
              <a:t>58</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4091526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curityDeposi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184" y="121196"/>
            <a:ext cx="2783591" cy="3289699"/>
          </a:xfrm>
          <a:prstGeom prst="rect">
            <a:avLst/>
          </a:prstGeom>
        </p:spPr>
      </p:pic>
      <p:sp>
        <p:nvSpPr>
          <p:cNvPr id="3" name="Content Placeholder 2"/>
          <p:cNvSpPr>
            <a:spLocks noGrp="1"/>
          </p:cNvSpPr>
          <p:nvPr>
            <p:ph idx="1"/>
          </p:nvPr>
        </p:nvSpPr>
        <p:spPr>
          <a:xfrm>
            <a:off x="323528" y="1419230"/>
            <a:ext cx="5997132" cy="1798310"/>
          </a:xfrm>
        </p:spPr>
        <p:txBody>
          <a:bodyPr>
            <a:normAutofit/>
          </a:bodyPr>
          <a:lstStyle/>
          <a:p>
            <a:pPr lvl="1"/>
            <a:endParaRPr lang="en-US" dirty="0"/>
          </a:p>
          <a:p>
            <a:pPr lvl="1"/>
            <a:endParaRPr lang="en-US" dirty="0"/>
          </a:p>
          <a:p>
            <a:pPr lvl="1"/>
            <a:endParaRPr lang="en-US" b="1" dirty="0">
              <a:solidFill>
                <a:schemeClr val="accent1"/>
              </a:solidFill>
            </a:endParaRPr>
          </a:p>
        </p:txBody>
      </p:sp>
      <p:sp>
        <p:nvSpPr>
          <p:cNvPr id="7" name="Content Placeholder 2"/>
          <p:cNvSpPr txBox="1">
            <a:spLocks/>
          </p:cNvSpPr>
          <p:nvPr/>
        </p:nvSpPr>
        <p:spPr>
          <a:xfrm>
            <a:off x="259848" y="1489348"/>
            <a:ext cx="7230737" cy="410445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573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900" b="1" dirty="0">
                <a:solidFill>
                  <a:schemeClr val="accent1"/>
                </a:solidFill>
              </a:rPr>
              <a:t>Solution</a:t>
            </a:r>
          </a:p>
          <a:p>
            <a:pPr lvl="1"/>
            <a:r>
              <a:rPr lang="en-US" sz="1600" dirty="0"/>
              <a:t>Participant is required to put aside amount of tokens</a:t>
            </a:r>
          </a:p>
          <a:p>
            <a:pPr lvl="2"/>
            <a:r>
              <a:rPr lang="en-US" sz="1400" dirty="0"/>
              <a:t>Temporarily sacrificing stake</a:t>
            </a:r>
          </a:p>
          <a:p>
            <a:pPr lvl="1"/>
            <a:r>
              <a:rPr lang="en-US" sz="1600" dirty="0"/>
              <a:t>Paid back if the participant behaves honestly</a:t>
            </a:r>
          </a:p>
          <a:p>
            <a:pPr lvl="1"/>
            <a:r>
              <a:rPr lang="en-US" sz="1600" dirty="0"/>
              <a:t>Or compensate others for their lost due to dishonesty of the participant</a:t>
            </a:r>
            <a:endParaRPr lang="en-US" sz="1600" b="1" dirty="0">
              <a:solidFill>
                <a:srgbClr val="00A9CE"/>
              </a:solidFill>
            </a:endParaRPr>
          </a:p>
          <a:p>
            <a:r>
              <a:rPr lang="en-US" sz="1900" b="1" dirty="0">
                <a:solidFill>
                  <a:srgbClr val="00A9CE"/>
                </a:solidFill>
              </a:rPr>
              <a:t>Consequences</a:t>
            </a:r>
          </a:p>
          <a:p>
            <a:pPr lvl="1"/>
            <a:r>
              <a:rPr lang="en-US" sz="1600" dirty="0"/>
              <a:t>Benefits</a:t>
            </a:r>
          </a:p>
          <a:p>
            <a:pPr lvl="2"/>
            <a:r>
              <a:rPr lang="en-US" sz="1400" dirty="0"/>
              <a:t>Security: Deposit is paid back only if the participant behaves honestly</a:t>
            </a:r>
          </a:p>
          <a:p>
            <a:pPr lvl="3"/>
            <a:r>
              <a:rPr lang="en-US" sz="1400" dirty="0"/>
              <a:t>Reduce the risk of participants misbehave</a:t>
            </a:r>
          </a:p>
          <a:p>
            <a:pPr lvl="1"/>
            <a:r>
              <a:rPr lang="en-US" sz="1600" dirty="0"/>
              <a:t>Drawbacks</a:t>
            </a:r>
          </a:p>
          <a:p>
            <a:pPr lvl="2"/>
            <a:r>
              <a:rPr lang="en-US" sz="1400" dirty="0"/>
              <a:t>Access</a:t>
            </a:r>
          </a:p>
          <a:p>
            <a:pPr lvl="3"/>
            <a:r>
              <a:rPr lang="en-US" sz="1400" dirty="0"/>
              <a:t>Security deposit is normally larger than the potential profit gain from dishonesty</a:t>
            </a:r>
          </a:p>
          <a:p>
            <a:pPr lvl="3"/>
            <a:r>
              <a:rPr lang="en-US" sz="1400" dirty="0"/>
              <a:t>Large security deposit restricts access to the application</a:t>
            </a:r>
          </a:p>
        </p:txBody>
      </p:sp>
      <p:sp>
        <p:nvSpPr>
          <p:cNvPr id="10" name="Title 1"/>
          <p:cNvSpPr>
            <a:spLocks noGrp="1"/>
          </p:cNvSpPr>
          <p:nvPr>
            <p:ph type="title"/>
          </p:nvPr>
        </p:nvSpPr>
        <p:spPr/>
        <p:txBody>
          <a:bodyPr/>
          <a:lstStyle/>
          <a:p>
            <a:r>
              <a:rPr lang="en-US" dirty="0"/>
              <a:t>Pattern 13: Security Deposit 2/3</a:t>
            </a:r>
          </a:p>
        </p:txBody>
      </p:sp>
      <p:sp>
        <p:nvSpPr>
          <p:cNvPr id="6" name="Slide Number Placeholder 5"/>
          <p:cNvSpPr>
            <a:spLocks noGrp="1"/>
          </p:cNvSpPr>
          <p:nvPr>
            <p:ph type="sldNum" sz="quarter" idx="12"/>
          </p:nvPr>
        </p:nvSpPr>
        <p:spPr/>
        <p:txBody>
          <a:bodyPr/>
          <a:lstStyle/>
          <a:p>
            <a:fld id="{FFF7CBAA-22EA-41CE-9725-C57ED0CEBC27}" type="slidenum">
              <a:rPr lang="en-AU" smtClean="0"/>
              <a:pPr/>
              <a:t>59</a:t>
            </a:fld>
            <a:r>
              <a:rPr lang="en-AU"/>
              <a:t>  |</a:t>
            </a:r>
            <a:endParaRPr lang="en-AU" dirty="0"/>
          </a:p>
        </p:txBody>
      </p:sp>
      <p:sp>
        <p:nvSpPr>
          <p:cNvPr id="9" name="Footer Placeholder 8"/>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520305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altLang="zh-CN" dirty="0"/>
              <a:t>Advantages of Patterns</a:t>
            </a:r>
            <a:endParaRPr lang="en-AU" dirty="0"/>
          </a:p>
        </p:txBody>
      </p:sp>
      <p:sp>
        <p:nvSpPr>
          <p:cNvPr id="26625" name="Content Placeholder 1"/>
          <p:cNvSpPr>
            <a:spLocks noGrp="1"/>
          </p:cNvSpPr>
          <p:nvPr>
            <p:ph idx="1"/>
          </p:nvPr>
        </p:nvSpPr>
        <p:spPr>
          <a:xfrm>
            <a:off x="395536" y="1705372"/>
            <a:ext cx="8096250" cy="3744416"/>
          </a:xfrm>
        </p:spPr>
        <p:txBody>
          <a:bodyPr>
            <a:noAutofit/>
          </a:bodyPr>
          <a:lstStyle/>
          <a:p>
            <a:r>
              <a:rPr lang="en-AU" dirty="0"/>
              <a:t>Design patterns can speed up the development process by providing tested, proven development paradigms.</a:t>
            </a:r>
          </a:p>
          <a:p>
            <a:pPr lvl="1"/>
            <a:r>
              <a:rPr lang="en-AU" dirty="0"/>
              <a:t>Design patterns document the efforts of the experts</a:t>
            </a:r>
          </a:p>
          <a:p>
            <a:pPr lvl="1"/>
            <a:r>
              <a:rPr lang="en-AU" dirty="0"/>
              <a:t>Design patterns concerns with a flexible software architecture</a:t>
            </a:r>
          </a:p>
          <a:p>
            <a:r>
              <a:rPr lang="en-AU" dirty="0"/>
              <a:t>Effective software design requires considering issues that may not become visible until later in the implementation.</a:t>
            </a:r>
          </a:p>
          <a:p>
            <a:r>
              <a:rPr lang="en-AU" dirty="0"/>
              <a:t>Reusing design patterns helps to prevent subtle issues that can cause major problems and improves code readability for programmers and architects familiar with the patterns. </a:t>
            </a:r>
          </a:p>
        </p:txBody>
      </p:sp>
      <p:sp>
        <p:nvSpPr>
          <p:cNvPr id="3" name="Slide Number Placeholder 2"/>
          <p:cNvSpPr>
            <a:spLocks noGrp="1"/>
          </p:cNvSpPr>
          <p:nvPr>
            <p:ph type="sldNum" sz="quarter" idx="12"/>
          </p:nvPr>
        </p:nvSpPr>
        <p:spPr/>
        <p:txBody>
          <a:bodyPr/>
          <a:lstStyle/>
          <a:p>
            <a:fld id="{FFF7CBAA-22EA-41CE-9725-C57ED0CEBC27}" type="slidenum">
              <a:rPr lang="en-AU" smtClean="0"/>
              <a:pPr/>
              <a:t>6</a:t>
            </a:fld>
            <a:r>
              <a:rPr lang="en-AU"/>
              <a:t>  |</a:t>
            </a:r>
            <a:endParaRPr lang="en-AU" dirty="0"/>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483299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543050"/>
            <a:ext cx="8096250" cy="3490820"/>
          </a:xfrm>
        </p:spPr>
        <p:txBody>
          <a:bodyPr>
            <a:normAutofit fontScale="92500" lnSpcReduction="20000"/>
          </a:bodyPr>
          <a:lstStyle/>
          <a:p>
            <a:r>
              <a:rPr lang="en-US" b="1" dirty="0">
                <a:solidFill>
                  <a:srgbClr val="00A9CE"/>
                </a:solidFill>
              </a:rPr>
              <a:t>Related Patterns </a:t>
            </a:r>
          </a:p>
          <a:p>
            <a:pPr lvl="1"/>
            <a:r>
              <a:rPr lang="en-US" i="1" dirty="0"/>
              <a:t>Pattern 18. Incentive Execution</a:t>
            </a:r>
          </a:p>
          <a:p>
            <a:pPr marL="0" lvl="1" indent="0">
              <a:buNone/>
            </a:pPr>
            <a:endParaRPr lang="en-US" i="1" dirty="0"/>
          </a:p>
          <a:p>
            <a:r>
              <a:rPr lang="en-US" b="1" dirty="0">
                <a:solidFill>
                  <a:schemeClr val="accent1"/>
                </a:solidFill>
              </a:rPr>
              <a:t>Known uses</a:t>
            </a:r>
            <a:endParaRPr lang="en-US" dirty="0"/>
          </a:p>
          <a:p>
            <a:pPr lvl="1"/>
            <a:r>
              <a:rPr lang="en-US" dirty="0"/>
              <a:t>Deposit used in Bitcoin contract</a:t>
            </a:r>
          </a:p>
          <a:p>
            <a:pPr lvl="2"/>
            <a:r>
              <a:rPr lang="en-US" dirty="0"/>
              <a:t>Party with no reputation buys deposit as a proof of trust</a:t>
            </a:r>
          </a:p>
          <a:p>
            <a:pPr lvl="1"/>
            <a:endParaRPr lang="en-US" dirty="0"/>
          </a:p>
          <a:p>
            <a:pPr lvl="1"/>
            <a:r>
              <a:rPr lang="en-US" dirty="0"/>
              <a:t>Slock.it requires servers to pay a deposit </a:t>
            </a:r>
          </a:p>
          <a:p>
            <a:pPr lvl="2"/>
            <a:r>
              <a:rPr lang="en-US" dirty="0"/>
              <a:t>Lost in case of a wrong response</a:t>
            </a:r>
          </a:p>
          <a:p>
            <a:pPr lvl="2"/>
            <a:r>
              <a:rPr lang="en-US" dirty="0"/>
              <a:t>Incentivize cross-checking as watchdog</a:t>
            </a:r>
          </a:p>
          <a:p>
            <a:pPr lvl="2"/>
            <a:endParaRPr lang="en-US" dirty="0"/>
          </a:p>
          <a:p>
            <a:pPr lvl="1"/>
            <a:r>
              <a:rPr lang="en-US" dirty="0"/>
              <a:t>Ethereum alarm clock enables scheduling of transactions for delayed execution in the future</a:t>
            </a:r>
          </a:p>
          <a:p>
            <a:pPr lvl="2"/>
            <a:r>
              <a:rPr lang="en-US" dirty="0"/>
              <a:t>Deposit is required to claim a request</a:t>
            </a:r>
          </a:p>
          <a:p>
            <a:pPr lvl="2"/>
            <a:r>
              <a:rPr lang="en-US" dirty="0"/>
              <a:t>Return if the claimer fulfills the commitment to execute the request</a:t>
            </a:r>
          </a:p>
          <a:p>
            <a:pPr lvl="2"/>
            <a:r>
              <a:rPr lang="en-US" dirty="0"/>
              <a:t>Given to someone else that executes the request as an additional reward</a:t>
            </a:r>
          </a:p>
          <a:p>
            <a:pPr lvl="2"/>
            <a:endParaRPr lang="en-US" dirty="0"/>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8" name="Picture 7" descr="BC_Logotyp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8628" y="2306921"/>
            <a:ext cx="1485599" cy="310714"/>
          </a:xfrm>
          <a:prstGeom prst="rect">
            <a:avLst/>
          </a:prstGeom>
        </p:spPr>
      </p:pic>
      <p:pic>
        <p:nvPicPr>
          <p:cNvPr id="7" name="Picture 6" descr="slock.it-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5019" y="3056221"/>
            <a:ext cx="799817" cy="792922"/>
          </a:xfrm>
          <a:prstGeom prst="rect">
            <a:avLst/>
          </a:prstGeom>
        </p:spPr>
      </p:pic>
      <p:pic>
        <p:nvPicPr>
          <p:cNvPr id="4" name="Picture 3" descr="alarmclock.jpe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8384" y="4225652"/>
            <a:ext cx="766933" cy="766933"/>
          </a:xfrm>
          <a:prstGeom prst="rect">
            <a:avLst/>
          </a:prstGeom>
        </p:spPr>
      </p:pic>
      <p:sp>
        <p:nvSpPr>
          <p:cNvPr id="12" name="Title 1"/>
          <p:cNvSpPr>
            <a:spLocks noGrp="1"/>
          </p:cNvSpPr>
          <p:nvPr>
            <p:ph type="title"/>
          </p:nvPr>
        </p:nvSpPr>
        <p:spPr/>
        <p:txBody>
          <a:bodyPr/>
          <a:lstStyle/>
          <a:p>
            <a:r>
              <a:rPr lang="en-US" dirty="0"/>
              <a:t>Pattern 13: Security Deposit 3/3</a:t>
            </a:r>
          </a:p>
        </p:txBody>
      </p:sp>
      <p:sp>
        <p:nvSpPr>
          <p:cNvPr id="9" name="Slide Number Placeholder 8"/>
          <p:cNvSpPr>
            <a:spLocks noGrp="1"/>
          </p:cNvSpPr>
          <p:nvPr>
            <p:ph type="sldNum" sz="quarter" idx="12"/>
          </p:nvPr>
        </p:nvSpPr>
        <p:spPr/>
        <p:txBody>
          <a:bodyPr/>
          <a:lstStyle/>
          <a:p>
            <a:fld id="{FFF7CBAA-22EA-41CE-9725-C57ED0CEBC27}" type="slidenum">
              <a:rPr lang="en-AU" smtClean="0"/>
              <a:pPr/>
              <a:t>60</a:t>
            </a:fld>
            <a:r>
              <a:rPr lang="en-AU"/>
              <a:t>  |</a:t>
            </a:r>
            <a:endParaRPr lang="en-AU" dirty="0"/>
          </a:p>
        </p:txBody>
      </p:sp>
      <p:sp>
        <p:nvSpPr>
          <p:cNvPr id="11" name="Footer Placeholder 10"/>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20900675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sp>
        <p:nvSpPr>
          <p:cNvPr id="5" name="Rounded Rectangle 4"/>
          <p:cNvSpPr/>
          <p:nvPr/>
        </p:nvSpPr>
        <p:spPr>
          <a:xfrm>
            <a:off x="2116211" y="2775193"/>
            <a:ext cx="2236072" cy="5894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10. </a:t>
            </a:r>
          </a:p>
          <a:p>
            <a:pPr algn="ctr"/>
            <a:r>
              <a:rPr lang="en-US" sz="1600" b="1" dirty="0"/>
              <a:t>Multiple Authorization</a:t>
            </a:r>
          </a:p>
        </p:txBody>
      </p:sp>
      <p:sp>
        <p:nvSpPr>
          <p:cNvPr id="11" name="Rounded Rectangle 10"/>
          <p:cNvSpPr/>
          <p:nvPr/>
        </p:nvSpPr>
        <p:spPr>
          <a:xfrm>
            <a:off x="2125396" y="3847355"/>
            <a:ext cx="2218310" cy="611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11. </a:t>
            </a:r>
          </a:p>
          <a:p>
            <a:pPr algn="ctr"/>
            <a:r>
              <a:rPr lang="en-US" sz="1600" b="1" dirty="0"/>
              <a:t>Dynamic Authorization</a:t>
            </a:r>
          </a:p>
        </p:txBody>
      </p:sp>
      <p:cxnSp>
        <p:nvCxnSpPr>
          <p:cNvPr id="12" name="Straight Arrow Connector 11"/>
          <p:cNvCxnSpPr>
            <a:stCxn id="5" idx="2"/>
            <a:endCxn id="11" idx="0"/>
          </p:cNvCxnSpPr>
          <p:nvPr/>
        </p:nvCxnSpPr>
        <p:spPr>
          <a:xfrm>
            <a:off x="3234247" y="3364625"/>
            <a:ext cx="304" cy="482730"/>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238036" y="3460667"/>
            <a:ext cx="1751752" cy="307777"/>
          </a:xfrm>
          <a:prstGeom prst="rect">
            <a:avLst/>
          </a:prstGeom>
          <a:noFill/>
        </p:spPr>
        <p:txBody>
          <a:bodyPr wrap="none" rtlCol="0">
            <a:spAutoFit/>
          </a:bodyPr>
          <a:lstStyle/>
          <a:p>
            <a:r>
              <a:rPr lang="en-US" dirty="0"/>
              <a:t>Authority is unknown</a:t>
            </a:r>
          </a:p>
        </p:txBody>
      </p:sp>
      <p:sp>
        <p:nvSpPr>
          <p:cNvPr id="16" name="Rounded Rectangle 15"/>
          <p:cNvSpPr/>
          <p:nvPr/>
        </p:nvSpPr>
        <p:spPr>
          <a:xfrm>
            <a:off x="4917439" y="2774437"/>
            <a:ext cx="2112357" cy="611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13. </a:t>
            </a:r>
          </a:p>
          <a:p>
            <a:pPr algn="ctr"/>
            <a:r>
              <a:rPr lang="en-US" sz="1600" b="1" dirty="0"/>
              <a:t>Security Deposit</a:t>
            </a:r>
          </a:p>
        </p:txBody>
      </p:sp>
      <p:sp>
        <p:nvSpPr>
          <p:cNvPr id="22" name="Rounded Rectangle 21"/>
          <p:cNvSpPr/>
          <p:nvPr/>
        </p:nvSpPr>
        <p:spPr>
          <a:xfrm>
            <a:off x="4892894" y="1773802"/>
            <a:ext cx="2116243" cy="5894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12. </a:t>
            </a:r>
          </a:p>
          <a:p>
            <a:pPr algn="ctr"/>
            <a:r>
              <a:rPr lang="en-US" sz="1600" b="1" dirty="0"/>
              <a:t>X-Confirmation</a:t>
            </a:r>
          </a:p>
        </p:txBody>
      </p:sp>
      <p:sp>
        <p:nvSpPr>
          <p:cNvPr id="15" name="Rounded Rectangle 14"/>
          <p:cNvSpPr/>
          <p:nvPr/>
        </p:nvSpPr>
        <p:spPr>
          <a:xfrm>
            <a:off x="4925114" y="3848312"/>
            <a:ext cx="2112357" cy="61144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Pattern 18. </a:t>
            </a:r>
          </a:p>
          <a:p>
            <a:pPr algn="ctr"/>
            <a:r>
              <a:rPr lang="en-US" sz="1600" b="1" dirty="0"/>
              <a:t>Incentive Execution</a:t>
            </a:r>
          </a:p>
        </p:txBody>
      </p:sp>
      <p:sp>
        <p:nvSpPr>
          <p:cNvPr id="18" name="Rounded Rectangle 17"/>
          <p:cNvSpPr/>
          <p:nvPr/>
        </p:nvSpPr>
        <p:spPr>
          <a:xfrm>
            <a:off x="2115823" y="1766252"/>
            <a:ext cx="2229454" cy="61144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Pattern 3. </a:t>
            </a:r>
          </a:p>
          <a:p>
            <a:pPr algn="ctr"/>
            <a:r>
              <a:rPr lang="en-US" sz="1600" b="1" dirty="0"/>
              <a:t>Voting</a:t>
            </a:r>
          </a:p>
        </p:txBody>
      </p:sp>
      <p:sp>
        <p:nvSpPr>
          <p:cNvPr id="19" name="TextBox 18"/>
          <p:cNvSpPr txBox="1"/>
          <p:nvPr/>
        </p:nvSpPr>
        <p:spPr>
          <a:xfrm>
            <a:off x="3295526" y="2430034"/>
            <a:ext cx="767545" cy="307777"/>
          </a:xfrm>
          <a:prstGeom prst="rect">
            <a:avLst/>
          </a:prstGeom>
          <a:noFill/>
        </p:spPr>
        <p:txBody>
          <a:bodyPr wrap="none" rtlCol="0">
            <a:spAutoFit/>
          </a:bodyPr>
          <a:lstStyle/>
          <a:p>
            <a:r>
              <a:rPr lang="en-US" dirty="0"/>
              <a:t>Support</a:t>
            </a:r>
          </a:p>
        </p:txBody>
      </p:sp>
      <p:cxnSp>
        <p:nvCxnSpPr>
          <p:cNvPr id="20" name="Straight Arrow Connector 19"/>
          <p:cNvCxnSpPr>
            <a:stCxn id="5" idx="0"/>
            <a:endCxn id="18" idx="2"/>
          </p:cNvCxnSpPr>
          <p:nvPr/>
        </p:nvCxnSpPr>
        <p:spPr>
          <a:xfrm flipH="1" flipV="1">
            <a:off x="3230550" y="2377701"/>
            <a:ext cx="3697" cy="397492"/>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6" idx="2"/>
            <a:endCxn id="15" idx="0"/>
          </p:cNvCxnSpPr>
          <p:nvPr/>
        </p:nvCxnSpPr>
        <p:spPr>
          <a:xfrm>
            <a:off x="5973618" y="3385886"/>
            <a:ext cx="7675" cy="462426"/>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954617" y="3461261"/>
            <a:ext cx="767545" cy="307777"/>
          </a:xfrm>
          <a:prstGeom prst="rect">
            <a:avLst/>
          </a:prstGeom>
          <a:noFill/>
        </p:spPr>
        <p:txBody>
          <a:bodyPr wrap="none" rtlCol="0">
            <a:spAutoFit/>
          </a:bodyPr>
          <a:lstStyle/>
          <a:p>
            <a:r>
              <a:rPr lang="en-US" dirty="0"/>
              <a:t>Support</a:t>
            </a:r>
          </a:p>
        </p:txBody>
      </p:sp>
      <p:sp>
        <p:nvSpPr>
          <p:cNvPr id="21" name="Title 1"/>
          <p:cNvSpPr txBox="1">
            <a:spLocks/>
          </p:cNvSpPr>
          <p:nvPr/>
        </p:nvSpPr>
        <p:spPr>
          <a:xfrm>
            <a:off x="251520" y="894956"/>
            <a:ext cx="8640960" cy="710406"/>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r>
              <a:rPr lang="en-US" dirty="0"/>
              <a:t>Related Patterns</a:t>
            </a:r>
          </a:p>
        </p:txBody>
      </p:sp>
      <p:sp>
        <p:nvSpPr>
          <p:cNvPr id="7" name="Slide Number Placeholder 6"/>
          <p:cNvSpPr>
            <a:spLocks noGrp="1"/>
          </p:cNvSpPr>
          <p:nvPr>
            <p:ph type="sldNum" sz="quarter" idx="12"/>
          </p:nvPr>
        </p:nvSpPr>
        <p:spPr/>
        <p:txBody>
          <a:bodyPr/>
          <a:lstStyle/>
          <a:p>
            <a:fld id="{FFF7CBAA-22EA-41CE-9725-C57ED0CEBC27}" type="slidenum">
              <a:rPr lang="en-AU" smtClean="0"/>
              <a:pPr/>
              <a:t>61</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26534037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numCol="1"/>
          <a:lstStyle/>
          <a:p>
            <a:r>
              <a:rPr lang="en-US" dirty="0"/>
              <a:t>Take 30 seconds to think about applying this pattern for any use case you know about</a:t>
            </a:r>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4332" y="303717"/>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47575" y="262081"/>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44117" y="470244"/>
            <a:ext cx="351628" cy="351628"/>
          </a:xfrm>
          <a:prstGeom prst="rect">
            <a:avLst/>
          </a:prstGeom>
        </p:spPr>
      </p:pic>
      <p:sp>
        <p:nvSpPr>
          <p:cNvPr id="11" name="Slide Number Placeholder 2"/>
          <p:cNvSpPr txBox="1">
            <a:spLocks/>
          </p:cNvSpPr>
          <p:nvPr/>
        </p:nvSpPr>
        <p:spPr>
          <a:xfrm>
            <a:off x="419100" y="5403402"/>
            <a:ext cx="397260" cy="304271"/>
          </a:xfrm>
          <a:prstGeom prst="rect">
            <a:avLst/>
          </a:prstGeom>
        </p:spPr>
        <p:txBody>
          <a:bodyPr/>
          <a:lstStyle>
            <a:defPPr>
              <a:defRPr lang="en-US"/>
            </a:defPPr>
            <a:lvl1pPr marL="0" algn="l" defTabSz="713232" rtl="0" eaLnBrk="1" latinLnBrk="0" hangingPunct="1">
              <a:defRPr sz="1400" kern="1200">
                <a:solidFill>
                  <a:schemeClr val="tx1"/>
                </a:solidFill>
                <a:latin typeface="+mn-lt"/>
                <a:ea typeface="+mn-ea"/>
                <a:cs typeface="+mn-cs"/>
              </a:defRPr>
            </a:lvl1pPr>
            <a:lvl2pPr marL="356616" algn="l" defTabSz="713232" rtl="0" eaLnBrk="1" latinLnBrk="0" hangingPunct="1">
              <a:defRPr sz="1400" kern="1200">
                <a:solidFill>
                  <a:schemeClr val="tx1"/>
                </a:solidFill>
                <a:latin typeface="+mn-lt"/>
                <a:ea typeface="+mn-ea"/>
                <a:cs typeface="+mn-cs"/>
              </a:defRPr>
            </a:lvl2pPr>
            <a:lvl3pPr marL="713232" algn="l" defTabSz="713232" rtl="0" eaLnBrk="1" latinLnBrk="0" hangingPunct="1">
              <a:defRPr sz="1400" kern="1200">
                <a:solidFill>
                  <a:schemeClr val="tx1"/>
                </a:solidFill>
                <a:latin typeface="+mn-lt"/>
                <a:ea typeface="+mn-ea"/>
                <a:cs typeface="+mn-cs"/>
              </a:defRPr>
            </a:lvl3pPr>
            <a:lvl4pPr marL="1069848" algn="l" defTabSz="713232" rtl="0" eaLnBrk="1" latinLnBrk="0" hangingPunct="1">
              <a:defRPr sz="1400" kern="1200">
                <a:solidFill>
                  <a:schemeClr val="tx1"/>
                </a:solidFill>
                <a:latin typeface="+mn-lt"/>
                <a:ea typeface="+mn-ea"/>
                <a:cs typeface="+mn-cs"/>
              </a:defRPr>
            </a:lvl4pPr>
            <a:lvl5pPr marL="1426464" algn="l" defTabSz="713232" rtl="0" eaLnBrk="1" latinLnBrk="0" hangingPunct="1">
              <a:defRPr sz="1400" kern="1200">
                <a:solidFill>
                  <a:schemeClr val="tx1"/>
                </a:solidFill>
                <a:latin typeface="+mn-lt"/>
                <a:ea typeface="+mn-ea"/>
                <a:cs typeface="+mn-cs"/>
              </a:defRPr>
            </a:lvl5pPr>
            <a:lvl6pPr marL="1783080" algn="l" defTabSz="713232" rtl="0" eaLnBrk="1" latinLnBrk="0" hangingPunct="1">
              <a:defRPr sz="1400" kern="1200">
                <a:solidFill>
                  <a:schemeClr val="tx1"/>
                </a:solidFill>
                <a:latin typeface="+mn-lt"/>
                <a:ea typeface="+mn-ea"/>
                <a:cs typeface="+mn-cs"/>
              </a:defRPr>
            </a:lvl6pPr>
            <a:lvl7pPr marL="2139696" algn="l" defTabSz="713232" rtl="0" eaLnBrk="1" latinLnBrk="0" hangingPunct="1">
              <a:defRPr sz="1400" kern="1200">
                <a:solidFill>
                  <a:schemeClr val="tx1"/>
                </a:solidFill>
                <a:latin typeface="+mn-lt"/>
                <a:ea typeface="+mn-ea"/>
                <a:cs typeface="+mn-cs"/>
              </a:defRPr>
            </a:lvl7pPr>
            <a:lvl8pPr marL="2496312" algn="l" defTabSz="713232" rtl="0" eaLnBrk="1" latinLnBrk="0" hangingPunct="1">
              <a:defRPr sz="1400" kern="1200">
                <a:solidFill>
                  <a:schemeClr val="tx1"/>
                </a:solidFill>
                <a:latin typeface="+mn-lt"/>
                <a:ea typeface="+mn-ea"/>
                <a:cs typeface="+mn-cs"/>
              </a:defRPr>
            </a:lvl8pPr>
            <a:lvl9pPr marL="2852928" algn="l" defTabSz="713232" rtl="0" eaLnBrk="1" latinLnBrk="0" hangingPunct="1">
              <a:defRPr sz="1400" kern="1200">
                <a:solidFill>
                  <a:schemeClr val="tx1"/>
                </a:solidFill>
                <a:latin typeface="+mn-lt"/>
                <a:ea typeface="+mn-ea"/>
                <a:cs typeface="+mn-cs"/>
              </a:defRPr>
            </a:lvl9pPr>
          </a:lstStyle>
          <a:p>
            <a:fld id="{FFF7CBAA-22EA-41CE-9725-C57ED0CEBC27}" type="slidenum">
              <a:rPr lang="en-AU" sz="900" smtClean="0">
                <a:solidFill>
                  <a:srgbClr val="FFFFFF"/>
                </a:solidFill>
              </a:rPr>
              <a:pPr/>
              <a:t>62</a:t>
            </a:fld>
            <a:r>
              <a:rPr lang="en-AU" sz="900" dirty="0">
                <a:solidFill>
                  <a:srgbClr val="FFFFFF"/>
                </a:solidFill>
              </a:rPr>
              <a:t>  |</a:t>
            </a:r>
          </a:p>
        </p:txBody>
      </p:sp>
      <p:sp>
        <p:nvSpPr>
          <p:cNvPr id="4" name="Slide Number Placeholder 3"/>
          <p:cNvSpPr>
            <a:spLocks noGrp="1"/>
          </p:cNvSpPr>
          <p:nvPr>
            <p:ph type="sldNum" sz="quarter" idx="11"/>
          </p:nvPr>
        </p:nvSpPr>
        <p:spPr/>
        <p:txBody>
          <a:bodyPr/>
          <a:lstStyle/>
          <a:p>
            <a:fld id="{2ABE124A-B5C5-46E0-B944-45307B126769}" type="slidenum">
              <a:rPr lang="en-AU" smtClean="0"/>
              <a:pPr/>
              <a:t>62</a:t>
            </a:fld>
            <a:r>
              <a:rPr lang="en-AU"/>
              <a:t>  |</a:t>
            </a:r>
            <a:endParaRPr lang="en-AU" dirty="0"/>
          </a:p>
        </p:txBody>
      </p:sp>
      <p:sp>
        <p:nvSpPr>
          <p:cNvPr id="12" name="Footer Placeholder 11"/>
          <p:cNvSpPr>
            <a:spLocks noGrp="1"/>
          </p:cNvSpPr>
          <p:nvPr>
            <p:ph type="ftr" sz="quarter" idx="10"/>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23644499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building, toy, table, small&#10;&#10;Description automatically generated">
            <a:extLst>
              <a:ext uri="{FF2B5EF4-FFF2-40B4-BE49-F238E27FC236}">
                <a16:creationId xmlns:a16="http://schemas.microsoft.com/office/drawing/2014/main" id="{5AEC9B88-560A-42F8-A1FA-AEFEB8971C55}"/>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6713" b="16713"/>
          <a:stretch>
            <a:fillRect/>
          </a:stretch>
        </p:blipFill>
        <p:spPr>
          <a:xfrm rot="16200000">
            <a:off x="5137150" y="1716091"/>
            <a:ext cx="5715000" cy="2282825"/>
          </a:xfrm>
        </p:spPr>
      </p:pic>
      <p:sp>
        <p:nvSpPr>
          <p:cNvPr id="4" name="Title 3">
            <a:extLst>
              <a:ext uri="{FF2B5EF4-FFF2-40B4-BE49-F238E27FC236}">
                <a16:creationId xmlns:a16="http://schemas.microsoft.com/office/drawing/2014/main" id="{7D021345-AA76-40AA-A4C6-B02555BBB5C9}"/>
              </a:ext>
            </a:extLst>
          </p:cNvPr>
          <p:cNvSpPr>
            <a:spLocks noGrp="1"/>
          </p:cNvSpPr>
          <p:nvPr>
            <p:ph type="title"/>
          </p:nvPr>
        </p:nvSpPr>
        <p:spPr>
          <a:xfrm>
            <a:off x="251520" y="894956"/>
            <a:ext cx="6336704" cy="1242464"/>
          </a:xfrm>
        </p:spPr>
        <p:txBody>
          <a:bodyPr>
            <a:normAutofit/>
          </a:bodyPr>
          <a:lstStyle/>
          <a:p>
            <a:r>
              <a:rPr lang="en-AU" dirty="0"/>
              <a:t>Design Patterns for Blockchain-based Application</a:t>
            </a:r>
          </a:p>
        </p:txBody>
      </p:sp>
      <p:sp>
        <p:nvSpPr>
          <p:cNvPr id="7" name="Slide Number Placeholder 6"/>
          <p:cNvSpPr>
            <a:spLocks noGrp="1"/>
          </p:cNvSpPr>
          <p:nvPr>
            <p:ph type="sldNum" sz="quarter" idx="11"/>
          </p:nvPr>
        </p:nvSpPr>
        <p:spPr/>
        <p:txBody>
          <a:bodyPr/>
          <a:lstStyle/>
          <a:p>
            <a:fld id="{2ABE124A-B5C5-46E0-B944-45307B126769}" type="slidenum">
              <a:rPr lang="en-AU" smtClean="0"/>
              <a:pPr/>
              <a:t>63</a:t>
            </a:fld>
            <a:r>
              <a:rPr lang="en-AU"/>
              <a:t>  |</a:t>
            </a:r>
            <a:endParaRPr lang="en-AU" dirty="0"/>
          </a:p>
        </p:txBody>
      </p:sp>
      <p:sp>
        <p:nvSpPr>
          <p:cNvPr id="8" name="Content Placeholder 5"/>
          <p:cNvSpPr>
            <a:spLocks noGrp="1"/>
          </p:cNvSpPr>
          <p:nvPr>
            <p:ph idx="4294967295"/>
          </p:nvPr>
        </p:nvSpPr>
        <p:spPr>
          <a:xfrm>
            <a:off x="395536" y="2137420"/>
            <a:ext cx="6385148" cy="2376264"/>
          </a:xfrm>
        </p:spPr>
        <p:txBody>
          <a:bodyPr>
            <a:normAutofit/>
          </a:bodyPr>
          <a:lstStyle/>
          <a:p>
            <a:pPr marL="216000" lvl="1" indent="0">
              <a:spcBef>
                <a:spcPts val="300"/>
              </a:spcBef>
              <a:buNone/>
            </a:pPr>
            <a:endParaRPr lang="en-AU" dirty="0"/>
          </a:p>
          <a:p>
            <a:pPr>
              <a:spcBef>
                <a:spcPts val="300"/>
              </a:spcBef>
            </a:pPr>
            <a:r>
              <a:rPr lang="en-AU" dirty="0"/>
              <a:t>Interaction with External World (5 patterns)</a:t>
            </a:r>
          </a:p>
          <a:p>
            <a:pPr>
              <a:spcBef>
                <a:spcPts val="300"/>
              </a:spcBef>
            </a:pPr>
            <a:r>
              <a:rPr lang="en-AU" dirty="0"/>
              <a:t>Data Management (4 patterns)</a:t>
            </a:r>
          </a:p>
          <a:p>
            <a:pPr>
              <a:spcBef>
                <a:spcPts val="300"/>
              </a:spcBef>
            </a:pPr>
            <a:r>
              <a:rPr lang="en-AU" dirty="0"/>
              <a:t>Security (4 patterns)</a:t>
            </a:r>
          </a:p>
          <a:p>
            <a:pPr>
              <a:spcBef>
                <a:spcPts val="300"/>
              </a:spcBef>
            </a:pPr>
            <a:r>
              <a:rPr lang="en-AU" b="1" dirty="0"/>
              <a:t>Structural Patterns of Contract (5 patterns)</a:t>
            </a:r>
          </a:p>
          <a:p>
            <a:pPr>
              <a:spcBef>
                <a:spcPts val="300"/>
              </a:spcBef>
            </a:pPr>
            <a:r>
              <a:rPr lang="en-AU" dirty="0"/>
              <a:t>Deployment (2 patterns)</a:t>
            </a:r>
          </a:p>
          <a:p>
            <a:pPr marL="0" indent="0">
              <a:buNone/>
            </a:pPr>
            <a:endParaRPr lang="en-AU" b="1" dirty="0"/>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309991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Context</a:t>
            </a:r>
          </a:p>
        </p:txBody>
      </p:sp>
      <p:sp>
        <p:nvSpPr>
          <p:cNvPr id="3" name="Content Placeholder 2"/>
          <p:cNvSpPr>
            <a:spLocks noGrp="1"/>
          </p:cNvSpPr>
          <p:nvPr>
            <p:ph idx="1"/>
          </p:nvPr>
        </p:nvSpPr>
        <p:spPr/>
        <p:txBody>
          <a:bodyPr/>
          <a:lstStyle/>
          <a:p>
            <a:r>
              <a:rPr lang="en-US" dirty="0"/>
              <a:t>Smart contracts are programs running on blockchain</a:t>
            </a:r>
          </a:p>
          <a:p>
            <a:pPr lvl="1"/>
            <a:r>
              <a:rPr lang="en-US" dirty="0"/>
              <a:t>Design patterns and programming principles for conventional software are applicable </a:t>
            </a:r>
          </a:p>
          <a:p>
            <a:pPr lvl="1"/>
            <a:endParaRPr lang="en-US" dirty="0"/>
          </a:p>
          <a:p>
            <a:r>
              <a:rPr lang="en-US" dirty="0"/>
              <a:t>Structural design of the smart contract has large impact on its execution cost</a:t>
            </a:r>
          </a:p>
          <a:p>
            <a:pPr lvl="1"/>
            <a:r>
              <a:rPr lang="en-US" dirty="0"/>
              <a:t>Monetary cost on public blockchain</a:t>
            </a:r>
          </a:p>
          <a:p>
            <a:pPr lvl="1"/>
            <a:r>
              <a:rPr lang="en-US" altLang="zh-CN" dirty="0"/>
              <a:t>Cost of data storage</a:t>
            </a:r>
          </a:p>
          <a:p>
            <a:pPr lvl="1"/>
            <a:endParaRPr lang="en-US" dirty="0"/>
          </a:p>
          <a:p>
            <a:r>
              <a:rPr lang="en-US" dirty="0"/>
              <a:t>Structural designs of smart contracts may affect performance </a:t>
            </a:r>
          </a:p>
          <a:p>
            <a:pPr lvl="1"/>
            <a:r>
              <a:rPr lang="en-US" dirty="0"/>
              <a:t>More or less transactions may be required</a:t>
            </a:r>
          </a:p>
          <a:p>
            <a:endParaRPr lang="en-US" dirty="0"/>
          </a:p>
          <a:p>
            <a:pPr lvl="1"/>
            <a:endParaRPr lang="en-US" dirty="0"/>
          </a:p>
        </p:txBody>
      </p:sp>
      <p:sp>
        <p:nvSpPr>
          <p:cNvPr id="7" name="Slide Number Placeholder 6"/>
          <p:cNvSpPr>
            <a:spLocks noGrp="1"/>
          </p:cNvSpPr>
          <p:nvPr>
            <p:ph type="sldNum" sz="quarter" idx="12"/>
          </p:nvPr>
        </p:nvSpPr>
        <p:spPr/>
        <p:txBody>
          <a:bodyPr/>
          <a:lstStyle/>
          <a:p>
            <a:fld id="{FFF7CBAA-22EA-41CE-9725-C57ED0CEBC27}" type="slidenum">
              <a:rPr lang="en-AU" smtClean="0"/>
              <a:pPr/>
              <a:t>64</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601144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14: Contract Registry 1/3</a:t>
            </a:r>
          </a:p>
        </p:txBody>
      </p:sp>
      <p:sp>
        <p:nvSpPr>
          <p:cNvPr id="3" name="Content Placeholder 2"/>
          <p:cNvSpPr>
            <a:spLocks noGrp="1"/>
          </p:cNvSpPr>
          <p:nvPr>
            <p:ph idx="1"/>
          </p:nvPr>
        </p:nvSpPr>
        <p:spPr>
          <a:xfrm>
            <a:off x="319184" y="1630599"/>
            <a:ext cx="8433477" cy="3891197"/>
          </a:xfrm>
        </p:spPr>
        <p:txBody>
          <a:bodyPr numCol="2">
            <a:normAutofit/>
          </a:bodyPr>
          <a:lstStyle/>
          <a:p>
            <a:r>
              <a:rPr lang="en-US" b="1" dirty="0">
                <a:solidFill>
                  <a:schemeClr val="accent1"/>
                </a:solidFill>
              </a:rPr>
              <a:t>Summary</a:t>
            </a:r>
            <a:r>
              <a:rPr lang="en-US" dirty="0"/>
              <a:t> </a:t>
            </a:r>
          </a:p>
          <a:p>
            <a:pPr lvl="1"/>
            <a:r>
              <a:rPr lang="en-US" dirty="0"/>
              <a:t>Before invoking it, the address of the latest version of a smart contract is located by looking up its name on a contract registry</a:t>
            </a:r>
          </a:p>
          <a:p>
            <a:r>
              <a:rPr lang="en-US" b="1" dirty="0">
                <a:solidFill>
                  <a:srgbClr val="00A9CE"/>
                </a:solidFill>
              </a:rPr>
              <a:t>Context</a:t>
            </a:r>
          </a:p>
          <a:p>
            <a:pPr lvl="1"/>
            <a:r>
              <a:rPr lang="en-US" dirty="0"/>
              <a:t>Blockchain-based applications need to be upgraded to new versions</a:t>
            </a:r>
          </a:p>
          <a:p>
            <a:pPr lvl="2"/>
            <a:r>
              <a:rPr lang="en-US" dirty="0"/>
              <a:t> Fix bugs or fulfill new requirements</a:t>
            </a:r>
          </a:p>
          <a:p>
            <a:endParaRPr lang="en-US" b="1" dirty="0">
              <a:solidFill>
                <a:srgbClr val="00A9CE"/>
              </a:solidFill>
            </a:endParaRPr>
          </a:p>
          <a:p>
            <a:endParaRPr lang="en-US" b="1" dirty="0">
              <a:solidFill>
                <a:srgbClr val="00A9CE"/>
              </a:solidFill>
            </a:endParaRPr>
          </a:p>
          <a:p>
            <a:endParaRPr lang="en-US" b="1" dirty="0">
              <a:solidFill>
                <a:srgbClr val="00A9CE"/>
              </a:solidFill>
            </a:endParaRPr>
          </a:p>
          <a:p>
            <a:endParaRPr lang="en-US" b="1" dirty="0">
              <a:solidFill>
                <a:srgbClr val="00A9CE"/>
              </a:solidFill>
            </a:endParaRPr>
          </a:p>
          <a:p>
            <a:r>
              <a:rPr lang="en-US" b="1" dirty="0">
                <a:solidFill>
                  <a:srgbClr val="00A9CE"/>
                </a:solidFill>
              </a:rPr>
              <a:t>Problem</a:t>
            </a:r>
            <a:endParaRPr lang="en-US" dirty="0">
              <a:solidFill>
                <a:srgbClr val="00A9CE"/>
              </a:solidFill>
            </a:endParaRPr>
          </a:p>
          <a:p>
            <a:pPr lvl="1"/>
            <a:r>
              <a:rPr lang="en-US" dirty="0">
                <a:solidFill>
                  <a:srgbClr val="000000"/>
                </a:solidFill>
              </a:rPr>
              <a:t>Smart contract cannot be upgraded because of the immutable code stored on blockchain</a:t>
            </a:r>
          </a:p>
          <a:p>
            <a:r>
              <a:rPr lang="en-US" b="1" dirty="0">
                <a:solidFill>
                  <a:srgbClr val="00A9CE"/>
                </a:solidFill>
              </a:rPr>
              <a:t>Forces</a:t>
            </a:r>
          </a:p>
          <a:p>
            <a:pPr lvl="1"/>
            <a:r>
              <a:rPr lang="en-US" dirty="0"/>
              <a:t>Immutability</a:t>
            </a:r>
          </a:p>
          <a:p>
            <a:pPr lvl="2"/>
            <a:r>
              <a:rPr lang="en-US" dirty="0"/>
              <a:t>On-chain contract code is immutable</a:t>
            </a:r>
          </a:p>
          <a:p>
            <a:pPr lvl="1"/>
            <a:r>
              <a:rPr lang="en-US" dirty="0"/>
              <a:t>Upgradability</a:t>
            </a:r>
          </a:p>
          <a:p>
            <a:pPr lvl="2"/>
            <a:r>
              <a:rPr lang="en-US" dirty="0"/>
              <a:t>Fundamental need to upgrade smart contract</a:t>
            </a:r>
          </a:p>
          <a:p>
            <a:pPr lvl="1"/>
            <a:r>
              <a:rPr lang="en-US" dirty="0"/>
              <a:t>Human-readable contract identifier</a:t>
            </a:r>
          </a:p>
          <a:p>
            <a:pPr lvl="2"/>
            <a:r>
              <a:rPr lang="en-US" dirty="0"/>
              <a:t>Hexadecimal address is not human-readable</a:t>
            </a:r>
          </a:p>
        </p:txBody>
      </p:sp>
      <p:sp>
        <p:nvSpPr>
          <p:cNvPr id="6" name="Slide Number Placeholder 5"/>
          <p:cNvSpPr>
            <a:spLocks noGrp="1"/>
          </p:cNvSpPr>
          <p:nvPr>
            <p:ph type="sldNum" sz="quarter" idx="12"/>
          </p:nvPr>
        </p:nvSpPr>
        <p:spPr/>
        <p:txBody>
          <a:bodyPr/>
          <a:lstStyle/>
          <a:p>
            <a:fld id="{FFF7CBAA-22EA-41CE-9725-C57ED0CEBC27}" type="slidenum">
              <a:rPr lang="en-AU" smtClean="0"/>
              <a:pPr/>
              <a:t>65</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9603118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gistryContrac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3520" y="11898"/>
            <a:ext cx="2850480" cy="2446389"/>
          </a:xfrm>
          <a:prstGeom prst="rect">
            <a:avLst/>
          </a:prstGeom>
        </p:spPr>
      </p:pic>
      <p:sp>
        <p:nvSpPr>
          <p:cNvPr id="3" name="Content Placeholder 2"/>
          <p:cNvSpPr>
            <a:spLocks noGrp="1"/>
          </p:cNvSpPr>
          <p:nvPr>
            <p:ph idx="1"/>
          </p:nvPr>
        </p:nvSpPr>
        <p:spPr>
          <a:xfrm>
            <a:off x="292539" y="1043449"/>
            <a:ext cx="8706629" cy="1798310"/>
          </a:xfrm>
        </p:spPr>
        <p:txBody>
          <a:bodyPr>
            <a:normAutofit/>
          </a:bodyPr>
          <a:lstStyle/>
          <a:p>
            <a:pPr lvl="1"/>
            <a:endParaRPr lang="en-US" dirty="0"/>
          </a:p>
          <a:p>
            <a:pPr lvl="1"/>
            <a:endParaRPr lang="en-US" b="1" dirty="0">
              <a:solidFill>
                <a:schemeClr val="accent1"/>
              </a:solidFill>
            </a:endParaRPr>
          </a:p>
        </p:txBody>
      </p:sp>
      <p:sp>
        <p:nvSpPr>
          <p:cNvPr id="7" name="Content Placeholder 2"/>
          <p:cNvSpPr txBox="1">
            <a:spLocks/>
          </p:cNvSpPr>
          <p:nvPr/>
        </p:nvSpPr>
        <p:spPr>
          <a:xfrm>
            <a:off x="395536" y="1800200"/>
            <a:ext cx="8232937" cy="4009628"/>
          </a:xfrm>
          <a:prstGeom prst="rect">
            <a:avLst/>
          </a:prstGeom>
        </p:spPr>
        <p:txBody>
          <a:bodyPr vert="horz" lIns="68580" tIns="34290" rIns="68580" bIns="34290" numCol="2"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573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900" b="1" dirty="0">
                <a:solidFill>
                  <a:schemeClr val="accent1"/>
                </a:solidFill>
              </a:rPr>
              <a:t>Solution</a:t>
            </a:r>
          </a:p>
          <a:p>
            <a:pPr lvl="1"/>
            <a:r>
              <a:rPr lang="en-US" sz="1600" dirty="0"/>
              <a:t>On-chain registry contract maintains a mapping between user-defined names and contract addresses</a:t>
            </a:r>
          </a:p>
          <a:p>
            <a:pPr lvl="1"/>
            <a:r>
              <a:rPr lang="en-US" sz="1600" dirty="0"/>
              <a:t>Registry contract address is advertised off-chain</a:t>
            </a:r>
          </a:p>
          <a:p>
            <a:pPr lvl="1"/>
            <a:r>
              <a:rPr lang="en-US" sz="1600" dirty="0"/>
              <a:t>Invoker retrieves the latest version of the contract from the registry</a:t>
            </a:r>
          </a:p>
          <a:p>
            <a:pPr lvl="2"/>
            <a:r>
              <a:rPr lang="en-US" sz="1300" dirty="0"/>
              <a:t>Or registry forwards call to the latest version contract</a:t>
            </a:r>
          </a:p>
          <a:p>
            <a:pPr lvl="1"/>
            <a:r>
              <a:rPr lang="en-US" sz="1500" dirty="0"/>
              <a:t>Upgrade contract by replacing the old contract address with new contract address</a:t>
            </a:r>
            <a:endParaRPr lang="en-US" sz="1500" b="1" dirty="0">
              <a:solidFill>
                <a:srgbClr val="00A9CE"/>
              </a:solidFill>
            </a:endParaRPr>
          </a:p>
          <a:p>
            <a:endParaRPr lang="en-US" sz="1900" b="1" dirty="0">
              <a:solidFill>
                <a:srgbClr val="00A9CE"/>
              </a:solidFill>
            </a:endParaRPr>
          </a:p>
          <a:p>
            <a:pPr marL="0" indent="0">
              <a:buNone/>
            </a:pPr>
            <a:endParaRPr lang="en-US" sz="1900" b="1" dirty="0">
              <a:solidFill>
                <a:srgbClr val="00A9CE"/>
              </a:solidFill>
            </a:endParaRPr>
          </a:p>
          <a:p>
            <a:r>
              <a:rPr lang="en-US" sz="1900" b="1" dirty="0">
                <a:solidFill>
                  <a:srgbClr val="00A9CE"/>
                </a:solidFill>
              </a:rPr>
              <a:t>Consequences</a:t>
            </a:r>
          </a:p>
          <a:p>
            <a:pPr lvl="1"/>
            <a:r>
              <a:rPr lang="en-US" sz="1600" dirty="0"/>
              <a:t>Benefits</a:t>
            </a:r>
          </a:p>
          <a:p>
            <a:pPr lvl="2"/>
            <a:r>
              <a:rPr lang="en-US" sz="1400" dirty="0"/>
              <a:t>Human-readable contract name</a:t>
            </a:r>
          </a:p>
          <a:p>
            <a:pPr lvl="2"/>
            <a:r>
              <a:rPr lang="en-US" sz="1400" dirty="0"/>
              <a:t>Constant contract name</a:t>
            </a:r>
          </a:p>
          <a:p>
            <a:pPr lvl="2"/>
            <a:r>
              <a:rPr lang="en-US" sz="1400" dirty="0"/>
              <a:t>Transparent upgradability</a:t>
            </a:r>
          </a:p>
          <a:p>
            <a:pPr lvl="2"/>
            <a:r>
              <a:rPr lang="en-US" sz="1400" dirty="0"/>
              <a:t>Version control: Loop-up based on name and version</a:t>
            </a:r>
          </a:p>
          <a:p>
            <a:pPr lvl="1"/>
            <a:r>
              <a:rPr lang="en-US" sz="1600" dirty="0"/>
              <a:t>Drawbacks</a:t>
            </a:r>
          </a:p>
          <a:p>
            <a:pPr lvl="2"/>
            <a:r>
              <a:rPr lang="en-US" sz="1400" dirty="0"/>
              <a:t>Limited upgradability: Modifying interfaces is challenging if used by external components, or limited if forwarding is used</a:t>
            </a:r>
          </a:p>
          <a:p>
            <a:pPr lvl="2"/>
            <a:r>
              <a:rPr lang="en-US" sz="1400" dirty="0"/>
              <a:t>Cost: Additional cost to maintain the registry</a:t>
            </a:r>
          </a:p>
          <a:p>
            <a:pPr lvl="3"/>
            <a:endParaRPr lang="en-US" sz="1350" dirty="0"/>
          </a:p>
        </p:txBody>
      </p:sp>
      <p:sp>
        <p:nvSpPr>
          <p:cNvPr id="2" name="Slide Number Placeholder 1"/>
          <p:cNvSpPr>
            <a:spLocks noGrp="1"/>
          </p:cNvSpPr>
          <p:nvPr>
            <p:ph type="sldNum" sz="quarter" idx="12"/>
          </p:nvPr>
        </p:nvSpPr>
        <p:spPr/>
        <p:txBody>
          <a:bodyPr/>
          <a:lstStyle/>
          <a:p>
            <a:fld id="{FFF7CBAA-22EA-41CE-9725-C57ED0CEBC27}" type="slidenum">
              <a:rPr lang="en-AU" smtClean="0"/>
              <a:pPr/>
              <a:t>66</a:t>
            </a:fld>
            <a:r>
              <a:rPr lang="en-AU"/>
              <a:t>  |</a:t>
            </a:r>
            <a:endParaRPr lang="en-AU" dirty="0"/>
          </a:p>
        </p:txBody>
      </p:sp>
      <p:sp>
        <p:nvSpPr>
          <p:cNvPr id="5" name="Title 4"/>
          <p:cNvSpPr>
            <a:spLocks noGrp="1"/>
          </p:cNvSpPr>
          <p:nvPr>
            <p:ph type="title"/>
          </p:nvPr>
        </p:nvSpPr>
        <p:spPr/>
        <p:txBody>
          <a:bodyPr/>
          <a:lstStyle/>
          <a:p>
            <a:r>
              <a:rPr lang="en-US" dirty="0"/>
              <a:t>Pattern 14: Contract Registry 2/3</a:t>
            </a:r>
          </a:p>
        </p:txBody>
      </p:sp>
      <p:sp>
        <p:nvSpPr>
          <p:cNvPr id="6" name="Footer Placeholder 5"/>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1544019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543050"/>
            <a:ext cx="8096250" cy="3467834"/>
          </a:xfrm>
        </p:spPr>
        <p:txBody>
          <a:bodyPr>
            <a:normAutofit fontScale="92500" lnSpcReduction="10000"/>
          </a:bodyPr>
          <a:lstStyle/>
          <a:p>
            <a:r>
              <a:rPr lang="en-US" b="1" dirty="0">
                <a:solidFill>
                  <a:srgbClr val="00A9CE"/>
                </a:solidFill>
              </a:rPr>
              <a:t>Related Patterns </a:t>
            </a:r>
          </a:p>
          <a:p>
            <a:pPr lvl="1"/>
            <a:r>
              <a:rPr lang="en-US" i="1" dirty="0"/>
              <a:t>Pattern 15. Data Contract</a:t>
            </a:r>
          </a:p>
          <a:p>
            <a:pPr lvl="1"/>
            <a:r>
              <a:rPr lang="en-US" i="1" dirty="0"/>
              <a:t>Pattern 16. Embedded Permission</a:t>
            </a:r>
          </a:p>
          <a:p>
            <a:pPr marL="0" lvl="1" indent="0">
              <a:buNone/>
            </a:pPr>
            <a:endParaRPr lang="en-US" i="1" dirty="0"/>
          </a:p>
          <a:p>
            <a:r>
              <a:rPr lang="en-US" b="1" dirty="0">
                <a:solidFill>
                  <a:schemeClr val="accent1"/>
                </a:solidFill>
              </a:rPr>
              <a:t>Known uses</a:t>
            </a:r>
            <a:endParaRPr lang="en-US" dirty="0"/>
          </a:p>
          <a:p>
            <a:pPr lvl="1"/>
            <a:r>
              <a:rPr lang="en-US" dirty="0"/>
              <a:t>ENS (Ethereum Name Service)</a:t>
            </a:r>
          </a:p>
          <a:p>
            <a:pPr lvl="2"/>
            <a:r>
              <a:rPr lang="en-US" dirty="0"/>
              <a:t>Support registering both smart contract and off-chain resources</a:t>
            </a:r>
          </a:p>
          <a:p>
            <a:pPr lvl="2"/>
            <a:r>
              <a:rPr lang="en-US" dirty="0"/>
              <a:t>Contract registry accessible to everyone</a:t>
            </a:r>
          </a:p>
          <a:p>
            <a:pPr lvl="3"/>
            <a:r>
              <a:rPr lang="en-US" dirty="0"/>
              <a:t>Blockchain-based application can maintain a registry for the application</a:t>
            </a:r>
          </a:p>
          <a:p>
            <a:pPr lvl="1"/>
            <a:endParaRPr lang="en-US" dirty="0"/>
          </a:p>
          <a:p>
            <a:pPr lvl="1"/>
            <a:r>
              <a:rPr lang="en-US" dirty="0"/>
              <a:t>Regis</a:t>
            </a:r>
          </a:p>
          <a:p>
            <a:pPr lvl="2"/>
            <a:r>
              <a:rPr lang="en-US" dirty="0"/>
              <a:t>In-browser application for registries deployment and management</a:t>
            </a:r>
          </a:p>
          <a:p>
            <a:pPr lvl="2"/>
            <a:r>
              <a:rPr lang="en-US" dirty="0"/>
              <a:t>Allows user-defined key-value pairs for creating a contract registry</a:t>
            </a:r>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4" name="Picture 3" descr="EN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825" y="2601414"/>
            <a:ext cx="1457950" cy="966684"/>
          </a:xfrm>
          <a:prstGeom prst="rect">
            <a:avLst/>
          </a:prstGeom>
        </p:spPr>
      </p:pic>
      <p:pic>
        <p:nvPicPr>
          <p:cNvPr id="5" name="Picture 4" descr="regi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822" y="4070250"/>
            <a:ext cx="1039166" cy="834606"/>
          </a:xfrm>
          <a:prstGeom prst="rect">
            <a:avLst/>
          </a:prstGeom>
        </p:spPr>
      </p:pic>
      <p:sp>
        <p:nvSpPr>
          <p:cNvPr id="8" name="Title 7"/>
          <p:cNvSpPr>
            <a:spLocks noGrp="1"/>
          </p:cNvSpPr>
          <p:nvPr>
            <p:ph type="title"/>
          </p:nvPr>
        </p:nvSpPr>
        <p:spPr/>
        <p:txBody>
          <a:bodyPr/>
          <a:lstStyle/>
          <a:p>
            <a:r>
              <a:rPr lang="en-US" dirty="0"/>
              <a:t>Pattern 14: Contract Registry 3/3</a:t>
            </a:r>
          </a:p>
        </p:txBody>
      </p:sp>
      <p:sp>
        <p:nvSpPr>
          <p:cNvPr id="9" name="Slide Number Placeholder 8"/>
          <p:cNvSpPr>
            <a:spLocks noGrp="1"/>
          </p:cNvSpPr>
          <p:nvPr>
            <p:ph type="sldNum" sz="quarter" idx="12"/>
          </p:nvPr>
        </p:nvSpPr>
        <p:spPr/>
        <p:txBody>
          <a:bodyPr/>
          <a:lstStyle/>
          <a:p>
            <a:fld id="{FFF7CBAA-22EA-41CE-9725-C57ED0CEBC27}" type="slidenum">
              <a:rPr lang="en-AU" smtClean="0"/>
              <a:pPr/>
              <a:t>67</a:t>
            </a:fld>
            <a:r>
              <a:rPr lang="en-AU"/>
              <a:t>  |</a:t>
            </a:r>
            <a:endParaRPr lang="en-AU" dirty="0"/>
          </a:p>
        </p:txBody>
      </p:sp>
      <p:sp>
        <p:nvSpPr>
          <p:cNvPr id="11" name="Footer Placeholder 10"/>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29282465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15: Data Contract 1/3</a:t>
            </a:r>
          </a:p>
        </p:txBody>
      </p:sp>
      <p:sp>
        <p:nvSpPr>
          <p:cNvPr id="3" name="Content Placeholder 2"/>
          <p:cNvSpPr>
            <a:spLocks noGrp="1"/>
          </p:cNvSpPr>
          <p:nvPr>
            <p:ph idx="1"/>
          </p:nvPr>
        </p:nvSpPr>
        <p:spPr>
          <a:xfrm>
            <a:off x="319184" y="1561356"/>
            <a:ext cx="8433477" cy="3816424"/>
          </a:xfrm>
        </p:spPr>
        <p:txBody>
          <a:bodyPr numCol="2">
            <a:normAutofit lnSpcReduction="10000"/>
          </a:bodyPr>
          <a:lstStyle/>
          <a:p>
            <a:r>
              <a:rPr lang="en-US" b="1" dirty="0">
                <a:solidFill>
                  <a:schemeClr val="accent1"/>
                </a:solidFill>
              </a:rPr>
              <a:t>Summary</a:t>
            </a:r>
            <a:r>
              <a:rPr lang="en-US" dirty="0"/>
              <a:t> </a:t>
            </a:r>
          </a:p>
          <a:p>
            <a:pPr lvl="1"/>
            <a:r>
              <a:rPr lang="en-US" dirty="0"/>
              <a:t>Store data in a separate smart contract</a:t>
            </a:r>
            <a:endParaRPr lang="en-US" sz="600" dirty="0"/>
          </a:p>
          <a:p>
            <a:r>
              <a:rPr lang="en-US" b="1" dirty="0">
                <a:solidFill>
                  <a:srgbClr val="00A9CE"/>
                </a:solidFill>
              </a:rPr>
              <a:t>Context</a:t>
            </a:r>
          </a:p>
          <a:p>
            <a:pPr lvl="1"/>
            <a:r>
              <a:rPr lang="en-US" dirty="0"/>
              <a:t>The need to upgrade application and smart contract over time is ultimately necessary</a:t>
            </a:r>
          </a:p>
          <a:p>
            <a:pPr lvl="1"/>
            <a:r>
              <a:rPr lang="en-US" dirty="0"/>
              <a:t>Logic and data change at different times and with different frequencies</a:t>
            </a:r>
          </a:p>
          <a:p>
            <a:endParaRPr lang="en-US" b="1" dirty="0">
              <a:solidFill>
                <a:srgbClr val="00A9CE"/>
              </a:solidFill>
            </a:endParaRPr>
          </a:p>
          <a:p>
            <a:endParaRPr lang="en-US" b="1" dirty="0">
              <a:solidFill>
                <a:srgbClr val="00A9CE"/>
              </a:solidFill>
            </a:endParaRPr>
          </a:p>
          <a:p>
            <a:endParaRPr lang="en-US" b="1" dirty="0">
              <a:solidFill>
                <a:srgbClr val="00A9CE"/>
              </a:solidFill>
            </a:endParaRPr>
          </a:p>
          <a:p>
            <a:endParaRPr lang="en-US" b="1" dirty="0">
              <a:solidFill>
                <a:srgbClr val="00A9CE"/>
              </a:solidFill>
            </a:endParaRPr>
          </a:p>
          <a:p>
            <a:endParaRPr lang="en-US" b="1" dirty="0">
              <a:solidFill>
                <a:srgbClr val="00A9CE"/>
              </a:solidFill>
            </a:endParaRPr>
          </a:p>
          <a:p>
            <a:r>
              <a:rPr lang="en-US" b="1" dirty="0">
                <a:solidFill>
                  <a:srgbClr val="00A9CE"/>
                </a:solidFill>
              </a:rPr>
              <a:t>Problem</a:t>
            </a:r>
            <a:endParaRPr lang="en-US" dirty="0">
              <a:solidFill>
                <a:srgbClr val="00A9CE"/>
              </a:solidFill>
            </a:endParaRPr>
          </a:p>
          <a:p>
            <a:pPr lvl="1"/>
            <a:r>
              <a:rPr lang="en-US" dirty="0">
                <a:solidFill>
                  <a:srgbClr val="000000"/>
                </a:solidFill>
              </a:rPr>
              <a:t>Upgrading transactions might need a large data storage for copying data from old to new contract</a:t>
            </a:r>
          </a:p>
          <a:p>
            <a:pPr lvl="1"/>
            <a:r>
              <a:rPr lang="en-US" dirty="0">
                <a:solidFill>
                  <a:srgbClr val="000000"/>
                </a:solidFill>
              </a:rPr>
              <a:t>Porting data to new version might require multiple transactions</a:t>
            </a:r>
          </a:p>
          <a:p>
            <a:r>
              <a:rPr lang="en-US" b="1" dirty="0">
                <a:solidFill>
                  <a:srgbClr val="00A9CE"/>
                </a:solidFill>
              </a:rPr>
              <a:t>Forces</a:t>
            </a:r>
          </a:p>
          <a:p>
            <a:pPr lvl="1"/>
            <a:r>
              <a:rPr lang="en-US" dirty="0"/>
              <a:t>Coupling: The data stored in a deactivated contract is not accessible through SC functions</a:t>
            </a:r>
          </a:p>
          <a:p>
            <a:pPr lvl="1"/>
            <a:r>
              <a:rPr lang="en-US" dirty="0"/>
              <a:t>Upgradability: The ability to upgrade application and smart contract often becomes necessary over time</a:t>
            </a:r>
          </a:p>
          <a:p>
            <a:pPr lvl="1"/>
            <a:r>
              <a:rPr lang="en-US" dirty="0"/>
              <a:t>Cost</a:t>
            </a:r>
            <a:r>
              <a:rPr lang="zh-CN" altLang="en-US" dirty="0"/>
              <a:t>：</a:t>
            </a:r>
            <a:r>
              <a:rPr lang="en-US" altLang="zh-CN" dirty="0"/>
              <a:t> </a:t>
            </a:r>
            <a:r>
              <a:rPr lang="en-US" dirty="0"/>
              <a:t>Copying data from old contract to new contract has extra cost</a:t>
            </a:r>
          </a:p>
        </p:txBody>
      </p:sp>
      <p:sp>
        <p:nvSpPr>
          <p:cNvPr id="6" name="Slide Number Placeholder 5"/>
          <p:cNvSpPr>
            <a:spLocks noGrp="1"/>
          </p:cNvSpPr>
          <p:nvPr>
            <p:ph type="sldNum" sz="quarter" idx="12"/>
          </p:nvPr>
        </p:nvSpPr>
        <p:spPr/>
        <p:txBody>
          <a:bodyPr/>
          <a:lstStyle/>
          <a:p>
            <a:fld id="{FFF7CBAA-22EA-41CE-9725-C57ED0CEBC27}" type="slidenum">
              <a:rPr lang="en-AU" smtClean="0"/>
              <a:pPr/>
              <a:t>68</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4346123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59846" y="1345332"/>
            <a:ext cx="8785877" cy="417646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573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900" b="1" dirty="0">
                <a:solidFill>
                  <a:schemeClr val="accent1"/>
                </a:solidFill>
              </a:rPr>
              <a:t>Solution</a:t>
            </a:r>
          </a:p>
          <a:p>
            <a:pPr lvl="1"/>
            <a:r>
              <a:rPr lang="en-US" sz="1600" dirty="0"/>
              <a:t>Data store is isolated from the rest of the code</a:t>
            </a:r>
          </a:p>
          <a:p>
            <a:pPr lvl="2"/>
            <a:r>
              <a:rPr lang="en-US" sz="1400" dirty="0"/>
              <a:t>Avoid moving data during upgrades of smart contracts</a:t>
            </a:r>
          </a:p>
          <a:p>
            <a:pPr lvl="1"/>
            <a:r>
              <a:rPr lang="en-US" sz="1600" dirty="0"/>
              <a:t>Strict definition or a loosely typed flat store</a:t>
            </a:r>
          </a:p>
          <a:p>
            <a:pPr lvl="2"/>
            <a:r>
              <a:rPr lang="en-US" sz="1400" dirty="0"/>
              <a:t>Depends on data store size and change frequency</a:t>
            </a:r>
          </a:p>
          <a:p>
            <a:pPr lvl="1"/>
            <a:r>
              <a:rPr lang="en-US" sz="1600" dirty="0"/>
              <a:t>More generic and flexible data structure can be used by other contracts</a:t>
            </a:r>
          </a:p>
          <a:p>
            <a:pPr lvl="2"/>
            <a:r>
              <a:rPr lang="en-US" sz="1400" dirty="0"/>
              <a:t>Less likely to require changes</a:t>
            </a:r>
            <a:endParaRPr lang="en-US" sz="1400" b="1" dirty="0">
              <a:solidFill>
                <a:srgbClr val="30B787"/>
              </a:solidFill>
            </a:endParaRPr>
          </a:p>
          <a:p>
            <a:r>
              <a:rPr lang="en-US" sz="1900" b="1" dirty="0">
                <a:solidFill>
                  <a:srgbClr val="00A9CE"/>
                </a:solidFill>
              </a:rPr>
              <a:t>Consequences</a:t>
            </a:r>
          </a:p>
          <a:p>
            <a:pPr lvl="1"/>
            <a:r>
              <a:rPr lang="en-US" sz="1600" dirty="0">
                <a:solidFill>
                  <a:srgbClr val="000000"/>
                </a:solidFill>
              </a:rPr>
              <a:t>Benefits</a:t>
            </a:r>
          </a:p>
          <a:p>
            <a:pPr lvl="2"/>
            <a:r>
              <a:rPr lang="en-US" sz="1400" dirty="0"/>
              <a:t>Upgradability: Dapp logic can be upgraded without affecting the data</a:t>
            </a:r>
          </a:p>
          <a:p>
            <a:pPr lvl="2"/>
            <a:r>
              <a:rPr lang="en-US" sz="1400" dirty="0"/>
              <a:t>Cost: No cost for migrating data when the logic is upgraded</a:t>
            </a:r>
          </a:p>
          <a:p>
            <a:pPr lvl="2"/>
            <a:r>
              <a:rPr lang="en-US" sz="1400" dirty="0"/>
              <a:t>Generality: Generic separated data contract can be used by multiple smart contracts</a:t>
            </a:r>
          </a:p>
          <a:p>
            <a:pPr lvl="1"/>
            <a:r>
              <a:rPr lang="en-US" sz="1600" dirty="0"/>
              <a:t>Drawbacks</a:t>
            </a:r>
          </a:p>
          <a:p>
            <a:pPr lvl="2"/>
            <a:r>
              <a:rPr lang="en-US" sz="1400" dirty="0"/>
              <a:t>Cost on public blockchain: Generic data structure might cost more than a strictly defined data structure</a:t>
            </a:r>
          </a:p>
          <a:p>
            <a:pPr lvl="2"/>
            <a:r>
              <a:rPr lang="en-US" sz="1400" dirty="0"/>
              <a:t>Cost of generality: Querying data is less straightforward</a:t>
            </a:r>
          </a:p>
          <a:p>
            <a:pPr lvl="3"/>
            <a:endParaRPr lang="en-US" sz="1350" dirty="0"/>
          </a:p>
        </p:txBody>
      </p:sp>
      <p:pic>
        <p:nvPicPr>
          <p:cNvPr id="2" name="Picture 1" descr="SeparatedDataStor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224" y="1482179"/>
            <a:ext cx="2472703" cy="3031505"/>
          </a:xfrm>
          <a:prstGeom prst="rect">
            <a:avLst/>
          </a:prstGeom>
        </p:spPr>
      </p:pic>
      <p:sp>
        <p:nvSpPr>
          <p:cNvPr id="10" name="Title 1"/>
          <p:cNvSpPr>
            <a:spLocks noGrp="1"/>
          </p:cNvSpPr>
          <p:nvPr>
            <p:ph type="title"/>
          </p:nvPr>
        </p:nvSpPr>
        <p:spPr/>
        <p:txBody>
          <a:bodyPr/>
          <a:lstStyle/>
          <a:p>
            <a:r>
              <a:rPr lang="en-US" dirty="0"/>
              <a:t>Pattern 15: Data Contract 2/3</a:t>
            </a:r>
          </a:p>
        </p:txBody>
      </p:sp>
      <p:sp>
        <p:nvSpPr>
          <p:cNvPr id="6" name="Slide Number Placeholder 5"/>
          <p:cNvSpPr>
            <a:spLocks noGrp="1"/>
          </p:cNvSpPr>
          <p:nvPr>
            <p:ph type="sldNum" sz="quarter" idx="12"/>
          </p:nvPr>
        </p:nvSpPr>
        <p:spPr/>
        <p:txBody>
          <a:bodyPr/>
          <a:lstStyle/>
          <a:p>
            <a:fld id="{FFF7CBAA-22EA-41CE-9725-C57ED0CEBC27}" type="slidenum">
              <a:rPr lang="en-AU" smtClean="0"/>
              <a:pPr/>
              <a:t>69</a:t>
            </a:fld>
            <a:r>
              <a:rPr lang="en-AU"/>
              <a:t>  |</a:t>
            </a:r>
            <a:endParaRPr lang="en-AU" dirty="0"/>
          </a:p>
        </p:txBody>
      </p:sp>
      <p:sp>
        <p:nvSpPr>
          <p:cNvPr id="9" name="Footer Placeholder 8"/>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4126969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Gang of Four (GoF)</a:t>
            </a:r>
          </a:p>
        </p:txBody>
      </p:sp>
      <p:sp>
        <p:nvSpPr>
          <p:cNvPr id="3" name="Content Placeholder 2"/>
          <p:cNvSpPr>
            <a:spLocks noGrp="1"/>
          </p:cNvSpPr>
          <p:nvPr>
            <p:ph idx="1"/>
          </p:nvPr>
        </p:nvSpPr>
        <p:spPr>
          <a:xfrm>
            <a:off x="251520" y="1993404"/>
            <a:ext cx="5616624" cy="3515957"/>
          </a:xfrm>
        </p:spPr>
        <p:txBody>
          <a:bodyPr>
            <a:normAutofit/>
          </a:bodyPr>
          <a:lstStyle/>
          <a:p>
            <a:r>
              <a:rPr lang="en-US" dirty="0"/>
              <a:t>GoF are Erich Gamma, Richard Helm, Ralph Johnson and </a:t>
            </a:r>
            <a:r>
              <a:rPr lang="en-US" dirty="0" err="1"/>
              <a:t>Jonh</a:t>
            </a:r>
            <a:r>
              <a:rPr lang="en-US" dirty="0"/>
              <a:t> Vissides</a:t>
            </a:r>
          </a:p>
          <a:p>
            <a:r>
              <a:rPr lang="en-US" dirty="0"/>
              <a:t>GoF document 23 classic software design patterns in their book </a:t>
            </a:r>
          </a:p>
          <a:p>
            <a:pPr lvl="1"/>
            <a:r>
              <a:rPr lang="en-US" dirty="0"/>
              <a:t>Design Patterns: Elements of Reusable Object-Oriented Software</a:t>
            </a:r>
            <a:endParaRPr lang="en-US" dirty="0">
              <a:solidFill>
                <a:srgbClr val="FF0000"/>
              </a:solidFill>
            </a:endParaRPr>
          </a:p>
          <a:p>
            <a:r>
              <a:rPr lang="en-US" dirty="0"/>
              <a:t>The GoF book published in October 1994 and documented design patterns already exist but not documented before</a:t>
            </a:r>
          </a:p>
        </p:txBody>
      </p:sp>
      <p:sp>
        <p:nvSpPr>
          <p:cNvPr id="4" name="Text Placeholder 3"/>
          <p:cNvSpPr>
            <a:spLocks noGrp="1"/>
          </p:cNvSpPr>
          <p:nvPr>
            <p:ph type="body" sz="quarter" idx="10"/>
          </p:nvPr>
        </p:nvSpPr>
        <p:spPr>
          <a:xfrm>
            <a:off x="251520" y="1417340"/>
            <a:ext cx="8115300" cy="370417"/>
          </a:xfrm>
        </p:spPr>
        <p:txBody>
          <a:bodyPr/>
          <a:lstStyle/>
          <a:p>
            <a:r>
              <a:rPr lang="en-US" dirty="0"/>
              <a:t>Classic Object Oriented Design Patterns</a:t>
            </a:r>
          </a:p>
        </p:txBody>
      </p:sp>
      <p:pic>
        <p:nvPicPr>
          <p:cNvPr id="5" name="Picture 4" descr="200.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184" y="1345332"/>
            <a:ext cx="2570868" cy="3432110"/>
          </a:xfrm>
          <a:prstGeom prst="rect">
            <a:avLst/>
          </a:prstGeom>
        </p:spPr>
      </p:pic>
      <p:sp>
        <p:nvSpPr>
          <p:cNvPr id="7" name="Slide Number Placeholder 6"/>
          <p:cNvSpPr>
            <a:spLocks noGrp="1"/>
          </p:cNvSpPr>
          <p:nvPr>
            <p:ph type="sldNum" sz="quarter" idx="12"/>
          </p:nvPr>
        </p:nvSpPr>
        <p:spPr/>
        <p:txBody>
          <a:bodyPr/>
          <a:lstStyle/>
          <a:p>
            <a:fld id="{FFF7CBAA-22EA-41CE-9725-C57ED0CEBC27}" type="slidenum">
              <a:rPr lang="en-AU" smtClean="0"/>
              <a:pPr/>
              <a:t>7</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42011703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543050"/>
            <a:ext cx="8096250" cy="3220717"/>
          </a:xfrm>
        </p:spPr>
        <p:txBody>
          <a:bodyPr>
            <a:normAutofit fontScale="92500" lnSpcReduction="10000"/>
          </a:bodyPr>
          <a:lstStyle/>
          <a:p>
            <a:r>
              <a:rPr lang="en-US" b="1" dirty="0">
                <a:solidFill>
                  <a:srgbClr val="00A9CE"/>
                </a:solidFill>
              </a:rPr>
              <a:t>Related Patterns </a:t>
            </a:r>
          </a:p>
          <a:p>
            <a:pPr lvl="1"/>
            <a:r>
              <a:rPr lang="en-US" i="1" dirty="0"/>
              <a:t>Pattern 14. Contract Registry</a:t>
            </a:r>
          </a:p>
          <a:p>
            <a:pPr marL="0" lvl="1" indent="0">
              <a:buNone/>
            </a:pPr>
            <a:endParaRPr lang="en-US" i="1" dirty="0"/>
          </a:p>
          <a:p>
            <a:r>
              <a:rPr lang="en-US" b="1" dirty="0">
                <a:solidFill>
                  <a:schemeClr val="accent1"/>
                </a:solidFill>
              </a:rPr>
              <a:t>Known uses</a:t>
            </a:r>
            <a:endParaRPr lang="en-US" dirty="0"/>
          </a:p>
          <a:p>
            <a:pPr lvl="1"/>
            <a:r>
              <a:rPr lang="en-US" dirty="0"/>
              <a:t>Chronobank</a:t>
            </a:r>
          </a:p>
          <a:p>
            <a:pPr lvl="2"/>
            <a:r>
              <a:rPr lang="en-US" dirty="0"/>
              <a:t>Tokenize labor </a:t>
            </a:r>
          </a:p>
          <a:p>
            <a:pPr lvl="2"/>
            <a:r>
              <a:rPr lang="en-US" dirty="0"/>
              <a:t>Market for professionals to trade labor time with businesses </a:t>
            </a:r>
          </a:p>
          <a:p>
            <a:pPr lvl="2"/>
            <a:r>
              <a:rPr lang="en-US" dirty="0"/>
              <a:t>A generic data store uses a mapping of SHA3 key and value pairs</a:t>
            </a:r>
          </a:p>
          <a:p>
            <a:pPr lvl="1"/>
            <a:endParaRPr lang="en-US" dirty="0"/>
          </a:p>
          <a:p>
            <a:pPr lvl="1"/>
            <a:r>
              <a:rPr lang="en-US" dirty="0"/>
              <a:t>Colony </a:t>
            </a:r>
          </a:p>
          <a:p>
            <a:pPr lvl="2"/>
            <a:r>
              <a:rPr lang="en-US" dirty="0"/>
              <a:t>Ethereum-based platform for open organizations</a:t>
            </a:r>
          </a:p>
          <a:p>
            <a:pPr lvl="2"/>
            <a:r>
              <a:rPr lang="en-US" dirty="0"/>
              <a:t>A generic data store uses a mapping of SHA3 key and value pairs</a:t>
            </a:r>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7" name="Picture 6" descr="Screen Shot 2018-12-06 at 11.31.2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3400" y="2531959"/>
            <a:ext cx="2625646" cy="481201"/>
          </a:xfrm>
          <a:prstGeom prst="rect">
            <a:avLst/>
          </a:prstGeom>
        </p:spPr>
      </p:pic>
      <p:pic>
        <p:nvPicPr>
          <p:cNvPr id="8" name="Picture 7" descr="colon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4322" y="3726003"/>
            <a:ext cx="1112100" cy="1049514"/>
          </a:xfrm>
          <a:prstGeom prst="rect">
            <a:avLst/>
          </a:prstGeom>
        </p:spPr>
      </p:pic>
      <p:sp>
        <p:nvSpPr>
          <p:cNvPr id="10" name="Title 1"/>
          <p:cNvSpPr>
            <a:spLocks noGrp="1"/>
          </p:cNvSpPr>
          <p:nvPr>
            <p:ph type="title"/>
          </p:nvPr>
        </p:nvSpPr>
        <p:spPr/>
        <p:txBody>
          <a:bodyPr/>
          <a:lstStyle/>
          <a:p>
            <a:r>
              <a:rPr lang="en-US" dirty="0"/>
              <a:t>Pattern 15: Data Contract 3/3</a:t>
            </a:r>
          </a:p>
        </p:txBody>
      </p:sp>
      <p:sp>
        <p:nvSpPr>
          <p:cNvPr id="6" name="Slide Number Placeholder 5"/>
          <p:cNvSpPr>
            <a:spLocks noGrp="1"/>
          </p:cNvSpPr>
          <p:nvPr>
            <p:ph type="sldNum" sz="quarter" idx="12"/>
          </p:nvPr>
        </p:nvSpPr>
        <p:spPr/>
        <p:txBody>
          <a:bodyPr/>
          <a:lstStyle/>
          <a:p>
            <a:fld id="{FFF7CBAA-22EA-41CE-9725-C57ED0CEBC27}" type="slidenum">
              <a:rPr lang="en-AU" smtClean="0"/>
              <a:pPr/>
              <a:t>70</a:t>
            </a:fld>
            <a:r>
              <a:rPr lang="en-AU"/>
              <a:t>  |</a:t>
            </a:r>
            <a:endParaRPr lang="en-AU" dirty="0"/>
          </a:p>
        </p:txBody>
      </p:sp>
      <p:sp>
        <p:nvSpPr>
          <p:cNvPr id="11" name="Footer Placeholder 10"/>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29022158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16: Embedded Permission 1/3</a:t>
            </a:r>
          </a:p>
        </p:txBody>
      </p:sp>
      <p:sp>
        <p:nvSpPr>
          <p:cNvPr id="3" name="Content Placeholder 2"/>
          <p:cNvSpPr>
            <a:spLocks noGrp="1"/>
          </p:cNvSpPr>
          <p:nvPr>
            <p:ph idx="1"/>
          </p:nvPr>
        </p:nvSpPr>
        <p:spPr>
          <a:xfrm>
            <a:off x="319184" y="1486583"/>
            <a:ext cx="8623117" cy="3891197"/>
          </a:xfrm>
        </p:spPr>
        <p:txBody>
          <a:bodyPr numCol="2">
            <a:normAutofit/>
          </a:bodyPr>
          <a:lstStyle/>
          <a:p>
            <a:r>
              <a:rPr lang="en-US" b="1" dirty="0">
                <a:solidFill>
                  <a:schemeClr val="accent1"/>
                </a:solidFill>
              </a:rPr>
              <a:t>Summary</a:t>
            </a:r>
            <a:r>
              <a:rPr lang="en-US" dirty="0"/>
              <a:t> </a:t>
            </a:r>
          </a:p>
          <a:p>
            <a:pPr lvl="1"/>
            <a:r>
              <a:rPr lang="en-US" dirty="0"/>
              <a:t>Smart contracts use an embedded permission control to restrict access to the invocation of the functions</a:t>
            </a:r>
          </a:p>
          <a:p>
            <a:r>
              <a:rPr lang="en-US" b="1" dirty="0">
                <a:solidFill>
                  <a:srgbClr val="00A9CE"/>
                </a:solidFill>
              </a:rPr>
              <a:t>Context</a:t>
            </a:r>
          </a:p>
          <a:p>
            <a:pPr lvl="1"/>
            <a:r>
              <a:rPr lang="en-US" dirty="0"/>
              <a:t>All the smart contracts can be accessed and called by all the participants and other smart contracts </a:t>
            </a:r>
          </a:p>
          <a:p>
            <a:pPr lvl="1"/>
            <a:r>
              <a:rPr lang="en-US" dirty="0"/>
              <a:t>No privileged users </a:t>
            </a:r>
          </a:p>
          <a:p>
            <a:endParaRPr lang="en-US" b="1" dirty="0">
              <a:solidFill>
                <a:srgbClr val="00A9CE"/>
              </a:solidFill>
            </a:endParaRPr>
          </a:p>
          <a:p>
            <a:endParaRPr lang="en-US" b="1" dirty="0">
              <a:solidFill>
                <a:srgbClr val="00A9CE"/>
              </a:solidFill>
            </a:endParaRPr>
          </a:p>
          <a:p>
            <a:endParaRPr lang="en-US" b="1" dirty="0">
              <a:solidFill>
                <a:srgbClr val="00A9CE"/>
              </a:solidFill>
            </a:endParaRPr>
          </a:p>
          <a:p>
            <a:r>
              <a:rPr lang="en-US" b="1" dirty="0">
                <a:solidFill>
                  <a:srgbClr val="00A9CE"/>
                </a:solidFill>
              </a:rPr>
              <a:t>Problem</a:t>
            </a:r>
            <a:endParaRPr lang="en-US" dirty="0">
              <a:solidFill>
                <a:srgbClr val="00A9CE"/>
              </a:solidFill>
            </a:endParaRPr>
          </a:p>
          <a:p>
            <a:pPr lvl="1"/>
            <a:r>
              <a:rPr lang="en-US" dirty="0"/>
              <a:t>Permission-less function can be triggered by unauthorized users accidentally</a:t>
            </a:r>
          </a:p>
          <a:p>
            <a:pPr lvl="1"/>
            <a:r>
              <a:rPr lang="en-US" dirty="0"/>
              <a:t>Permission-less function becomes vulnerability </a:t>
            </a:r>
          </a:p>
          <a:p>
            <a:pPr lvl="2"/>
            <a:r>
              <a:rPr lang="en-US" dirty="0">
                <a:solidFill>
                  <a:srgbClr val="000000"/>
                </a:solidFill>
              </a:rPr>
              <a:t>E.g., a permission-less function used by Parity multi-sig wallet caused freezing 500K Ethers</a:t>
            </a:r>
          </a:p>
          <a:p>
            <a:r>
              <a:rPr lang="en-US" b="1" dirty="0">
                <a:solidFill>
                  <a:srgbClr val="00A9CE"/>
                </a:solidFill>
              </a:rPr>
              <a:t>Forces</a:t>
            </a:r>
          </a:p>
          <a:p>
            <a:pPr lvl="1"/>
            <a:r>
              <a:rPr lang="en-US" dirty="0"/>
              <a:t>Security</a:t>
            </a:r>
          </a:p>
          <a:p>
            <a:pPr lvl="2"/>
            <a:r>
              <a:rPr lang="en-US" dirty="0"/>
              <a:t>Smart contract is publically available for everyone to invoke</a:t>
            </a:r>
          </a:p>
          <a:p>
            <a:pPr lvl="2"/>
            <a:r>
              <a:rPr lang="en-US" dirty="0"/>
              <a:t>Internal logic in conventional software system is normally invisible to end users</a:t>
            </a:r>
          </a:p>
          <a:p>
            <a:pPr lvl="3"/>
            <a:r>
              <a:rPr lang="en-US" dirty="0"/>
              <a:t>API/Interface is possible to enforce access control policies</a:t>
            </a:r>
          </a:p>
        </p:txBody>
      </p:sp>
      <p:sp>
        <p:nvSpPr>
          <p:cNvPr id="6" name="Slide Number Placeholder 5"/>
          <p:cNvSpPr>
            <a:spLocks noGrp="1"/>
          </p:cNvSpPr>
          <p:nvPr>
            <p:ph type="sldNum" sz="quarter" idx="12"/>
          </p:nvPr>
        </p:nvSpPr>
        <p:spPr/>
        <p:txBody>
          <a:bodyPr/>
          <a:lstStyle/>
          <a:p>
            <a:fld id="{FFF7CBAA-22EA-41CE-9725-C57ED0CEBC27}" type="slidenum">
              <a:rPr lang="en-AU" smtClean="0"/>
              <a:pPr/>
              <a:t>71</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1364623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mbededPermiss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3289548"/>
            <a:ext cx="2374259" cy="2291914"/>
          </a:xfrm>
          <a:prstGeom prst="rect">
            <a:avLst/>
          </a:prstGeom>
        </p:spPr>
      </p:pic>
      <p:sp>
        <p:nvSpPr>
          <p:cNvPr id="3" name="Content Placeholder 2"/>
          <p:cNvSpPr>
            <a:spLocks noGrp="1"/>
          </p:cNvSpPr>
          <p:nvPr>
            <p:ph idx="1"/>
          </p:nvPr>
        </p:nvSpPr>
        <p:spPr>
          <a:xfrm>
            <a:off x="179512" y="1496767"/>
            <a:ext cx="8640959" cy="4097037"/>
          </a:xfrm>
        </p:spPr>
        <p:txBody>
          <a:bodyPr numCol="2">
            <a:normAutofit lnSpcReduction="10000"/>
          </a:bodyPr>
          <a:lstStyle/>
          <a:p>
            <a:r>
              <a:rPr lang="en-US" altLang="zh-CN" b="1" dirty="0">
                <a:solidFill>
                  <a:schemeClr val="accent1"/>
                </a:solidFill>
              </a:rPr>
              <a:t>Solution</a:t>
            </a:r>
          </a:p>
          <a:p>
            <a:pPr lvl="1"/>
            <a:r>
              <a:rPr lang="en-US" dirty="0"/>
              <a:t>Adding permission control before every smart contract function </a:t>
            </a:r>
          </a:p>
          <a:p>
            <a:pPr lvl="2"/>
            <a:r>
              <a:rPr lang="en-US" dirty="0"/>
              <a:t>Check authorization of the caller before executing the function</a:t>
            </a:r>
          </a:p>
          <a:p>
            <a:pPr lvl="2"/>
            <a:r>
              <a:rPr lang="en-US" dirty="0"/>
              <a:t>Check permission based on blockchain addresses</a:t>
            </a:r>
          </a:p>
          <a:p>
            <a:pPr lvl="1"/>
            <a:r>
              <a:rPr lang="en-US" dirty="0"/>
              <a:t>Unauthorized calls are rejected</a:t>
            </a:r>
            <a:endParaRPr lang="en-US" b="1" dirty="0">
              <a:solidFill>
                <a:srgbClr val="30B787"/>
              </a:solidFill>
            </a:endParaRPr>
          </a:p>
          <a:p>
            <a:endParaRPr lang="en-US" b="1" dirty="0">
              <a:solidFill>
                <a:srgbClr val="00A9CE"/>
              </a:solidFill>
            </a:endParaRPr>
          </a:p>
          <a:p>
            <a:endParaRPr lang="en-US" b="1" dirty="0">
              <a:solidFill>
                <a:srgbClr val="00A9CE"/>
              </a:solidFill>
            </a:endParaRPr>
          </a:p>
          <a:p>
            <a:endParaRPr lang="en-US" b="1" dirty="0">
              <a:solidFill>
                <a:srgbClr val="00A9CE"/>
              </a:solidFill>
            </a:endParaRPr>
          </a:p>
          <a:p>
            <a:endParaRPr lang="en-US" b="1" dirty="0">
              <a:solidFill>
                <a:srgbClr val="00A9CE"/>
              </a:solidFill>
            </a:endParaRPr>
          </a:p>
          <a:p>
            <a:endParaRPr lang="en-US" b="1" dirty="0">
              <a:solidFill>
                <a:srgbClr val="00A9CE"/>
              </a:solidFill>
            </a:endParaRPr>
          </a:p>
          <a:p>
            <a:endParaRPr lang="en-US" b="1" dirty="0">
              <a:solidFill>
                <a:srgbClr val="00A9CE"/>
              </a:solidFill>
            </a:endParaRPr>
          </a:p>
          <a:p>
            <a:r>
              <a:rPr lang="en-US" b="1" dirty="0">
                <a:solidFill>
                  <a:srgbClr val="00A9CE"/>
                </a:solidFill>
              </a:rPr>
              <a:t>Consequences</a:t>
            </a:r>
          </a:p>
          <a:p>
            <a:pPr lvl="1"/>
            <a:r>
              <a:rPr lang="en-US" dirty="0"/>
              <a:t>Benefits</a:t>
            </a:r>
          </a:p>
          <a:p>
            <a:pPr lvl="2"/>
            <a:r>
              <a:rPr lang="en-US" dirty="0"/>
              <a:t>Security</a:t>
            </a:r>
          </a:p>
          <a:p>
            <a:pPr lvl="3"/>
            <a:r>
              <a:rPr lang="en-US" dirty="0"/>
              <a:t>Only authorized participants can successfully call functions</a:t>
            </a:r>
          </a:p>
          <a:p>
            <a:pPr lvl="2"/>
            <a:r>
              <a:rPr lang="en-US" dirty="0"/>
              <a:t>Secure authorization</a:t>
            </a:r>
          </a:p>
          <a:p>
            <a:pPr lvl="3"/>
            <a:r>
              <a:rPr lang="en-US" dirty="0"/>
              <a:t>Authorization leverages blockchain properties</a:t>
            </a:r>
          </a:p>
          <a:p>
            <a:pPr lvl="1"/>
            <a:r>
              <a:rPr lang="en-US" dirty="0"/>
              <a:t>Drawbacks</a:t>
            </a:r>
          </a:p>
          <a:p>
            <a:pPr lvl="2"/>
            <a:r>
              <a:rPr lang="en-US" dirty="0"/>
              <a:t>Cost</a:t>
            </a:r>
          </a:p>
          <a:p>
            <a:pPr lvl="3"/>
            <a:r>
              <a:rPr lang="en-US" dirty="0"/>
              <a:t>Additional deployment and run-time cost on public blockchain</a:t>
            </a:r>
          </a:p>
          <a:p>
            <a:pPr lvl="2"/>
            <a:r>
              <a:rPr lang="en-US" dirty="0"/>
              <a:t>Lack of flexibility</a:t>
            </a:r>
          </a:p>
          <a:p>
            <a:pPr lvl="3"/>
            <a:r>
              <a:rPr lang="en-US" dirty="0"/>
              <a:t>Permissions are defined before deployment</a:t>
            </a:r>
          </a:p>
          <a:p>
            <a:pPr lvl="3"/>
            <a:r>
              <a:rPr lang="en-US" dirty="0"/>
              <a:t>Mechanism needed to support dynamic granting and removal of permissions</a:t>
            </a:r>
          </a:p>
          <a:p>
            <a:pPr lvl="1"/>
            <a:endParaRPr lang="en-US" dirty="0"/>
          </a:p>
          <a:p>
            <a:pPr lvl="1"/>
            <a:endParaRPr lang="en-US" b="1" dirty="0">
              <a:solidFill>
                <a:schemeClr val="accent1"/>
              </a:solidFill>
            </a:endParaRPr>
          </a:p>
        </p:txBody>
      </p:sp>
      <p:sp>
        <p:nvSpPr>
          <p:cNvPr id="10" name="Title 1"/>
          <p:cNvSpPr>
            <a:spLocks noGrp="1"/>
          </p:cNvSpPr>
          <p:nvPr>
            <p:ph type="title"/>
          </p:nvPr>
        </p:nvSpPr>
        <p:spPr/>
        <p:txBody>
          <a:bodyPr/>
          <a:lstStyle/>
          <a:p>
            <a:r>
              <a:rPr lang="en-US" dirty="0"/>
              <a:t>Pattern 16: Embedded Permission 2/3</a:t>
            </a:r>
          </a:p>
        </p:txBody>
      </p:sp>
      <p:sp>
        <p:nvSpPr>
          <p:cNvPr id="6" name="Slide Number Placeholder 5"/>
          <p:cNvSpPr>
            <a:spLocks noGrp="1"/>
          </p:cNvSpPr>
          <p:nvPr>
            <p:ph type="sldNum" sz="quarter" idx="12"/>
          </p:nvPr>
        </p:nvSpPr>
        <p:spPr/>
        <p:txBody>
          <a:bodyPr/>
          <a:lstStyle/>
          <a:p>
            <a:fld id="{FFF7CBAA-22EA-41CE-9725-C57ED0CEBC27}" type="slidenum">
              <a:rPr lang="en-AU" smtClean="0"/>
              <a:pPr/>
              <a:t>72</a:t>
            </a:fld>
            <a:r>
              <a:rPr lang="en-AU"/>
              <a:t>  |</a:t>
            </a:r>
            <a:endParaRPr lang="en-AU" dirty="0"/>
          </a:p>
        </p:txBody>
      </p:sp>
      <p:sp>
        <p:nvSpPr>
          <p:cNvPr id="9" name="Footer Placeholder 8"/>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8042178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1" y="1705372"/>
            <a:ext cx="5616623" cy="3816424"/>
          </a:xfrm>
        </p:spPr>
        <p:txBody>
          <a:bodyPr>
            <a:normAutofit/>
          </a:bodyPr>
          <a:lstStyle/>
          <a:p>
            <a:r>
              <a:rPr lang="en-US" b="1" dirty="0">
                <a:solidFill>
                  <a:schemeClr val="accent1"/>
                </a:solidFill>
              </a:rPr>
              <a:t>Related Patterns</a:t>
            </a:r>
            <a:endParaRPr lang="en-US" dirty="0"/>
          </a:p>
          <a:p>
            <a:pPr lvl="1"/>
            <a:r>
              <a:rPr lang="en-US" i="1" dirty="0"/>
              <a:t>Pattern 10. Multiple Authorization</a:t>
            </a:r>
          </a:p>
          <a:p>
            <a:pPr lvl="1"/>
            <a:r>
              <a:rPr lang="en-US" i="1" dirty="0"/>
              <a:t>Pattern 11. Dynamic Authorization</a:t>
            </a:r>
            <a:endParaRPr lang="en-US" b="1" dirty="0">
              <a:solidFill>
                <a:schemeClr val="accent1"/>
              </a:solidFill>
            </a:endParaRPr>
          </a:p>
          <a:p>
            <a:r>
              <a:rPr lang="en-US" b="1" dirty="0">
                <a:solidFill>
                  <a:schemeClr val="accent1"/>
                </a:solidFill>
              </a:rPr>
              <a:t>Known uses</a:t>
            </a:r>
            <a:endParaRPr lang="en-US" dirty="0"/>
          </a:p>
          <a:p>
            <a:pPr lvl="1"/>
            <a:r>
              <a:rPr lang="en-US" dirty="0"/>
              <a:t>Mortal contract on </a:t>
            </a:r>
            <a:r>
              <a:rPr lang="en-US" dirty="0" err="1"/>
              <a:t>Ethereum</a:t>
            </a:r>
            <a:endParaRPr lang="en-US" dirty="0"/>
          </a:p>
          <a:p>
            <a:pPr lvl="2"/>
            <a:r>
              <a:rPr lang="en-US" dirty="0"/>
              <a:t>Restricts the permission of invoking the self-destruct function to the contract owner</a:t>
            </a:r>
          </a:p>
          <a:p>
            <a:pPr lvl="1"/>
            <a:r>
              <a:rPr lang="en-US" dirty="0"/>
              <a:t>Restrict access pattern on </a:t>
            </a:r>
            <a:r>
              <a:rPr lang="en-US" dirty="0" err="1"/>
              <a:t>Ethereum</a:t>
            </a:r>
            <a:endParaRPr lang="en-US" dirty="0"/>
          </a:p>
          <a:p>
            <a:pPr lvl="2"/>
            <a:r>
              <a:rPr lang="en-US" dirty="0"/>
              <a:t>Uses </a:t>
            </a:r>
            <a:r>
              <a:rPr lang="en-US" i="1" dirty="0"/>
              <a:t>modifier </a:t>
            </a:r>
            <a:r>
              <a:rPr lang="en-US" dirty="0"/>
              <a:t>to</a:t>
            </a:r>
            <a:r>
              <a:rPr lang="en-US" i="1" dirty="0"/>
              <a:t> </a:t>
            </a:r>
            <a:r>
              <a:rPr lang="en-US" dirty="0"/>
              <a:t>restrict who can call the functions</a:t>
            </a:r>
          </a:p>
          <a:p>
            <a:pPr lvl="2"/>
            <a:r>
              <a:rPr lang="en-US" i="1" dirty="0"/>
              <a:t>Modifier</a:t>
            </a:r>
            <a:r>
              <a:rPr lang="en-US" dirty="0"/>
              <a:t> add a piece of code before the function to check certain conditions</a:t>
            </a:r>
          </a:p>
          <a:p>
            <a:pPr lvl="3"/>
            <a:r>
              <a:rPr lang="en-US" i="1" dirty="0"/>
              <a:t>Modifier</a:t>
            </a:r>
            <a:r>
              <a:rPr lang="en-US" dirty="0"/>
              <a:t> makes such restrictions highly readable</a:t>
            </a:r>
          </a:p>
          <a:p>
            <a:pPr lvl="1"/>
            <a:endParaRPr lang="en-US" dirty="0"/>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7" name="Picture 6" descr="Screen Shot 2018-12-06 at 11.52.06.png"/>
          <p:cNvPicPr>
            <a:picLocks noChangeAspect="1"/>
          </p:cNvPicPr>
          <p:nvPr/>
        </p:nvPicPr>
        <p:blipFill rotWithShape="1">
          <a:blip r:embed="rId3">
            <a:extLst>
              <a:ext uri="{28A0092B-C50C-407E-A947-70E740481C1C}">
                <a14:useLocalDpi xmlns:a14="http://schemas.microsoft.com/office/drawing/2010/main" val="0"/>
              </a:ext>
            </a:extLst>
          </a:blip>
          <a:srcRect t="14147" r="4471"/>
          <a:stretch/>
        </p:blipFill>
        <p:spPr>
          <a:xfrm>
            <a:off x="3563888" y="1489348"/>
            <a:ext cx="3430383" cy="1463771"/>
          </a:xfrm>
          <a:prstGeom prst="rect">
            <a:avLst/>
          </a:prstGeom>
        </p:spPr>
      </p:pic>
      <p:pic>
        <p:nvPicPr>
          <p:cNvPr id="8" name="Picture 7" descr="Screen Shot 2018-12-06 at 11.57.16.png"/>
          <p:cNvPicPr>
            <a:picLocks noChangeAspect="1"/>
          </p:cNvPicPr>
          <p:nvPr/>
        </p:nvPicPr>
        <p:blipFill rotWithShape="1">
          <a:blip r:embed="rId4">
            <a:extLst>
              <a:ext uri="{28A0092B-C50C-407E-A947-70E740481C1C}">
                <a14:useLocalDpi xmlns:a14="http://schemas.microsoft.com/office/drawing/2010/main" val="0"/>
              </a:ext>
            </a:extLst>
          </a:blip>
          <a:srcRect l="3183" r="6660"/>
          <a:stretch/>
        </p:blipFill>
        <p:spPr>
          <a:xfrm>
            <a:off x="6084168" y="2785492"/>
            <a:ext cx="2765148" cy="2790825"/>
          </a:xfrm>
          <a:prstGeom prst="rect">
            <a:avLst/>
          </a:prstGeom>
        </p:spPr>
      </p:pic>
      <p:sp>
        <p:nvSpPr>
          <p:cNvPr id="4" name="Slide Number Placeholder 3"/>
          <p:cNvSpPr>
            <a:spLocks noGrp="1"/>
          </p:cNvSpPr>
          <p:nvPr>
            <p:ph type="sldNum" sz="quarter" idx="12"/>
          </p:nvPr>
        </p:nvSpPr>
        <p:spPr/>
        <p:txBody>
          <a:bodyPr/>
          <a:lstStyle/>
          <a:p>
            <a:fld id="{FFF7CBAA-22EA-41CE-9725-C57ED0CEBC27}" type="slidenum">
              <a:rPr lang="en-AU" smtClean="0"/>
              <a:pPr/>
              <a:t>73</a:t>
            </a:fld>
            <a:r>
              <a:rPr lang="en-AU"/>
              <a:t>  |</a:t>
            </a:r>
            <a:endParaRPr lang="en-AU" dirty="0"/>
          </a:p>
        </p:txBody>
      </p:sp>
      <p:sp>
        <p:nvSpPr>
          <p:cNvPr id="13" name="Title 1"/>
          <p:cNvSpPr>
            <a:spLocks noGrp="1"/>
          </p:cNvSpPr>
          <p:nvPr>
            <p:ph type="title"/>
          </p:nvPr>
        </p:nvSpPr>
        <p:spPr/>
        <p:txBody>
          <a:bodyPr/>
          <a:lstStyle/>
          <a:p>
            <a:r>
              <a:rPr lang="en-US" dirty="0"/>
              <a:t>Pattern 16: Embedded Permission 3/3</a:t>
            </a:r>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178447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17: Factory Contract 1/3</a:t>
            </a:r>
          </a:p>
        </p:txBody>
      </p:sp>
      <p:sp>
        <p:nvSpPr>
          <p:cNvPr id="3" name="Content Placeholder 2"/>
          <p:cNvSpPr>
            <a:spLocks noGrp="1"/>
          </p:cNvSpPr>
          <p:nvPr>
            <p:ph idx="1"/>
          </p:nvPr>
        </p:nvSpPr>
        <p:spPr>
          <a:xfrm>
            <a:off x="319184" y="1574451"/>
            <a:ext cx="8433477" cy="4019353"/>
          </a:xfrm>
        </p:spPr>
        <p:txBody>
          <a:bodyPr numCol="2">
            <a:normAutofit/>
          </a:bodyPr>
          <a:lstStyle/>
          <a:p>
            <a:r>
              <a:rPr lang="en-US" b="1" dirty="0">
                <a:solidFill>
                  <a:schemeClr val="accent1"/>
                </a:solidFill>
              </a:rPr>
              <a:t>Summary</a:t>
            </a:r>
            <a:r>
              <a:rPr lang="en-US" dirty="0"/>
              <a:t> </a:t>
            </a:r>
          </a:p>
          <a:p>
            <a:pPr lvl="1"/>
            <a:r>
              <a:rPr lang="en-US" dirty="0"/>
              <a:t>On-chain template contract is used as a factory that generates contract instances from the template </a:t>
            </a:r>
          </a:p>
          <a:p>
            <a:r>
              <a:rPr lang="en-US" b="1" dirty="0">
                <a:solidFill>
                  <a:srgbClr val="00A9CE"/>
                </a:solidFill>
              </a:rPr>
              <a:t>Context</a:t>
            </a:r>
          </a:p>
          <a:p>
            <a:pPr lvl="1"/>
            <a:r>
              <a:rPr lang="en-US" dirty="0"/>
              <a:t>Application might need to use multiple instances of a standard contract with customization </a:t>
            </a:r>
          </a:p>
          <a:p>
            <a:pPr lvl="1"/>
            <a:r>
              <a:rPr lang="en-US" dirty="0"/>
              <a:t>Contract instance is created by instantiating a contract template</a:t>
            </a:r>
          </a:p>
          <a:p>
            <a:pPr lvl="1"/>
            <a:r>
              <a:rPr lang="en-US" dirty="0"/>
              <a:t>Stored off-chain in a code repository or on-chain within its own smart contract</a:t>
            </a:r>
          </a:p>
          <a:p>
            <a:pPr lvl="1"/>
            <a:endParaRPr lang="en-US" dirty="0"/>
          </a:p>
          <a:p>
            <a:pPr lvl="1"/>
            <a:endParaRPr lang="en-US" dirty="0"/>
          </a:p>
          <a:p>
            <a:r>
              <a:rPr lang="en-US" b="1" dirty="0">
                <a:solidFill>
                  <a:srgbClr val="00A9CE"/>
                </a:solidFill>
              </a:rPr>
              <a:t>Problem</a:t>
            </a:r>
            <a:endParaRPr lang="en-US" dirty="0">
              <a:solidFill>
                <a:srgbClr val="00A9CE"/>
              </a:solidFill>
            </a:endParaRPr>
          </a:p>
          <a:p>
            <a:pPr lvl="1"/>
            <a:r>
              <a:rPr lang="en-US" dirty="0"/>
              <a:t>Off-chain contract template cannot guarantee consistency between different SC instances</a:t>
            </a:r>
          </a:p>
          <a:p>
            <a:r>
              <a:rPr lang="en-US" b="1" dirty="0">
                <a:solidFill>
                  <a:srgbClr val="00A9CE"/>
                </a:solidFill>
              </a:rPr>
              <a:t>Forces</a:t>
            </a:r>
          </a:p>
          <a:p>
            <a:pPr lvl="1"/>
            <a:r>
              <a:rPr lang="en-US" dirty="0"/>
              <a:t>Dependency management: Storing smart contract off-chain introduces more components</a:t>
            </a:r>
          </a:p>
          <a:p>
            <a:pPr lvl="1"/>
            <a:r>
              <a:rPr lang="en-US" dirty="0"/>
              <a:t>Secure code sharing: Blockchain is a secure platform for sharing contract code</a:t>
            </a:r>
          </a:p>
          <a:p>
            <a:pPr lvl="1"/>
            <a:r>
              <a:rPr lang="en-US" dirty="0"/>
              <a:t>Deployment: Extra effort is needed to deploy a smart contract from off-chain source code</a:t>
            </a:r>
          </a:p>
        </p:txBody>
      </p:sp>
      <p:sp>
        <p:nvSpPr>
          <p:cNvPr id="6" name="Slide Number Placeholder 5"/>
          <p:cNvSpPr>
            <a:spLocks noGrp="1"/>
          </p:cNvSpPr>
          <p:nvPr>
            <p:ph type="sldNum" sz="quarter" idx="12"/>
          </p:nvPr>
        </p:nvSpPr>
        <p:spPr/>
        <p:txBody>
          <a:bodyPr/>
          <a:lstStyle/>
          <a:p>
            <a:fld id="{FFF7CBAA-22EA-41CE-9725-C57ED0CEBC27}" type="slidenum">
              <a:rPr lang="en-AU" smtClean="0"/>
              <a:pPr/>
              <a:t>74</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4728257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actoryContrac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139" y="1231302"/>
            <a:ext cx="2914421" cy="3066358"/>
          </a:xfrm>
          <a:prstGeom prst="rect">
            <a:avLst/>
          </a:prstGeom>
        </p:spPr>
      </p:pic>
      <p:sp>
        <p:nvSpPr>
          <p:cNvPr id="3" name="Content Placeholder 2"/>
          <p:cNvSpPr>
            <a:spLocks noGrp="1"/>
          </p:cNvSpPr>
          <p:nvPr>
            <p:ph idx="1"/>
          </p:nvPr>
        </p:nvSpPr>
        <p:spPr>
          <a:xfrm>
            <a:off x="292540" y="1489348"/>
            <a:ext cx="5877506" cy="3960440"/>
          </a:xfrm>
        </p:spPr>
        <p:txBody>
          <a:bodyPr>
            <a:normAutofit lnSpcReduction="10000"/>
          </a:bodyPr>
          <a:lstStyle/>
          <a:p>
            <a:r>
              <a:rPr lang="en-US" altLang="zh-CN" sz="1900" b="1" dirty="0">
                <a:solidFill>
                  <a:schemeClr val="accent1"/>
                </a:solidFill>
              </a:rPr>
              <a:t>Solution</a:t>
            </a:r>
          </a:p>
          <a:p>
            <a:pPr lvl="1"/>
            <a:r>
              <a:rPr lang="en-US" dirty="0"/>
              <a:t>Smart contract are created from a contract factory on blockchain</a:t>
            </a:r>
          </a:p>
          <a:p>
            <a:pPr lvl="1"/>
            <a:r>
              <a:rPr lang="en-US" dirty="0"/>
              <a:t>Factory contract is deployed once from off-chain source code</a:t>
            </a:r>
          </a:p>
          <a:p>
            <a:pPr lvl="1"/>
            <a:r>
              <a:rPr lang="en-US" dirty="0"/>
              <a:t>Smart contract instances are generated by passing parameters to the contract factory to instantiate customized instances </a:t>
            </a:r>
            <a:endParaRPr lang="en-US" b="1" dirty="0">
              <a:solidFill>
                <a:schemeClr val="accent1"/>
              </a:solidFill>
            </a:endParaRPr>
          </a:p>
          <a:p>
            <a:pPr lvl="1"/>
            <a:r>
              <a:rPr lang="en-US" dirty="0">
                <a:solidFill>
                  <a:srgbClr val="000000"/>
                </a:solidFill>
              </a:rPr>
              <a:t>SC instance maintain its properties independently of the other instances</a:t>
            </a:r>
          </a:p>
          <a:p>
            <a:r>
              <a:rPr lang="en-US" sz="1900" b="1" dirty="0">
                <a:solidFill>
                  <a:srgbClr val="00A9CE"/>
                </a:solidFill>
              </a:rPr>
              <a:t>Consequences</a:t>
            </a:r>
          </a:p>
          <a:p>
            <a:pPr lvl="1"/>
            <a:r>
              <a:rPr lang="en-US" dirty="0"/>
              <a:t>Benefits</a:t>
            </a:r>
          </a:p>
          <a:p>
            <a:pPr lvl="2"/>
            <a:r>
              <a:rPr lang="en-US" dirty="0"/>
              <a:t>Security: On-chain factory contract on-chain guarantees consistency</a:t>
            </a:r>
          </a:p>
          <a:p>
            <a:pPr lvl="2"/>
            <a:r>
              <a:rPr lang="en-US" dirty="0"/>
              <a:t>Efficiency: Smart contract instances are generated by calling a function </a:t>
            </a:r>
          </a:p>
          <a:p>
            <a:pPr lvl="1"/>
            <a:r>
              <a:rPr lang="en-US" dirty="0"/>
              <a:t>Drawbacks</a:t>
            </a:r>
          </a:p>
          <a:p>
            <a:pPr lvl="2"/>
            <a:r>
              <a:rPr lang="en-US" dirty="0"/>
              <a:t>Cost on public blockchain</a:t>
            </a:r>
          </a:p>
          <a:p>
            <a:pPr lvl="3"/>
            <a:r>
              <a:rPr lang="en-US" dirty="0"/>
              <a:t>Deployment</a:t>
            </a:r>
          </a:p>
          <a:p>
            <a:pPr lvl="3"/>
            <a:r>
              <a:rPr lang="en-US" dirty="0"/>
              <a:t>Function call for instance creation</a:t>
            </a:r>
          </a:p>
          <a:p>
            <a:pPr lvl="1"/>
            <a:endParaRPr lang="en-US" dirty="0">
              <a:solidFill>
                <a:srgbClr val="000000"/>
              </a:solidFill>
            </a:endParaRPr>
          </a:p>
        </p:txBody>
      </p:sp>
      <p:sp>
        <p:nvSpPr>
          <p:cNvPr id="7" name="Content Placeholder 2"/>
          <p:cNvSpPr txBox="1">
            <a:spLocks/>
          </p:cNvSpPr>
          <p:nvPr/>
        </p:nvSpPr>
        <p:spPr>
          <a:xfrm>
            <a:off x="259849" y="3223701"/>
            <a:ext cx="5995496" cy="229809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573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endParaRPr lang="en-US" sz="1350" dirty="0"/>
          </a:p>
        </p:txBody>
      </p:sp>
      <p:sp>
        <p:nvSpPr>
          <p:cNvPr id="10" name="Title 1"/>
          <p:cNvSpPr>
            <a:spLocks noGrp="1"/>
          </p:cNvSpPr>
          <p:nvPr>
            <p:ph type="title"/>
          </p:nvPr>
        </p:nvSpPr>
        <p:spPr/>
        <p:txBody>
          <a:bodyPr/>
          <a:lstStyle/>
          <a:p>
            <a:r>
              <a:rPr lang="en-US" dirty="0"/>
              <a:t>Pattern 17: Factory Contract 2/3</a:t>
            </a:r>
          </a:p>
        </p:txBody>
      </p:sp>
      <p:sp>
        <p:nvSpPr>
          <p:cNvPr id="6" name="Slide Number Placeholder 5"/>
          <p:cNvSpPr>
            <a:spLocks noGrp="1"/>
          </p:cNvSpPr>
          <p:nvPr>
            <p:ph type="sldNum" sz="quarter" idx="12"/>
          </p:nvPr>
        </p:nvSpPr>
        <p:spPr/>
        <p:txBody>
          <a:bodyPr/>
          <a:lstStyle/>
          <a:p>
            <a:fld id="{FFF7CBAA-22EA-41CE-9725-C57ED0CEBC27}" type="slidenum">
              <a:rPr lang="en-AU" smtClean="0"/>
              <a:pPr/>
              <a:t>75</a:t>
            </a:fld>
            <a:r>
              <a:rPr lang="en-AU"/>
              <a:t>  |</a:t>
            </a:r>
            <a:endParaRPr lang="en-AU" dirty="0"/>
          </a:p>
        </p:txBody>
      </p:sp>
      <p:sp>
        <p:nvSpPr>
          <p:cNvPr id="9" name="Footer Placeholder 8"/>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23526794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543050"/>
            <a:ext cx="8574786" cy="2865319"/>
          </a:xfrm>
        </p:spPr>
        <p:txBody>
          <a:bodyPr>
            <a:normAutofit/>
          </a:bodyPr>
          <a:lstStyle/>
          <a:p>
            <a:r>
              <a:rPr lang="en-US" b="1" dirty="0">
                <a:solidFill>
                  <a:srgbClr val="00A9CE"/>
                </a:solidFill>
              </a:rPr>
              <a:t>Related Patterns </a:t>
            </a:r>
          </a:p>
          <a:p>
            <a:pPr lvl="1"/>
            <a:r>
              <a:rPr lang="en-US" i="1" dirty="0"/>
              <a:t>Pattern 14. Contract registry</a:t>
            </a:r>
          </a:p>
          <a:p>
            <a:pPr marL="0" lvl="1" indent="0">
              <a:buNone/>
            </a:pPr>
            <a:endParaRPr lang="en-US" i="1" dirty="0"/>
          </a:p>
          <a:p>
            <a:pPr marL="0" lvl="1" indent="0">
              <a:buNone/>
            </a:pPr>
            <a:endParaRPr lang="en-US" i="1" dirty="0"/>
          </a:p>
          <a:p>
            <a:r>
              <a:rPr lang="en-US" b="1" dirty="0">
                <a:solidFill>
                  <a:schemeClr val="accent1"/>
                </a:solidFill>
              </a:rPr>
              <a:t>Known uses</a:t>
            </a:r>
            <a:endParaRPr lang="en-US" dirty="0"/>
          </a:p>
          <a:p>
            <a:pPr lvl="1"/>
            <a:r>
              <a:rPr lang="en-US" dirty="0"/>
              <a:t>Tutorial from </a:t>
            </a:r>
            <a:r>
              <a:rPr lang="en-US" dirty="0" err="1"/>
              <a:t>Ethereum</a:t>
            </a:r>
            <a:r>
              <a:rPr lang="en-US" dirty="0"/>
              <a:t> developer</a:t>
            </a:r>
          </a:p>
          <a:p>
            <a:pPr lvl="2"/>
            <a:r>
              <a:rPr lang="en-US" dirty="0"/>
              <a:t>Create a contract factory</a:t>
            </a:r>
          </a:p>
          <a:p>
            <a:pPr lvl="1"/>
            <a:r>
              <a:rPr lang="en-US" dirty="0"/>
              <a:t>*Being applied in a real-world blockchain-based health care application</a:t>
            </a:r>
          </a:p>
          <a:p>
            <a:pPr lvl="1"/>
            <a:r>
              <a:rPr lang="en-US" dirty="0"/>
              <a:t>**A business process management system uses a contract factory to generate process instances </a:t>
            </a:r>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7" name="Picture 6" descr="ethereum.png"/>
          <p:cNvPicPr>
            <a:picLocks noChangeAspect="1"/>
          </p:cNvPicPr>
          <p:nvPr/>
        </p:nvPicPr>
        <p:blipFill rotWithShape="1">
          <a:blip r:embed="rId3">
            <a:extLst>
              <a:ext uri="{28A0092B-C50C-407E-A947-70E740481C1C}">
                <a14:useLocalDpi xmlns:a14="http://schemas.microsoft.com/office/drawing/2010/main" val="0"/>
              </a:ext>
            </a:extLst>
          </a:blip>
          <a:srcRect l="15127" t="34981" r="14971" b="32593"/>
          <a:stretch/>
        </p:blipFill>
        <p:spPr>
          <a:xfrm>
            <a:off x="6895034" y="3073524"/>
            <a:ext cx="1997446" cy="518882"/>
          </a:xfrm>
          <a:prstGeom prst="rect">
            <a:avLst/>
          </a:prstGeom>
        </p:spPr>
      </p:pic>
      <p:sp>
        <p:nvSpPr>
          <p:cNvPr id="8" name="Rectangle 7"/>
          <p:cNvSpPr/>
          <p:nvPr/>
        </p:nvSpPr>
        <p:spPr>
          <a:xfrm>
            <a:off x="363737" y="4725933"/>
            <a:ext cx="7520631" cy="507831"/>
          </a:xfrm>
          <a:prstGeom prst="rect">
            <a:avLst/>
          </a:prstGeom>
        </p:spPr>
        <p:txBody>
          <a:bodyPr wrap="square">
            <a:spAutoFit/>
          </a:bodyPr>
          <a:lstStyle/>
          <a:p>
            <a:r>
              <a:rPr lang="en-US" sz="900" dirty="0"/>
              <a:t>*Zhang, P., White, J., Schmidt, D.C., Lenz, G.: Applying Software Patterns to Address Interoperability in Blockchain-based Healthcare Apps (Jun 2017)</a:t>
            </a:r>
          </a:p>
          <a:p>
            <a:r>
              <a:rPr lang="en-US" sz="900" dirty="0"/>
              <a:t>**Weber, I., Xu, X., </a:t>
            </a:r>
            <a:r>
              <a:rPr lang="en-US" sz="900" dirty="0" err="1"/>
              <a:t>Riveret</a:t>
            </a:r>
            <a:r>
              <a:rPr lang="en-US" sz="900" dirty="0"/>
              <a:t>, R., </a:t>
            </a:r>
            <a:r>
              <a:rPr lang="en-US" sz="900" dirty="0" err="1"/>
              <a:t>Governatori</a:t>
            </a:r>
            <a:r>
              <a:rPr lang="en-US" sz="900" dirty="0"/>
              <a:t>, G., </a:t>
            </a:r>
            <a:r>
              <a:rPr lang="en-US" sz="900" dirty="0" err="1"/>
              <a:t>Ponomarev</a:t>
            </a:r>
            <a:r>
              <a:rPr lang="en-US" sz="900" dirty="0"/>
              <a:t>, A., </a:t>
            </a:r>
            <a:r>
              <a:rPr lang="en-US" sz="900" dirty="0" err="1"/>
              <a:t>Mendling</a:t>
            </a:r>
            <a:r>
              <a:rPr lang="en-US" sz="900" dirty="0"/>
              <a:t>, J.: Untrusted business process monitoring and execution using blockchain. </a:t>
            </a:r>
          </a:p>
          <a:p>
            <a:r>
              <a:rPr lang="en-US" sz="900" dirty="0"/>
              <a:t>In: BPM. pp. 329–347. Springer, Rio de Janeiro, Brazil (Sep 2016) </a:t>
            </a:r>
          </a:p>
        </p:txBody>
      </p:sp>
      <p:sp>
        <p:nvSpPr>
          <p:cNvPr id="10" name="Title 1"/>
          <p:cNvSpPr>
            <a:spLocks noGrp="1"/>
          </p:cNvSpPr>
          <p:nvPr>
            <p:ph type="title"/>
          </p:nvPr>
        </p:nvSpPr>
        <p:spPr/>
        <p:txBody>
          <a:bodyPr/>
          <a:lstStyle/>
          <a:p>
            <a:r>
              <a:rPr lang="en-US" dirty="0"/>
              <a:t>Pattern 17: Factory Contract 3/3</a:t>
            </a:r>
          </a:p>
        </p:txBody>
      </p:sp>
      <p:sp>
        <p:nvSpPr>
          <p:cNvPr id="6" name="Slide Number Placeholder 5"/>
          <p:cNvSpPr>
            <a:spLocks noGrp="1"/>
          </p:cNvSpPr>
          <p:nvPr>
            <p:ph type="sldNum" sz="quarter" idx="12"/>
          </p:nvPr>
        </p:nvSpPr>
        <p:spPr/>
        <p:txBody>
          <a:bodyPr/>
          <a:lstStyle/>
          <a:p>
            <a:fld id="{FFF7CBAA-22EA-41CE-9725-C57ED0CEBC27}" type="slidenum">
              <a:rPr lang="en-AU" smtClean="0"/>
              <a:pPr/>
              <a:t>76</a:t>
            </a:fld>
            <a:r>
              <a:rPr lang="en-AU"/>
              <a:t>  |</a:t>
            </a:r>
            <a:endParaRPr lang="en-AU" dirty="0"/>
          </a:p>
        </p:txBody>
      </p:sp>
      <p:sp>
        <p:nvSpPr>
          <p:cNvPr id="11" name="Footer Placeholder 10"/>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2921457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18: Incentive Execution 1/3</a:t>
            </a:r>
          </a:p>
        </p:txBody>
      </p:sp>
      <p:sp>
        <p:nvSpPr>
          <p:cNvPr id="3" name="Content Placeholder 2"/>
          <p:cNvSpPr>
            <a:spLocks noGrp="1"/>
          </p:cNvSpPr>
          <p:nvPr>
            <p:ph idx="1"/>
          </p:nvPr>
        </p:nvSpPr>
        <p:spPr>
          <a:xfrm>
            <a:off x="319184" y="1558591"/>
            <a:ext cx="8433477" cy="3891197"/>
          </a:xfrm>
        </p:spPr>
        <p:txBody>
          <a:bodyPr numCol="2">
            <a:normAutofit/>
          </a:bodyPr>
          <a:lstStyle/>
          <a:p>
            <a:r>
              <a:rPr lang="en-US" b="1" dirty="0">
                <a:solidFill>
                  <a:schemeClr val="accent1"/>
                </a:solidFill>
              </a:rPr>
              <a:t>Summary</a:t>
            </a:r>
            <a:r>
              <a:rPr lang="en-US" dirty="0"/>
              <a:t> </a:t>
            </a:r>
          </a:p>
          <a:p>
            <a:pPr lvl="1"/>
            <a:r>
              <a:rPr lang="en-US" dirty="0"/>
              <a:t>Reward is provided to the caller of the contract function for invoking the execution</a:t>
            </a:r>
          </a:p>
          <a:p>
            <a:r>
              <a:rPr lang="en-US" b="1" dirty="0">
                <a:solidFill>
                  <a:srgbClr val="00A9CE"/>
                </a:solidFill>
              </a:rPr>
              <a:t>Context</a:t>
            </a:r>
          </a:p>
          <a:p>
            <a:pPr lvl="1"/>
            <a:r>
              <a:rPr lang="en-US" dirty="0"/>
              <a:t>Smart contracts are event-driven</a:t>
            </a:r>
          </a:p>
          <a:p>
            <a:pPr lvl="1"/>
            <a:r>
              <a:rPr lang="en-US" dirty="0"/>
              <a:t>Accessorial functions need to run asynchronously from regular user interaction</a:t>
            </a:r>
          </a:p>
          <a:p>
            <a:pPr lvl="2"/>
            <a:r>
              <a:rPr lang="en-US" dirty="0"/>
              <a:t>Clean up the expired records or make dividend payouts</a:t>
            </a:r>
          </a:p>
          <a:p>
            <a:pPr lvl="2"/>
            <a:r>
              <a:rPr lang="en-US" dirty="0"/>
              <a:t>Start after a time</a:t>
            </a:r>
          </a:p>
          <a:p>
            <a:pPr lvl="2"/>
            <a:endParaRPr lang="en-US" dirty="0"/>
          </a:p>
          <a:p>
            <a:pPr lvl="2"/>
            <a:endParaRPr lang="en-US" dirty="0"/>
          </a:p>
          <a:p>
            <a:pPr lvl="2"/>
            <a:endParaRPr lang="en-US" dirty="0"/>
          </a:p>
          <a:p>
            <a:r>
              <a:rPr lang="en-US" b="1" dirty="0">
                <a:solidFill>
                  <a:srgbClr val="00A9CE"/>
                </a:solidFill>
              </a:rPr>
              <a:t>Problem</a:t>
            </a:r>
            <a:endParaRPr lang="en-US" dirty="0">
              <a:solidFill>
                <a:srgbClr val="00A9CE"/>
              </a:solidFill>
            </a:endParaRPr>
          </a:p>
          <a:p>
            <a:pPr lvl="1"/>
            <a:r>
              <a:rPr lang="en-US" dirty="0">
                <a:solidFill>
                  <a:srgbClr val="000000"/>
                </a:solidFill>
              </a:rPr>
              <a:t>Users have no direct benefit from calling accessorial functions</a:t>
            </a:r>
          </a:p>
          <a:p>
            <a:pPr lvl="1"/>
            <a:r>
              <a:rPr lang="en-US" dirty="0">
                <a:solidFill>
                  <a:srgbClr val="000000"/>
                </a:solidFill>
              </a:rPr>
              <a:t>Extra monetary cost to call accessorial functions</a:t>
            </a:r>
          </a:p>
          <a:p>
            <a:r>
              <a:rPr lang="en-US" b="1" dirty="0">
                <a:solidFill>
                  <a:srgbClr val="00A9CE"/>
                </a:solidFill>
              </a:rPr>
              <a:t>Forces</a:t>
            </a:r>
          </a:p>
          <a:p>
            <a:pPr lvl="1"/>
            <a:r>
              <a:rPr lang="en-US" dirty="0"/>
              <a:t>Completeness: Regular services are supported by accessorial functions</a:t>
            </a:r>
          </a:p>
          <a:p>
            <a:pPr lvl="1"/>
            <a:r>
              <a:rPr lang="en-US" dirty="0"/>
              <a:t>Cost: Execution of accessorial functions causes extra cost from users </a:t>
            </a:r>
          </a:p>
        </p:txBody>
      </p:sp>
      <p:sp>
        <p:nvSpPr>
          <p:cNvPr id="6" name="Slide Number Placeholder 5"/>
          <p:cNvSpPr>
            <a:spLocks noGrp="1"/>
          </p:cNvSpPr>
          <p:nvPr>
            <p:ph type="sldNum" sz="quarter" idx="12"/>
          </p:nvPr>
        </p:nvSpPr>
        <p:spPr/>
        <p:txBody>
          <a:bodyPr/>
          <a:lstStyle/>
          <a:p>
            <a:fld id="{FFF7CBAA-22EA-41CE-9725-C57ED0CEBC27}" type="slidenum">
              <a:rPr lang="en-AU" smtClean="0"/>
              <a:pPr/>
              <a:t>77</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4034847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539" y="1489348"/>
            <a:ext cx="8599941" cy="3744416"/>
          </a:xfrm>
        </p:spPr>
        <p:txBody>
          <a:bodyPr numCol="2">
            <a:normAutofit/>
          </a:bodyPr>
          <a:lstStyle/>
          <a:p>
            <a:r>
              <a:rPr lang="en-US" altLang="zh-CN" b="1" dirty="0">
                <a:solidFill>
                  <a:schemeClr val="accent1"/>
                </a:solidFill>
              </a:rPr>
              <a:t>Solution</a:t>
            </a:r>
          </a:p>
          <a:p>
            <a:pPr lvl="1"/>
            <a:r>
              <a:rPr lang="en-US" dirty="0"/>
              <a:t>Reward the caller of a function defined in a smart contract for invoking the execution</a:t>
            </a:r>
          </a:p>
          <a:p>
            <a:pPr lvl="2"/>
            <a:r>
              <a:rPr lang="en-US" dirty="0"/>
              <a:t>E.g., sending back a percentage of payout to the caller to reimburse the (gas) execution cost </a:t>
            </a: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r>
              <a:rPr lang="en-US" b="1" dirty="0">
                <a:solidFill>
                  <a:srgbClr val="00A9CE"/>
                </a:solidFill>
              </a:rPr>
              <a:t>Consequences</a:t>
            </a:r>
          </a:p>
          <a:p>
            <a:pPr lvl="1"/>
            <a:r>
              <a:rPr lang="en-US" dirty="0"/>
              <a:t>Benefits</a:t>
            </a:r>
          </a:p>
          <a:p>
            <a:pPr lvl="2"/>
            <a:r>
              <a:rPr lang="en-US" dirty="0"/>
              <a:t>Completeness: Execution of accessorial functions helps to complete the regular services</a:t>
            </a:r>
          </a:p>
          <a:p>
            <a:pPr lvl="2"/>
            <a:r>
              <a:rPr lang="en-US" dirty="0"/>
              <a:t>Cost: The caller is compensated by the reward associated with the execution</a:t>
            </a:r>
          </a:p>
          <a:p>
            <a:pPr lvl="1"/>
            <a:r>
              <a:rPr lang="en-US" dirty="0"/>
              <a:t>Drawbacks</a:t>
            </a:r>
          </a:p>
          <a:p>
            <a:pPr lvl="2"/>
            <a:r>
              <a:rPr lang="en-US" dirty="0"/>
              <a:t>Unguaranteed execution</a:t>
            </a:r>
          </a:p>
          <a:p>
            <a:pPr lvl="3"/>
            <a:r>
              <a:rPr lang="en-US" dirty="0"/>
              <a:t>Execution cannot be guaranteed even with incentive</a:t>
            </a:r>
          </a:p>
          <a:p>
            <a:pPr lvl="3"/>
            <a:r>
              <a:rPr lang="en-US" dirty="0"/>
              <a:t>Embed the logic of accessorial functions into other regular functions</a:t>
            </a:r>
          </a:p>
        </p:txBody>
      </p:sp>
      <p:pic>
        <p:nvPicPr>
          <p:cNvPr id="2" name="Picture 1" descr="IncentiveExecu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785492"/>
            <a:ext cx="3052255" cy="2894380"/>
          </a:xfrm>
          <a:prstGeom prst="rect">
            <a:avLst/>
          </a:prstGeom>
        </p:spPr>
      </p:pic>
      <p:sp>
        <p:nvSpPr>
          <p:cNvPr id="7" name="Content Placeholder 2"/>
          <p:cNvSpPr txBox="1">
            <a:spLocks/>
          </p:cNvSpPr>
          <p:nvPr/>
        </p:nvSpPr>
        <p:spPr>
          <a:xfrm>
            <a:off x="259848" y="2588730"/>
            <a:ext cx="5803572" cy="247357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573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endParaRPr lang="en-US" sz="1350" dirty="0"/>
          </a:p>
        </p:txBody>
      </p:sp>
      <p:sp>
        <p:nvSpPr>
          <p:cNvPr id="11" name="Title 1"/>
          <p:cNvSpPr>
            <a:spLocks noGrp="1"/>
          </p:cNvSpPr>
          <p:nvPr>
            <p:ph type="title"/>
          </p:nvPr>
        </p:nvSpPr>
        <p:spPr>
          <a:xfrm>
            <a:off x="251520" y="894956"/>
            <a:ext cx="8640960" cy="710406"/>
          </a:xfrm>
        </p:spPr>
        <p:txBody>
          <a:bodyPr/>
          <a:lstStyle/>
          <a:p>
            <a:r>
              <a:rPr lang="en-US" dirty="0"/>
              <a:t>Pattern 18: Incentive Execution 2/3</a:t>
            </a:r>
          </a:p>
        </p:txBody>
      </p:sp>
      <p:sp>
        <p:nvSpPr>
          <p:cNvPr id="12" name="Slide Number Placeholder 11"/>
          <p:cNvSpPr>
            <a:spLocks noGrp="1"/>
          </p:cNvSpPr>
          <p:nvPr>
            <p:ph type="sldNum" sz="quarter" idx="12"/>
          </p:nvPr>
        </p:nvSpPr>
        <p:spPr/>
        <p:txBody>
          <a:bodyPr/>
          <a:lstStyle/>
          <a:p>
            <a:fld id="{FFF7CBAA-22EA-41CE-9725-C57ED0CEBC27}" type="slidenum">
              <a:rPr lang="en-AU" smtClean="0"/>
              <a:pPr/>
              <a:t>78</a:t>
            </a:fld>
            <a:r>
              <a:rPr lang="en-AU"/>
              <a:t>  |</a:t>
            </a:r>
            <a:endParaRPr lang="en-AU" dirty="0"/>
          </a:p>
        </p:txBody>
      </p:sp>
      <p:sp>
        <p:nvSpPr>
          <p:cNvPr id="13" name="Footer Placeholder 12"/>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1202566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543050"/>
            <a:ext cx="8096250" cy="3220717"/>
          </a:xfrm>
        </p:spPr>
        <p:txBody>
          <a:bodyPr>
            <a:normAutofit/>
          </a:bodyPr>
          <a:lstStyle/>
          <a:p>
            <a:r>
              <a:rPr lang="en-US" b="1" dirty="0">
                <a:solidFill>
                  <a:srgbClr val="00A9CE"/>
                </a:solidFill>
              </a:rPr>
              <a:t>Related Patterns </a:t>
            </a:r>
            <a:r>
              <a:rPr lang="en-US" dirty="0"/>
              <a:t>N/A</a:t>
            </a:r>
          </a:p>
          <a:p>
            <a:pPr marL="0" lvl="1" indent="0">
              <a:buNone/>
            </a:pPr>
            <a:endParaRPr lang="en-US" i="1" dirty="0"/>
          </a:p>
          <a:p>
            <a:pPr marL="0" lvl="1" indent="0">
              <a:buNone/>
            </a:pPr>
            <a:endParaRPr lang="en-US" i="1" dirty="0"/>
          </a:p>
          <a:p>
            <a:r>
              <a:rPr lang="en-US" b="1" dirty="0">
                <a:solidFill>
                  <a:schemeClr val="accent1"/>
                </a:solidFill>
              </a:rPr>
              <a:t>Known uses</a:t>
            </a:r>
            <a:endParaRPr lang="en-US" dirty="0"/>
          </a:p>
          <a:p>
            <a:pPr lvl="1"/>
            <a:r>
              <a:rPr lang="en-US" dirty="0"/>
              <a:t>Regis</a:t>
            </a:r>
          </a:p>
          <a:p>
            <a:pPr lvl="2"/>
            <a:r>
              <a:rPr lang="en-US" dirty="0"/>
              <a:t>In-browser tool  to create smart contract registries</a:t>
            </a:r>
          </a:p>
          <a:p>
            <a:pPr lvl="2"/>
            <a:r>
              <a:rPr lang="en-US" dirty="0"/>
              <a:t>Incentivize users to execute functions that clean up the expired records</a:t>
            </a:r>
          </a:p>
          <a:p>
            <a:pPr marL="333375" lvl="2" indent="0">
              <a:buNone/>
            </a:pPr>
            <a:endParaRPr lang="en-US" dirty="0"/>
          </a:p>
          <a:p>
            <a:pPr lvl="1"/>
            <a:r>
              <a:rPr lang="en-US" dirty="0" err="1"/>
              <a:t>Ethereum</a:t>
            </a:r>
            <a:r>
              <a:rPr lang="en-US" dirty="0"/>
              <a:t> alarm clock facilitates scheduling function calls for a specified block in the future</a:t>
            </a:r>
          </a:p>
          <a:p>
            <a:pPr lvl="2"/>
            <a:r>
              <a:rPr lang="en-US" dirty="0"/>
              <a:t>Provide incentive for users to execute the scheduled functions.</a:t>
            </a:r>
          </a:p>
          <a:p>
            <a:pPr lvl="1"/>
            <a:endParaRPr lang="en-US" dirty="0"/>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7" name="Picture 6" descr="reg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248" y="2857500"/>
            <a:ext cx="1039166" cy="834606"/>
          </a:xfrm>
          <a:prstGeom prst="rect">
            <a:avLst/>
          </a:prstGeom>
        </p:spPr>
      </p:pic>
      <p:pic>
        <p:nvPicPr>
          <p:cNvPr id="8" name="Picture 7" descr="alarmclock.jpe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6256" y="4369668"/>
            <a:ext cx="766933" cy="766933"/>
          </a:xfrm>
          <a:prstGeom prst="rect">
            <a:avLst/>
          </a:prstGeom>
        </p:spPr>
      </p:pic>
      <p:sp>
        <p:nvSpPr>
          <p:cNvPr id="5" name="Title 4"/>
          <p:cNvSpPr>
            <a:spLocks noGrp="1"/>
          </p:cNvSpPr>
          <p:nvPr>
            <p:ph type="title"/>
          </p:nvPr>
        </p:nvSpPr>
        <p:spPr/>
        <p:txBody>
          <a:bodyPr/>
          <a:lstStyle/>
          <a:p>
            <a:r>
              <a:rPr lang="en-US" dirty="0"/>
              <a:t>Pattern 18: Incentive Execution 3/3</a:t>
            </a:r>
          </a:p>
        </p:txBody>
      </p:sp>
      <p:sp>
        <p:nvSpPr>
          <p:cNvPr id="10" name="Slide Number Placeholder 9"/>
          <p:cNvSpPr>
            <a:spLocks noGrp="1"/>
          </p:cNvSpPr>
          <p:nvPr>
            <p:ph type="sldNum" sz="quarter" idx="12"/>
          </p:nvPr>
        </p:nvSpPr>
        <p:spPr/>
        <p:txBody>
          <a:bodyPr/>
          <a:lstStyle/>
          <a:p>
            <a:fld id="{FFF7CBAA-22EA-41CE-9725-C57ED0CEBC27}" type="slidenum">
              <a:rPr lang="en-AU" smtClean="0"/>
              <a:pPr/>
              <a:t>79</a:t>
            </a:fld>
            <a:r>
              <a:rPr lang="en-AU"/>
              <a:t>  |</a:t>
            </a:r>
            <a:endParaRPr lang="en-AU" dirty="0"/>
          </a:p>
        </p:txBody>
      </p:sp>
      <p:sp>
        <p:nvSpPr>
          <p:cNvPr id="11" name="Footer Placeholder 10"/>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354737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numCol="1"/>
          <a:lstStyle/>
          <a:p>
            <a:r>
              <a:rPr lang="en-US" dirty="0"/>
              <a:t>Did you learn about GoF patterns?</a:t>
            </a:r>
          </a:p>
          <a:p>
            <a:r>
              <a:rPr lang="de-DE" dirty="0"/>
              <a:t>D</a:t>
            </a:r>
            <a:r>
              <a:rPr lang="en-US" dirty="0"/>
              <a:t>id you apply any of them?</a:t>
            </a:r>
          </a:p>
          <a:p>
            <a:pPr lvl="1"/>
            <a:r>
              <a:rPr lang="de-DE" dirty="0"/>
              <a:t>I</a:t>
            </a:r>
            <a:r>
              <a:rPr lang="en-US" dirty="0"/>
              <a:t>f so: what are your experiences?</a:t>
            </a:r>
          </a:p>
          <a:p>
            <a:endParaRPr lang="en-US" dirty="0"/>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4333" y="225962"/>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47576" y="184326"/>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44118" y="392489"/>
            <a:ext cx="351628" cy="351628"/>
          </a:xfrm>
          <a:prstGeom prst="rect">
            <a:avLst/>
          </a:prstGeom>
        </p:spPr>
      </p:pic>
      <p:sp>
        <p:nvSpPr>
          <p:cNvPr id="11" name="Slide Number Placeholder 2"/>
          <p:cNvSpPr txBox="1">
            <a:spLocks/>
          </p:cNvSpPr>
          <p:nvPr/>
        </p:nvSpPr>
        <p:spPr>
          <a:xfrm>
            <a:off x="419100" y="5412041"/>
            <a:ext cx="397260" cy="304271"/>
          </a:xfrm>
          <a:prstGeom prst="rect">
            <a:avLst/>
          </a:prstGeom>
        </p:spPr>
        <p:txBody>
          <a:bodyPr/>
          <a:lstStyle>
            <a:defPPr>
              <a:defRPr lang="en-US"/>
            </a:defPPr>
            <a:lvl1pPr marL="0" algn="l" defTabSz="713232" rtl="0" eaLnBrk="1" latinLnBrk="0" hangingPunct="1">
              <a:defRPr sz="1400" kern="1200">
                <a:solidFill>
                  <a:schemeClr val="tx1"/>
                </a:solidFill>
                <a:latin typeface="+mn-lt"/>
                <a:ea typeface="+mn-ea"/>
                <a:cs typeface="+mn-cs"/>
              </a:defRPr>
            </a:lvl1pPr>
            <a:lvl2pPr marL="356616" algn="l" defTabSz="713232" rtl="0" eaLnBrk="1" latinLnBrk="0" hangingPunct="1">
              <a:defRPr sz="1400" kern="1200">
                <a:solidFill>
                  <a:schemeClr val="tx1"/>
                </a:solidFill>
                <a:latin typeface="+mn-lt"/>
                <a:ea typeface="+mn-ea"/>
                <a:cs typeface="+mn-cs"/>
              </a:defRPr>
            </a:lvl2pPr>
            <a:lvl3pPr marL="713232" algn="l" defTabSz="713232" rtl="0" eaLnBrk="1" latinLnBrk="0" hangingPunct="1">
              <a:defRPr sz="1400" kern="1200">
                <a:solidFill>
                  <a:schemeClr val="tx1"/>
                </a:solidFill>
                <a:latin typeface="+mn-lt"/>
                <a:ea typeface="+mn-ea"/>
                <a:cs typeface="+mn-cs"/>
              </a:defRPr>
            </a:lvl3pPr>
            <a:lvl4pPr marL="1069848" algn="l" defTabSz="713232" rtl="0" eaLnBrk="1" latinLnBrk="0" hangingPunct="1">
              <a:defRPr sz="1400" kern="1200">
                <a:solidFill>
                  <a:schemeClr val="tx1"/>
                </a:solidFill>
                <a:latin typeface="+mn-lt"/>
                <a:ea typeface="+mn-ea"/>
                <a:cs typeface="+mn-cs"/>
              </a:defRPr>
            </a:lvl4pPr>
            <a:lvl5pPr marL="1426464" algn="l" defTabSz="713232" rtl="0" eaLnBrk="1" latinLnBrk="0" hangingPunct="1">
              <a:defRPr sz="1400" kern="1200">
                <a:solidFill>
                  <a:schemeClr val="tx1"/>
                </a:solidFill>
                <a:latin typeface="+mn-lt"/>
                <a:ea typeface="+mn-ea"/>
                <a:cs typeface="+mn-cs"/>
              </a:defRPr>
            </a:lvl5pPr>
            <a:lvl6pPr marL="1783080" algn="l" defTabSz="713232" rtl="0" eaLnBrk="1" latinLnBrk="0" hangingPunct="1">
              <a:defRPr sz="1400" kern="1200">
                <a:solidFill>
                  <a:schemeClr val="tx1"/>
                </a:solidFill>
                <a:latin typeface="+mn-lt"/>
                <a:ea typeface="+mn-ea"/>
                <a:cs typeface="+mn-cs"/>
              </a:defRPr>
            </a:lvl6pPr>
            <a:lvl7pPr marL="2139696" algn="l" defTabSz="713232" rtl="0" eaLnBrk="1" latinLnBrk="0" hangingPunct="1">
              <a:defRPr sz="1400" kern="1200">
                <a:solidFill>
                  <a:schemeClr val="tx1"/>
                </a:solidFill>
                <a:latin typeface="+mn-lt"/>
                <a:ea typeface="+mn-ea"/>
                <a:cs typeface="+mn-cs"/>
              </a:defRPr>
            </a:lvl7pPr>
            <a:lvl8pPr marL="2496312" algn="l" defTabSz="713232" rtl="0" eaLnBrk="1" latinLnBrk="0" hangingPunct="1">
              <a:defRPr sz="1400" kern="1200">
                <a:solidFill>
                  <a:schemeClr val="tx1"/>
                </a:solidFill>
                <a:latin typeface="+mn-lt"/>
                <a:ea typeface="+mn-ea"/>
                <a:cs typeface="+mn-cs"/>
              </a:defRPr>
            </a:lvl8pPr>
            <a:lvl9pPr marL="2852928" algn="l" defTabSz="713232" rtl="0" eaLnBrk="1" latinLnBrk="0" hangingPunct="1">
              <a:defRPr sz="1400" kern="1200">
                <a:solidFill>
                  <a:schemeClr val="tx1"/>
                </a:solidFill>
                <a:latin typeface="+mn-lt"/>
                <a:ea typeface="+mn-ea"/>
                <a:cs typeface="+mn-cs"/>
              </a:defRPr>
            </a:lvl9pPr>
          </a:lstStyle>
          <a:p>
            <a:fld id="{FFF7CBAA-22EA-41CE-9725-C57ED0CEBC27}" type="slidenum">
              <a:rPr lang="en-AU" sz="900" smtClean="0">
                <a:solidFill>
                  <a:srgbClr val="FFFFFF"/>
                </a:solidFill>
              </a:rPr>
              <a:pPr/>
              <a:t>8</a:t>
            </a:fld>
            <a:r>
              <a:rPr lang="en-AU" sz="900" dirty="0">
                <a:solidFill>
                  <a:srgbClr val="FFFFFF"/>
                </a:solidFill>
              </a:rPr>
              <a:t>  |</a:t>
            </a:r>
          </a:p>
        </p:txBody>
      </p:sp>
      <p:sp>
        <p:nvSpPr>
          <p:cNvPr id="4" name="Slide Number Placeholder 3"/>
          <p:cNvSpPr>
            <a:spLocks noGrp="1"/>
          </p:cNvSpPr>
          <p:nvPr>
            <p:ph type="sldNum" sz="quarter" idx="11"/>
          </p:nvPr>
        </p:nvSpPr>
        <p:spPr/>
        <p:txBody>
          <a:bodyPr/>
          <a:lstStyle/>
          <a:p>
            <a:fld id="{2ABE124A-B5C5-46E0-B944-45307B126769}" type="slidenum">
              <a:rPr lang="en-AU" smtClean="0"/>
              <a:pPr/>
              <a:t>8</a:t>
            </a:fld>
            <a:r>
              <a:rPr lang="en-AU"/>
              <a:t>  |</a:t>
            </a:r>
            <a:endParaRPr lang="en-AU" dirty="0"/>
          </a:p>
        </p:txBody>
      </p:sp>
      <p:sp>
        <p:nvSpPr>
          <p:cNvPr id="12" name="Footer Placeholder 11"/>
          <p:cNvSpPr>
            <a:spLocks noGrp="1"/>
          </p:cNvSpPr>
          <p:nvPr>
            <p:ph type="ftr" sz="quarter" idx="10"/>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4389449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9957" y="5152251"/>
            <a:ext cx="184731" cy="254365"/>
          </a:xfrm>
          <a:prstGeom prst="rect">
            <a:avLst/>
          </a:prstGeom>
          <a:noFill/>
        </p:spPr>
        <p:txBody>
          <a:bodyPr wrap="none" rtlCol="0">
            <a:spAutoFit/>
          </a:bodyPr>
          <a:lstStyle/>
          <a:p>
            <a:endParaRPr lang="en-US" sz="1053" dirty="0"/>
          </a:p>
        </p:txBody>
      </p:sp>
      <p:sp>
        <p:nvSpPr>
          <p:cNvPr id="5" name="Rounded Rectangle 4"/>
          <p:cNvSpPr/>
          <p:nvPr/>
        </p:nvSpPr>
        <p:spPr>
          <a:xfrm>
            <a:off x="1475656" y="2975787"/>
            <a:ext cx="2478671" cy="654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14. </a:t>
            </a:r>
          </a:p>
          <a:p>
            <a:pPr algn="ctr"/>
            <a:r>
              <a:rPr lang="en-US" sz="1600" b="1" dirty="0"/>
              <a:t>Contract Registry</a:t>
            </a:r>
          </a:p>
        </p:txBody>
      </p:sp>
      <p:sp>
        <p:nvSpPr>
          <p:cNvPr id="11" name="Rounded Rectangle 10"/>
          <p:cNvSpPr/>
          <p:nvPr/>
        </p:nvSpPr>
        <p:spPr>
          <a:xfrm>
            <a:off x="5905005" y="2963540"/>
            <a:ext cx="2458987" cy="678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15. </a:t>
            </a:r>
          </a:p>
          <a:p>
            <a:pPr algn="ctr"/>
            <a:r>
              <a:rPr lang="en-US" sz="1600" b="1" dirty="0"/>
              <a:t>Data Contract</a:t>
            </a:r>
          </a:p>
        </p:txBody>
      </p:sp>
      <p:cxnSp>
        <p:nvCxnSpPr>
          <p:cNvPr id="12" name="Straight Arrow Connector 11"/>
          <p:cNvCxnSpPr>
            <a:stCxn id="16" idx="3"/>
            <a:endCxn id="11" idx="1"/>
          </p:cNvCxnSpPr>
          <p:nvPr/>
        </p:nvCxnSpPr>
        <p:spPr>
          <a:xfrm flipV="1">
            <a:off x="3934971" y="3302790"/>
            <a:ext cx="1970034" cy="1319809"/>
          </a:xfrm>
          <a:prstGeom prst="straightConnector1">
            <a:avLst/>
          </a:prstGeom>
          <a:ln w="1905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9547137">
            <a:off x="4154922" y="3892469"/>
            <a:ext cx="1793304" cy="523220"/>
          </a:xfrm>
          <a:prstGeom prst="rect">
            <a:avLst/>
          </a:prstGeom>
          <a:noFill/>
        </p:spPr>
        <p:txBody>
          <a:bodyPr wrap="none" rtlCol="0">
            <a:spAutoFit/>
          </a:bodyPr>
          <a:lstStyle/>
          <a:p>
            <a:pPr algn="ctr"/>
            <a:r>
              <a:rPr lang="en-US" dirty="0"/>
              <a:t>Work together to </a:t>
            </a:r>
          </a:p>
          <a:p>
            <a:pPr algn="ctr"/>
            <a:r>
              <a:rPr lang="en-US" dirty="0"/>
              <a:t>improve upgradability</a:t>
            </a:r>
          </a:p>
        </p:txBody>
      </p:sp>
      <p:sp>
        <p:nvSpPr>
          <p:cNvPr id="16" name="Rounded Rectangle 15"/>
          <p:cNvSpPr/>
          <p:nvPr/>
        </p:nvSpPr>
        <p:spPr>
          <a:xfrm>
            <a:off x="1492589" y="4283349"/>
            <a:ext cx="2442382" cy="678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17. </a:t>
            </a:r>
          </a:p>
          <a:p>
            <a:pPr algn="ctr"/>
            <a:r>
              <a:rPr lang="en-US" sz="1600" b="1" dirty="0"/>
              <a:t>Factory Contract</a:t>
            </a:r>
          </a:p>
        </p:txBody>
      </p:sp>
      <p:cxnSp>
        <p:nvCxnSpPr>
          <p:cNvPr id="17" name="Straight Arrow Connector 16"/>
          <p:cNvCxnSpPr>
            <a:stCxn id="16" idx="0"/>
            <a:endCxn id="5" idx="2"/>
          </p:cNvCxnSpPr>
          <p:nvPr/>
        </p:nvCxnSpPr>
        <p:spPr>
          <a:xfrm flipV="1">
            <a:off x="2713780" y="3629854"/>
            <a:ext cx="1212" cy="653495"/>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07504" y="3649588"/>
            <a:ext cx="2642257" cy="646331"/>
          </a:xfrm>
          <a:prstGeom prst="rect">
            <a:avLst/>
          </a:prstGeom>
          <a:noFill/>
        </p:spPr>
        <p:txBody>
          <a:bodyPr wrap="square" rtlCol="0">
            <a:spAutoFit/>
          </a:bodyPr>
          <a:lstStyle/>
          <a:p>
            <a:pPr algn="ctr"/>
            <a:r>
              <a:rPr lang="en-US" dirty="0"/>
              <a:t>Register new </a:t>
            </a:r>
          </a:p>
          <a:p>
            <a:pPr algn="ctr"/>
            <a:r>
              <a:rPr lang="en-US" dirty="0"/>
              <a:t>smart contract instances</a:t>
            </a:r>
          </a:p>
        </p:txBody>
      </p:sp>
      <p:sp>
        <p:nvSpPr>
          <p:cNvPr id="22" name="Rounded Rectangle 21"/>
          <p:cNvSpPr/>
          <p:nvPr/>
        </p:nvSpPr>
        <p:spPr>
          <a:xfrm>
            <a:off x="1475658" y="1616552"/>
            <a:ext cx="2478673" cy="654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16. </a:t>
            </a:r>
          </a:p>
          <a:p>
            <a:pPr algn="ctr"/>
            <a:r>
              <a:rPr lang="en-US" sz="1600" b="1" dirty="0"/>
              <a:t>Embedded Permission</a:t>
            </a:r>
          </a:p>
        </p:txBody>
      </p:sp>
      <p:sp>
        <p:nvSpPr>
          <p:cNvPr id="23" name="Rounded Rectangle 22"/>
          <p:cNvSpPr/>
          <p:nvPr/>
        </p:nvSpPr>
        <p:spPr>
          <a:xfrm>
            <a:off x="5903016" y="4287550"/>
            <a:ext cx="2463064" cy="678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18. </a:t>
            </a:r>
          </a:p>
          <a:p>
            <a:pPr algn="ctr"/>
            <a:r>
              <a:rPr lang="en-US" sz="1600" b="1" dirty="0"/>
              <a:t>Incentive Execution</a:t>
            </a:r>
          </a:p>
        </p:txBody>
      </p:sp>
      <p:cxnSp>
        <p:nvCxnSpPr>
          <p:cNvPr id="28" name="Straight Arrow Connector 27"/>
          <p:cNvCxnSpPr>
            <a:stCxn id="22" idx="2"/>
            <a:endCxn id="5" idx="0"/>
          </p:cNvCxnSpPr>
          <p:nvPr/>
        </p:nvCxnSpPr>
        <p:spPr>
          <a:xfrm flipH="1">
            <a:off x="2714992" y="2270619"/>
            <a:ext cx="3" cy="705168"/>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090368" y="2334280"/>
            <a:ext cx="1414006" cy="523220"/>
          </a:xfrm>
          <a:prstGeom prst="rect">
            <a:avLst/>
          </a:prstGeom>
          <a:noFill/>
        </p:spPr>
        <p:txBody>
          <a:bodyPr wrap="none" rtlCol="0">
            <a:spAutoFit/>
          </a:bodyPr>
          <a:lstStyle/>
          <a:p>
            <a:pPr algn="ctr"/>
            <a:r>
              <a:rPr lang="en-US" dirty="0"/>
              <a:t>Support defining </a:t>
            </a:r>
          </a:p>
          <a:p>
            <a:pPr algn="ctr"/>
            <a:r>
              <a:rPr lang="en-US" dirty="0"/>
              <a:t>write permission</a:t>
            </a:r>
          </a:p>
        </p:txBody>
      </p:sp>
      <p:sp>
        <p:nvSpPr>
          <p:cNvPr id="33" name="Rounded Rectangle 32"/>
          <p:cNvSpPr/>
          <p:nvPr/>
        </p:nvSpPr>
        <p:spPr>
          <a:xfrm>
            <a:off x="5868144" y="1095657"/>
            <a:ext cx="2478671" cy="6540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Pattern 10. </a:t>
            </a:r>
          </a:p>
          <a:p>
            <a:pPr algn="ctr"/>
            <a:r>
              <a:rPr lang="en-US" sz="1600" b="1" dirty="0"/>
              <a:t>Multiple Authorization</a:t>
            </a:r>
          </a:p>
        </p:txBody>
      </p:sp>
      <p:sp>
        <p:nvSpPr>
          <p:cNvPr id="34" name="Rounded Rectangle 33"/>
          <p:cNvSpPr/>
          <p:nvPr/>
        </p:nvSpPr>
        <p:spPr>
          <a:xfrm>
            <a:off x="5905007" y="2071417"/>
            <a:ext cx="2458987" cy="6784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Pattern 11. </a:t>
            </a:r>
          </a:p>
          <a:p>
            <a:pPr algn="ctr"/>
            <a:r>
              <a:rPr lang="en-US" sz="1600" b="1" dirty="0"/>
              <a:t>Dynamic Authorization</a:t>
            </a:r>
          </a:p>
        </p:txBody>
      </p:sp>
      <p:cxnSp>
        <p:nvCxnSpPr>
          <p:cNvPr id="35" name="Straight Arrow Connector 34"/>
          <p:cNvCxnSpPr>
            <a:stCxn id="33" idx="1"/>
            <a:endCxn id="22" idx="3"/>
          </p:cNvCxnSpPr>
          <p:nvPr/>
        </p:nvCxnSpPr>
        <p:spPr>
          <a:xfrm flipH="1">
            <a:off x="3954331" y="1422691"/>
            <a:ext cx="1913813" cy="520895"/>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34" idx="1"/>
            <a:endCxn id="22" idx="3"/>
          </p:cNvCxnSpPr>
          <p:nvPr/>
        </p:nvCxnSpPr>
        <p:spPr>
          <a:xfrm flipH="1" flipV="1">
            <a:off x="3954331" y="1943586"/>
            <a:ext cx="1950676" cy="467081"/>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4780554" y="1776733"/>
            <a:ext cx="767545" cy="307777"/>
          </a:xfrm>
          <a:prstGeom prst="rect">
            <a:avLst/>
          </a:prstGeom>
          <a:noFill/>
        </p:spPr>
        <p:txBody>
          <a:bodyPr wrap="none" rtlCol="0">
            <a:spAutoFit/>
          </a:bodyPr>
          <a:lstStyle/>
          <a:p>
            <a:pPr algn="ctr"/>
            <a:r>
              <a:rPr lang="en-US" dirty="0"/>
              <a:t>Support</a:t>
            </a:r>
          </a:p>
        </p:txBody>
      </p:sp>
      <p:sp>
        <p:nvSpPr>
          <p:cNvPr id="3" name="Slide Number Placeholder 2"/>
          <p:cNvSpPr>
            <a:spLocks noGrp="1"/>
          </p:cNvSpPr>
          <p:nvPr>
            <p:ph type="sldNum" sz="quarter" idx="12"/>
          </p:nvPr>
        </p:nvSpPr>
        <p:spPr/>
        <p:txBody>
          <a:bodyPr/>
          <a:lstStyle/>
          <a:p>
            <a:fld id="{FFF7CBAA-22EA-41CE-9725-C57ED0CEBC27}" type="slidenum">
              <a:rPr lang="en-AU" smtClean="0"/>
              <a:pPr/>
              <a:t>80</a:t>
            </a:fld>
            <a:r>
              <a:rPr lang="en-AU"/>
              <a:t>  |</a:t>
            </a:r>
            <a:endParaRPr lang="en-AU" dirty="0"/>
          </a:p>
        </p:txBody>
      </p:sp>
      <p:sp>
        <p:nvSpPr>
          <p:cNvPr id="24" name="Title 1"/>
          <p:cNvSpPr txBox="1">
            <a:spLocks/>
          </p:cNvSpPr>
          <p:nvPr/>
        </p:nvSpPr>
        <p:spPr>
          <a:xfrm>
            <a:off x="251520" y="894956"/>
            <a:ext cx="8640960" cy="710406"/>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r>
              <a:rPr lang="en-US" dirty="0"/>
              <a:t>Related Patterns</a:t>
            </a:r>
          </a:p>
        </p:txBody>
      </p:sp>
      <p:sp>
        <p:nvSpPr>
          <p:cNvPr id="6" name="Footer Placeholder 5"/>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0331795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building, toy, table, small&#10;&#10;Description automatically generated">
            <a:extLst>
              <a:ext uri="{FF2B5EF4-FFF2-40B4-BE49-F238E27FC236}">
                <a16:creationId xmlns:a16="http://schemas.microsoft.com/office/drawing/2014/main" id="{5AEC9B88-560A-42F8-A1FA-AEFEB8971C55}"/>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6713" b="16713"/>
          <a:stretch>
            <a:fillRect/>
          </a:stretch>
        </p:blipFill>
        <p:spPr>
          <a:xfrm rot="16200000">
            <a:off x="5137150" y="1716091"/>
            <a:ext cx="5715000" cy="2282825"/>
          </a:xfrm>
        </p:spPr>
      </p:pic>
      <p:sp>
        <p:nvSpPr>
          <p:cNvPr id="4" name="Title 3">
            <a:extLst>
              <a:ext uri="{FF2B5EF4-FFF2-40B4-BE49-F238E27FC236}">
                <a16:creationId xmlns:a16="http://schemas.microsoft.com/office/drawing/2014/main" id="{7D021345-AA76-40AA-A4C6-B02555BBB5C9}"/>
              </a:ext>
            </a:extLst>
          </p:cNvPr>
          <p:cNvSpPr>
            <a:spLocks noGrp="1"/>
          </p:cNvSpPr>
          <p:nvPr>
            <p:ph type="title"/>
          </p:nvPr>
        </p:nvSpPr>
        <p:spPr>
          <a:xfrm>
            <a:off x="251520" y="894956"/>
            <a:ext cx="6336704" cy="1242464"/>
          </a:xfrm>
        </p:spPr>
        <p:txBody>
          <a:bodyPr>
            <a:normAutofit/>
          </a:bodyPr>
          <a:lstStyle/>
          <a:p>
            <a:r>
              <a:rPr lang="en-AU" dirty="0"/>
              <a:t>Design Patterns for Blockchain-based Application</a:t>
            </a:r>
          </a:p>
        </p:txBody>
      </p:sp>
      <p:sp>
        <p:nvSpPr>
          <p:cNvPr id="7" name="Slide Number Placeholder 6"/>
          <p:cNvSpPr>
            <a:spLocks noGrp="1"/>
          </p:cNvSpPr>
          <p:nvPr>
            <p:ph type="sldNum" sz="quarter" idx="11"/>
          </p:nvPr>
        </p:nvSpPr>
        <p:spPr/>
        <p:txBody>
          <a:bodyPr/>
          <a:lstStyle/>
          <a:p>
            <a:fld id="{2ABE124A-B5C5-46E0-B944-45307B126769}" type="slidenum">
              <a:rPr lang="en-AU" smtClean="0"/>
              <a:pPr/>
              <a:t>81</a:t>
            </a:fld>
            <a:r>
              <a:rPr lang="en-AU"/>
              <a:t>  |</a:t>
            </a:r>
            <a:endParaRPr lang="en-AU" dirty="0"/>
          </a:p>
        </p:txBody>
      </p:sp>
      <p:sp>
        <p:nvSpPr>
          <p:cNvPr id="8" name="Content Placeholder 5"/>
          <p:cNvSpPr>
            <a:spLocks noGrp="1"/>
          </p:cNvSpPr>
          <p:nvPr>
            <p:ph idx="4294967295"/>
          </p:nvPr>
        </p:nvSpPr>
        <p:spPr>
          <a:xfrm>
            <a:off x="395536" y="2137420"/>
            <a:ext cx="6385148" cy="2376264"/>
          </a:xfrm>
        </p:spPr>
        <p:txBody>
          <a:bodyPr>
            <a:normAutofit/>
          </a:bodyPr>
          <a:lstStyle/>
          <a:p>
            <a:pPr marL="216000" lvl="1" indent="0">
              <a:spcBef>
                <a:spcPts val="300"/>
              </a:spcBef>
              <a:buNone/>
            </a:pPr>
            <a:endParaRPr lang="en-AU" dirty="0"/>
          </a:p>
          <a:p>
            <a:pPr>
              <a:spcBef>
                <a:spcPts val="300"/>
              </a:spcBef>
            </a:pPr>
            <a:r>
              <a:rPr lang="en-AU" dirty="0"/>
              <a:t>Interaction with External World (5 patterns)</a:t>
            </a:r>
          </a:p>
          <a:p>
            <a:pPr>
              <a:spcBef>
                <a:spcPts val="300"/>
              </a:spcBef>
            </a:pPr>
            <a:r>
              <a:rPr lang="en-AU" dirty="0"/>
              <a:t>Data Management (4 patterns)</a:t>
            </a:r>
          </a:p>
          <a:p>
            <a:pPr>
              <a:spcBef>
                <a:spcPts val="300"/>
              </a:spcBef>
            </a:pPr>
            <a:r>
              <a:rPr lang="en-AU" dirty="0"/>
              <a:t>Security (4 patterns)</a:t>
            </a:r>
          </a:p>
          <a:p>
            <a:pPr>
              <a:spcBef>
                <a:spcPts val="300"/>
              </a:spcBef>
            </a:pPr>
            <a:r>
              <a:rPr lang="en-AU" dirty="0"/>
              <a:t>Structural Patterns of Contract (5 patterns)</a:t>
            </a:r>
          </a:p>
          <a:p>
            <a:pPr>
              <a:spcBef>
                <a:spcPts val="300"/>
              </a:spcBef>
            </a:pPr>
            <a:r>
              <a:rPr lang="en-AU" b="1" dirty="0"/>
              <a:t>Deployment (2 patterns)</a:t>
            </a:r>
          </a:p>
          <a:p>
            <a:pPr marL="0" indent="0">
              <a:buNone/>
            </a:pPr>
            <a:endParaRPr lang="en-AU" b="1" dirty="0"/>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28195738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 19: dapp 1/3</a:t>
            </a:r>
          </a:p>
        </p:txBody>
      </p:sp>
      <p:sp>
        <p:nvSpPr>
          <p:cNvPr id="3" name="Content Placeholder 2"/>
          <p:cNvSpPr>
            <a:spLocks noGrp="1"/>
          </p:cNvSpPr>
          <p:nvPr>
            <p:ph idx="1"/>
          </p:nvPr>
        </p:nvSpPr>
        <p:spPr>
          <a:xfrm>
            <a:off x="319184" y="1486583"/>
            <a:ext cx="8433477" cy="3891197"/>
          </a:xfrm>
        </p:spPr>
        <p:txBody>
          <a:bodyPr numCol="2">
            <a:normAutofit/>
          </a:bodyPr>
          <a:lstStyle/>
          <a:p>
            <a:r>
              <a:rPr lang="en-US" b="1" dirty="0">
                <a:solidFill>
                  <a:schemeClr val="accent1"/>
                </a:solidFill>
              </a:rPr>
              <a:t>Summary</a:t>
            </a:r>
            <a:r>
              <a:rPr lang="en-US" dirty="0"/>
              <a:t> </a:t>
            </a:r>
          </a:p>
          <a:p>
            <a:pPr lvl="1"/>
            <a:r>
              <a:rPr lang="en-US" dirty="0"/>
              <a:t>Decentralized applications(</a:t>
            </a:r>
            <a:r>
              <a:rPr lang="en-US" dirty="0" err="1"/>
              <a:t>dapps</a:t>
            </a:r>
            <a:r>
              <a:rPr lang="en-US" dirty="0"/>
              <a:t>) are applications running on P2P network</a:t>
            </a:r>
          </a:p>
          <a:p>
            <a:pPr lvl="1"/>
            <a:r>
              <a:rPr lang="en-US" dirty="0" err="1"/>
              <a:t>Dapps</a:t>
            </a:r>
            <a:r>
              <a:rPr lang="en-US" dirty="0"/>
              <a:t> are blockchain-based websites that allow users to interact with smart contracts </a:t>
            </a:r>
          </a:p>
          <a:p>
            <a:r>
              <a:rPr lang="en-US" b="1" dirty="0">
                <a:solidFill>
                  <a:srgbClr val="00A9CE"/>
                </a:solidFill>
              </a:rPr>
              <a:t>Context</a:t>
            </a:r>
          </a:p>
          <a:p>
            <a:pPr lvl="1"/>
            <a:r>
              <a:rPr lang="en-US" dirty="0"/>
              <a:t>Users interacting with smart contracts through sending transactions to call smart contract </a:t>
            </a:r>
          </a:p>
          <a:p>
            <a:pPr lvl="1"/>
            <a:r>
              <a:rPr lang="en-US" dirty="0"/>
              <a:t>Source code of the smart contract should be open source</a:t>
            </a:r>
          </a:p>
          <a:p>
            <a:pPr lvl="1"/>
            <a:r>
              <a:rPr lang="en-US" dirty="0"/>
              <a:t>ABI (application binary interface) should be publicly accessible</a:t>
            </a:r>
          </a:p>
          <a:p>
            <a:pPr lvl="1"/>
            <a:endParaRPr lang="en-US" b="1" dirty="0">
              <a:solidFill>
                <a:srgbClr val="00A9CE"/>
              </a:solidFill>
            </a:endParaRPr>
          </a:p>
          <a:p>
            <a:r>
              <a:rPr lang="en-US" b="1" dirty="0">
                <a:solidFill>
                  <a:srgbClr val="00A9CE"/>
                </a:solidFill>
              </a:rPr>
              <a:t>Problem</a:t>
            </a:r>
            <a:endParaRPr lang="en-US" dirty="0">
              <a:solidFill>
                <a:srgbClr val="00A9CE"/>
              </a:solidFill>
            </a:endParaRPr>
          </a:p>
          <a:p>
            <a:pPr lvl="1"/>
            <a:r>
              <a:rPr lang="en-US" dirty="0">
                <a:solidFill>
                  <a:srgbClr val="000000"/>
                </a:solidFill>
              </a:rPr>
              <a:t>Strong technical understanding of blockchain and smart contract is required </a:t>
            </a:r>
          </a:p>
          <a:p>
            <a:pPr lvl="1"/>
            <a:r>
              <a:rPr lang="en-US" dirty="0">
                <a:solidFill>
                  <a:srgbClr val="000000"/>
                </a:solidFill>
              </a:rPr>
              <a:t>Error-prone process with a bad user experience</a:t>
            </a:r>
          </a:p>
          <a:p>
            <a:r>
              <a:rPr lang="en-US" b="1" dirty="0">
                <a:solidFill>
                  <a:srgbClr val="00A9CE"/>
                </a:solidFill>
              </a:rPr>
              <a:t>Forces</a:t>
            </a:r>
          </a:p>
          <a:p>
            <a:pPr lvl="1"/>
            <a:r>
              <a:rPr lang="en-US" dirty="0"/>
              <a:t>Learning Curve: Read source code </a:t>
            </a:r>
            <a:r>
              <a:rPr lang="en-US" dirty="0">
                <a:sym typeface="Wingdings"/>
              </a:rPr>
              <a:t>understand smart contract  interact with smart contract</a:t>
            </a:r>
            <a:endParaRPr lang="en-US" dirty="0"/>
          </a:p>
          <a:p>
            <a:pPr lvl="1"/>
            <a:r>
              <a:rPr lang="en-US" dirty="0"/>
              <a:t>Convenience: Manually generating transaction is a error-prone process</a:t>
            </a:r>
          </a:p>
        </p:txBody>
      </p:sp>
      <p:sp>
        <p:nvSpPr>
          <p:cNvPr id="4" name="Slide Number Placeholder 3"/>
          <p:cNvSpPr>
            <a:spLocks noGrp="1"/>
          </p:cNvSpPr>
          <p:nvPr>
            <p:ph type="sldNum" sz="quarter" idx="12"/>
          </p:nvPr>
        </p:nvSpPr>
        <p:spPr/>
        <p:txBody>
          <a:bodyPr/>
          <a:lstStyle/>
          <a:p>
            <a:fld id="{FFF7CBAA-22EA-41CE-9725-C57ED0CEBC27}" type="slidenum">
              <a:rPr lang="en-AU" smtClean="0"/>
              <a:pPr/>
              <a:t>82</a:t>
            </a:fld>
            <a:r>
              <a:rPr lang="en-AU"/>
              <a:t>  |</a:t>
            </a:r>
            <a:endParaRPr lang="en-AU" dirty="0"/>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6088241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pp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121196"/>
            <a:ext cx="3770906" cy="2495453"/>
          </a:xfrm>
          <a:prstGeom prst="rect">
            <a:avLst/>
          </a:prstGeom>
        </p:spPr>
      </p:pic>
      <p:sp>
        <p:nvSpPr>
          <p:cNvPr id="3" name="Content Placeholder 2"/>
          <p:cNvSpPr>
            <a:spLocks noGrp="1"/>
          </p:cNvSpPr>
          <p:nvPr>
            <p:ph idx="1"/>
          </p:nvPr>
        </p:nvSpPr>
        <p:spPr>
          <a:xfrm>
            <a:off x="251521" y="1633364"/>
            <a:ext cx="4464496" cy="3744416"/>
          </a:xfrm>
        </p:spPr>
        <p:txBody>
          <a:bodyPr numCol="1">
            <a:normAutofit/>
          </a:bodyPr>
          <a:lstStyle/>
          <a:p>
            <a:r>
              <a:rPr lang="en-US" altLang="zh-CN" sz="1900" b="1" dirty="0">
                <a:solidFill>
                  <a:schemeClr val="accent1"/>
                </a:solidFill>
              </a:rPr>
              <a:t>Solution</a:t>
            </a:r>
          </a:p>
          <a:p>
            <a:pPr lvl="1"/>
            <a:r>
              <a:rPr lang="en-US" dirty="0"/>
              <a:t>Front-end for users to interact with smart contract</a:t>
            </a:r>
          </a:p>
          <a:p>
            <a:pPr lvl="1"/>
            <a:r>
              <a:rPr lang="en-US" dirty="0"/>
              <a:t>Hosted on a decentralized storage</a:t>
            </a:r>
          </a:p>
          <a:p>
            <a:pPr lvl="2"/>
            <a:r>
              <a:rPr lang="en-US" dirty="0"/>
              <a:t>E.g., IPFS</a:t>
            </a:r>
          </a:p>
          <a:p>
            <a:pPr lvl="1"/>
            <a:r>
              <a:rPr lang="en-US" dirty="0"/>
              <a:t>Rendered by dapp browsers or plug-ins to web browser</a:t>
            </a:r>
          </a:p>
          <a:p>
            <a:pPr lvl="2"/>
            <a:r>
              <a:rPr lang="en-US" dirty="0"/>
              <a:t>E.g., Ethereum Mist or MetaMask</a:t>
            </a:r>
          </a:p>
          <a:p>
            <a:pPr lvl="1"/>
            <a:r>
              <a:rPr lang="en-US" dirty="0"/>
              <a:t>Transactions calling SC are generated by dapp</a:t>
            </a:r>
          </a:p>
          <a:p>
            <a:pPr lvl="1"/>
            <a:r>
              <a:rPr lang="en-US" dirty="0"/>
              <a:t>User verifies transactions before being sent to blockchain</a:t>
            </a:r>
          </a:p>
          <a:p>
            <a:pPr lvl="1"/>
            <a:endParaRPr lang="en-US" sz="1900" b="1" dirty="0">
              <a:solidFill>
                <a:srgbClr val="00A9CE"/>
              </a:solidFill>
            </a:endParaRPr>
          </a:p>
          <a:p>
            <a:pPr lvl="1"/>
            <a:endParaRPr lang="en-US" sz="1900" b="1" dirty="0">
              <a:solidFill>
                <a:srgbClr val="00A9CE"/>
              </a:solidFill>
            </a:endParaRPr>
          </a:p>
          <a:p>
            <a:pPr lvl="1"/>
            <a:endParaRPr lang="en-US" dirty="0"/>
          </a:p>
          <a:p>
            <a:pPr lvl="1"/>
            <a:endParaRPr lang="en-US" b="1" dirty="0">
              <a:solidFill>
                <a:schemeClr val="accent1"/>
              </a:solidFill>
            </a:endParaRPr>
          </a:p>
        </p:txBody>
      </p:sp>
      <p:sp>
        <p:nvSpPr>
          <p:cNvPr id="10" name="Title 1"/>
          <p:cNvSpPr>
            <a:spLocks noGrp="1"/>
          </p:cNvSpPr>
          <p:nvPr>
            <p:ph type="title"/>
          </p:nvPr>
        </p:nvSpPr>
        <p:spPr/>
        <p:txBody>
          <a:bodyPr>
            <a:normAutofit/>
          </a:bodyPr>
          <a:lstStyle/>
          <a:p>
            <a:r>
              <a:rPr lang="en-US" dirty="0"/>
              <a:t>Pattern 19: dapp 2/3</a:t>
            </a:r>
          </a:p>
        </p:txBody>
      </p:sp>
      <p:sp>
        <p:nvSpPr>
          <p:cNvPr id="9" name="Content Placeholder 2"/>
          <p:cNvSpPr txBox="1">
            <a:spLocks/>
          </p:cNvSpPr>
          <p:nvPr/>
        </p:nvSpPr>
        <p:spPr>
          <a:xfrm>
            <a:off x="4536504" y="2137420"/>
            <a:ext cx="4644008" cy="3744416"/>
          </a:xfrm>
          <a:prstGeom prst="rect">
            <a:avLst/>
          </a:prstGeom>
        </p:spPr>
        <p:txBody>
          <a:bodyPr vert="horz" lIns="0" tIns="0" rIns="0" bIns="0" numCol="1" rtlCol="0">
            <a:normAutofit/>
          </a:bodyPr>
          <a:lst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14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1400" kern="1200">
                <a:solidFill>
                  <a:schemeClr val="tx1"/>
                </a:solidFill>
                <a:latin typeface="+mn-lt"/>
                <a:ea typeface="+mn-ea"/>
                <a:cs typeface="+mn-cs"/>
              </a:defRPr>
            </a:lvl4pPr>
            <a:lvl5pPr marL="980694" indent="-208026" algn="l" defTabSz="914400" rtl="0" eaLnBrk="1" latinLnBrk="0" hangingPunct="1">
              <a:lnSpc>
                <a:spcPct val="90000"/>
              </a:lnSpc>
              <a:spcBef>
                <a:spcPts val="600"/>
              </a:spcBef>
              <a:buFont typeface="Calibri" pitchFamily="34" charset="0"/>
              <a:buChar char="•"/>
              <a:tabLst/>
              <a:defRPr sz="14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sz="1900" b="1" dirty="0">
              <a:solidFill>
                <a:srgbClr val="00A9CE"/>
              </a:solidFill>
            </a:endParaRPr>
          </a:p>
          <a:p>
            <a:r>
              <a:rPr lang="en-US" sz="1900" b="1" dirty="0">
                <a:solidFill>
                  <a:srgbClr val="00A9CE"/>
                </a:solidFill>
              </a:rPr>
              <a:t>Consequences</a:t>
            </a:r>
          </a:p>
          <a:p>
            <a:pPr lvl="1"/>
            <a:r>
              <a:rPr lang="en-US" dirty="0"/>
              <a:t>Benefits</a:t>
            </a:r>
          </a:p>
          <a:p>
            <a:pPr lvl="2"/>
            <a:r>
              <a:rPr lang="en-US" dirty="0"/>
              <a:t>Convenience: User experience of using front-end is much better than manually generating transactions</a:t>
            </a:r>
          </a:p>
          <a:p>
            <a:pPr lvl="1"/>
            <a:r>
              <a:rPr lang="en-US" dirty="0"/>
              <a:t>Drawbacks</a:t>
            </a:r>
          </a:p>
          <a:p>
            <a:pPr lvl="2"/>
            <a:r>
              <a:rPr lang="en-US" dirty="0"/>
              <a:t>Trust</a:t>
            </a:r>
          </a:p>
          <a:p>
            <a:pPr lvl="3"/>
            <a:r>
              <a:rPr lang="en-US" dirty="0"/>
              <a:t>Requires certain trust in the dapp provider</a:t>
            </a:r>
          </a:p>
          <a:p>
            <a:pPr lvl="3"/>
            <a:r>
              <a:rPr lang="en-US" dirty="0"/>
              <a:t>Impact of the transaction execution is not explicit without understanding the smart contract</a:t>
            </a:r>
          </a:p>
          <a:p>
            <a:pPr lvl="2"/>
            <a:r>
              <a:rPr lang="en-US" dirty="0"/>
              <a:t>Learning Curve: Require basic technical knowledge regarding transactions and smart contracts</a:t>
            </a:r>
          </a:p>
          <a:p>
            <a:pPr lvl="1"/>
            <a:endParaRPr lang="en-US" dirty="0"/>
          </a:p>
          <a:p>
            <a:pPr lvl="1"/>
            <a:endParaRPr lang="en-US" b="1" dirty="0">
              <a:solidFill>
                <a:schemeClr val="accent1"/>
              </a:solidFill>
            </a:endParaRPr>
          </a:p>
        </p:txBody>
      </p:sp>
      <p:sp>
        <p:nvSpPr>
          <p:cNvPr id="4" name="Slide Number Placeholder 3"/>
          <p:cNvSpPr>
            <a:spLocks noGrp="1"/>
          </p:cNvSpPr>
          <p:nvPr>
            <p:ph type="sldNum" sz="quarter" idx="12"/>
          </p:nvPr>
        </p:nvSpPr>
        <p:spPr/>
        <p:txBody>
          <a:bodyPr/>
          <a:lstStyle/>
          <a:p>
            <a:fld id="{FFF7CBAA-22EA-41CE-9725-C57ED0CEBC27}" type="slidenum">
              <a:rPr lang="en-AU" smtClean="0"/>
              <a:pPr/>
              <a:t>83</a:t>
            </a:fld>
            <a:r>
              <a:rPr lang="en-AU"/>
              <a:t>  |</a:t>
            </a:r>
            <a:endParaRPr lang="en-AU" dirty="0"/>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2022758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3571" y="1529140"/>
            <a:ext cx="7616861" cy="1184344"/>
          </a:xfrm>
        </p:spPr>
        <p:txBody>
          <a:bodyPr numCol="2">
            <a:normAutofit fontScale="92500" lnSpcReduction="10000"/>
          </a:bodyPr>
          <a:lstStyle/>
          <a:p>
            <a:r>
              <a:rPr lang="en-US" b="1" dirty="0">
                <a:solidFill>
                  <a:srgbClr val="00A9CE"/>
                </a:solidFill>
              </a:rPr>
              <a:t>Related Patterns </a:t>
            </a:r>
          </a:p>
          <a:p>
            <a:pPr lvl="1"/>
            <a:r>
              <a:rPr lang="en-US" i="1" dirty="0"/>
              <a:t>Pattern 20. Semi-</a:t>
            </a:r>
            <a:r>
              <a:rPr lang="en-US" i="1" dirty="0" err="1"/>
              <a:t>dapp</a:t>
            </a:r>
            <a:endParaRPr lang="en-US" i="1" dirty="0"/>
          </a:p>
          <a:p>
            <a:pPr lvl="1"/>
            <a:endParaRPr lang="en-US" i="1" dirty="0"/>
          </a:p>
          <a:p>
            <a:r>
              <a:rPr lang="en-US" b="1" dirty="0">
                <a:solidFill>
                  <a:schemeClr val="accent1"/>
                </a:solidFill>
              </a:rPr>
              <a:t>Known uses</a:t>
            </a:r>
          </a:p>
          <a:p>
            <a:pPr lvl="1"/>
            <a:r>
              <a:rPr lang="en-US" i="1" dirty="0"/>
              <a:t>State of the dapp</a:t>
            </a:r>
          </a:p>
          <a:p>
            <a:pPr lvl="2"/>
            <a:r>
              <a:rPr lang="en-US" dirty="0"/>
              <a:t>Directory of </a:t>
            </a:r>
            <a:r>
              <a:rPr lang="en-US" dirty="0" err="1"/>
              <a:t>Dapps</a:t>
            </a:r>
            <a:r>
              <a:rPr lang="en-US" dirty="0"/>
              <a:t> on </a:t>
            </a:r>
            <a:r>
              <a:rPr lang="en-US" dirty="0" err="1"/>
              <a:t>Ethereum</a:t>
            </a:r>
            <a:endParaRPr lang="en-US" dirty="0"/>
          </a:p>
          <a:p>
            <a:pPr lvl="2"/>
            <a:r>
              <a:rPr lang="en-US" dirty="0"/>
              <a:t>1800+ </a:t>
            </a:r>
            <a:r>
              <a:rPr lang="en-US" dirty="0" err="1"/>
              <a:t>Dapps</a:t>
            </a:r>
            <a:r>
              <a:rPr lang="en-US" dirty="0"/>
              <a:t> with different levels of maturity</a:t>
            </a:r>
          </a:p>
          <a:p>
            <a:pPr lvl="1"/>
            <a:endParaRPr lang="en-US" i="1" dirty="0"/>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7" name="Picture 6" descr="Screen Shot 2018-12-06 at 14.12.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539" y="2783278"/>
            <a:ext cx="6596821" cy="2492985"/>
          </a:xfrm>
          <a:prstGeom prst="rect">
            <a:avLst/>
          </a:prstGeom>
        </p:spPr>
      </p:pic>
      <p:sp>
        <p:nvSpPr>
          <p:cNvPr id="9" name="Title 1"/>
          <p:cNvSpPr>
            <a:spLocks noGrp="1"/>
          </p:cNvSpPr>
          <p:nvPr>
            <p:ph type="title"/>
          </p:nvPr>
        </p:nvSpPr>
        <p:spPr/>
        <p:txBody>
          <a:bodyPr>
            <a:normAutofit/>
          </a:bodyPr>
          <a:lstStyle/>
          <a:p>
            <a:r>
              <a:rPr lang="en-US" dirty="0"/>
              <a:t>Pattern 19: dapp 3/3</a:t>
            </a:r>
          </a:p>
        </p:txBody>
      </p:sp>
      <p:sp>
        <p:nvSpPr>
          <p:cNvPr id="12" name="Content Placeholder 2"/>
          <p:cNvSpPr txBox="1">
            <a:spLocks/>
          </p:cNvSpPr>
          <p:nvPr/>
        </p:nvSpPr>
        <p:spPr>
          <a:xfrm>
            <a:off x="4402273" y="1233476"/>
            <a:ext cx="4151369" cy="1184344"/>
          </a:xfrm>
          <a:prstGeom prst="rect">
            <a:avLst/>
          </a:prstGeom>
        </p:spPr>
        <p:txBody>
          <a:bodyPr vert="horz" lIns="71323" tIns="35662" rIns="71323" bIns="35662" numCol="1" rtlCol="0">
            <a:normAutofit/>
          </a:bodyPr>
          <a:lstStyle>
            <a:lvl1pPr marL="178308" indent="-178308" algn="l" defTabSz="713232" rtl="0" eaLnBrk="1" latinLnBrk="0" hangingPunct="1">
              <a:lnSpc>
                <a:spcPct val="90000"/>
              </a:lnSpc>
              <a:spcBef>
                <a:spcPts val="780"/>
              </a:spcBef>
              <a:buClr>
                <a:schemeClr val="accent1"/>
              </a:buClr>
              <a:buFont typeface="Arial" panose="020B0604020202020204" pitchFamily="34" charset="0"/>
              <a:buChar char="•"/>
              <a:defRPr sz="1900" kern="1200">
                <a:solidFill>
                  <a:schemeClr val="tx1"/>
                </a:solidFill>
                <a:latin typeface="+mn-lt"/>
                <a:ea typeface="+mn-ea"/>
                <a:cs typeface="+mn-cs"/>
              </a:defRPr>
            </a:lvl1pPr>
            <a:lvl2pPr marL="208026" indent="-208026" algn="l" defTabSz="713232" rtl="0" eaLnBrk="1" latinLnBrk="0" hangingPunct="1">
              <a:lnSpc>
                <a:spcPct val="90000"/>
              </a:lnSpc>
              <a:spcBef>
                <a:spcPts val="390"/>
              </a:spcBef>
              <a:buClr>
                <a:schemeClr val="accent1"/>
              </a:buClr>
              <a:buFont typeface="TheSansB W3 Light" panose="020B0302050302020203" pitchFamily="34" charset="0"/>
              <a:buChar char="-"/>
              <a:defRPr sz="1600" kern="1200">
                <a:solidFill>
                  <a:schemeClr val="tx1"/>
                </a:solidFill>
                <a:latin typeface="+mn-lt"/>
                <a:ea typeface="+mn-ea"/>
                <a:cs typeface="+mn-cs"/>
              </a:defRPr>
            </a:lvl2pPr>
            <a:lvl3pPr marL="564642" indent="-217932"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3pPr>
            <a:lvl4pPr marL="772668"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4pPr>
            <a:lvl5pPr marL="980694"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961388"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6pPr>
            <a:lvl7pPr marL="2318004"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7pPr>
            <a:lvl8pPr marL="2674620"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8pPr>
            <a:lvl9pPr marL="3031236"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9pPr>
          </a:lstStyle>
          <a:p>
            <a:endParaRPr lang="en-US" dirty="0"/>
          </a:p>
        </p:txBody>
      </p:sp>
      <p:sp>
        <p:nvSpPr>
          <p:cNvPr id="4" name="Rectangle 3"/>
          <p:cNvSpPr/>
          <p:nvPr/>
        </p:nvSpPr>
        <p:spPr>
          <a:xfrm>
            <a:off x="5868144" y="5305772"/>
            <a:ext cx="1864613" cy="230832"/>
          </a:xfrm>
          <a:prstGeom prst="rect">
            <a:avLst/>
          </a:prstGeom>
        </p:spPr>
        <p:txBody>
          <a:bodyPr wrap="none">
            <a:spAutoFit/>
          </a:bodyPr>
          <a:lstStyle/>
          <a:p>
            <a:r>
              <a:rPr lang="en-US" sz="900" dirty="0"/>
              <a:t>https://</a:t>
            </a:r>
            <a:r>
              <a:rPr lang="en-US" sz="900" dirty="0" err="1"/>
              <a:t>www.stateofthedapps.com</a:t>
            </a:r>
            <a:r>
              <a:rPr lang="en-US" sz="900" dirty="0"/>
              <a:t>/</a:t>
            </a:r>
          </a:p>
        </p:txBody>
      </p:sp>
      <p:sp>
        <p:nvSpPr>
          <p:cNvPr id="5" name="Slide Number Placeholder 4"/>
          <p:cNvSpPr>
            <a:spLocks noGrp="1"/>
          </p:cNvSpPr>
          <p:nvPr>
            <p:ph type="sldNum" sz="quarter" idx="12"/>
          </p:nvPr>
        </p:nvSpPr>
        <p:spPr/>
        <p:txBody>
          <a:bodyPr/>
          <a:lstStyle/>
          <a:p>
            <a:fld id="{FFF7CBAA-22EA-41CE-9725-C57ED0CEBC27}" type="slidenum">
              <a:rPr lang="en-AU" smtClean="0"/>
              <a:pPr/>
              <a:t>84</a:t>
            </a:fld>
            <a:r>
              <a:rPr lang="en-AU"/>
              <a:t>  |</a:t>
            </a:r>
            <a:endParaRPr lang="en-AU" dirty="0"/>
          </a:p>
        </p:txBody>
      </p:sp>
      <p:sp>
        <p:nvSpPr>
          <p:cNvPr id="6" name="Footer Placeholder 5"/>
          <p:cNvSpPr>
            <a:spLocks noGrp="1"/>
          </p:cNvSpPr>
          <p:nvPr>
            <p:ph type="ftr" sz="quarter" idx="11"/>
          </p:nvPr>
        </p:nvSpPr>
        <p:spPr/>
        <p:txBody>
          <a:bodyPr/>
          <a:lstStyle/>
          <a:p>
            <a:r>
              <a:rPr lang="en-AU" dirty="0"/>
              <a:t>COMP6452 Software Architecture for Blockchain Applications  |  Data61, CSIRO</a:t>
            </a:r>
          </a:p>
        </p:txBody>
      </p:sp>
    </p:spTree>
    <p:extLst>
      <p:ext uri="{BB962C8B-B14F-4D97-AF65-F5344CB8AC3E}">
        <p14:creationId xmlns:p14="http://schemas.microsoft.com/office/powerpoint/2010/main" val="35990185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 20: Semi-</a:t>
            </a:r>
            <a:r>
              <a:rPr lang="en-US" dirty="0" err="1"/>
              <a:t>dapp</a:t>
            </a:r>
            <a:r>
              <a:rPr lang="en-US" dirty="0"/>
              <a:t> 1/3</a:t>
            </a:r>
          </a:p>
        </p:txBody>
      </p:sp>
      <p:sp>
        <p:nvSpPr>
          <p:cNvPr id="3" name="Content Placeholder 2"/>
          <p:cNvSpPr>
            <a:spLocks noGrp="1"/>
          </p:cNvSpPr>
          <p:nvPr>
            <p:ph idx="1"/>
          </p:nvPr>
        </p:nvSpPr>
        <p:spPr>
          <a:xfrm>
            <a:off x="319184" y="1561356"/>
            <a:ext cx="8433477" cy="3816424"/>
          </a:xfrm>
        </p:spPr>
        <p:txBody>
          <a:bodyPr numCol="2">
            <a:normAutofit/>
          </a:bodyPr>
          <a:lstStyle/>
          <a:p>
            <a:r>
              <a:rPr lang="en-US" b="1" dirty="0">
                <a:solidFill>
                  <a:schemeClr val="accent1"/>
                </a:solidFill>
              </a:rPr>
              <a:t>Summary</a:t>
            </a:r>
            <a:r>
              <a:rPr lang="en-US" dirty="0"/>
              <a:t> </a:t>
            </a:r>
          </a:p>
          <a:p>
            <a:pPr lvl="1"/>
            <a:r>
              <a:rPr lang="en-US" dirty="0"/>
              <a:t>Dapp provider offers a website that can be browsed using a conventional web browser </a:t>
            </a:r>
          </a:p>
          <a:p>
            <a:r>
              <a:rPr lang="en-US" b="1" dirty="0">
                <a:solidFill>
                  <a:srgbClr val="00A9CE"/>
                </a:solidFill>
              </a:rPr>
              <a:t>Context</a:t>
            </a:r>
          </a:p>
          <a:p>
            <a:pPr lvl="1"/>
            <a:r>
              <a:rPr lang="en-US" dirty="0"/>
              <a:t>Interacting with smart contracts through sending transactions to invoke execution</a:t>
            </a:r>
          </a:p>
          <a:p>
            <a:pPr lvl="1"/>
            <a:r>
              <a:rPr lang="en-US" dirty="0"/>
              <a:t>Source code of the smart contract should be open source</a:t>
            </a:r>
          </a:p>
          <a:p>
            <a:pPr lvl="1"/>
            <a:r>
              <a:rPr lang="en-US" dirty="0"/>
              <a:t>ABI (application binary interface) should be publicly accessible</a:t>
            </a:r>
          </a:p>
          <a:p>
            <a:pPr marL="0" indent="0">
              <a:buNone/>
            </a:pPr>
            <a:endParaRPr lang="en-US" b="1" dirty="0">
              <a:solidFill>
                <a:srgbClr val="00A9CE"/>
              </a:solidFill>
            </a:endParaRPr>
          </a:p>
          <a:p>
            <a:pPr marL="0" indent="0">
              <a:buNone/>
            </a:pPr>
            <a:endParaRPr lang="en-US" b="1" dirty="0">
              <a:solidFill>
                <a:srgbClr val="00A9CE"/>
              </a:solidFill>
            </a:endParaRPr>
          </a:p>
          <a:p>
            <a:r>
              <a:rPr lang="en-US" b="1" dirty="0">
                <a:solidFill>
                  <a:srgbClr val="00A9CE"/>
                </a:solidFill>
              </a:rPr>
              <a:t>Problem</a:t>
            </a:r>
            <a:endParaRPr lang="en-US" dirty="0">
              <a:solidFill>
                <a:srgbClr val="00A9CE"/>
              </a:solidFill>
            </a:endParaRPr>
          </a:p>
          <a:p>
            <a:pPr lvl="1"/>
            <a:r>
              <a:rPr lang="en-US" dirty="0">
                <a:solidFill>
                  <a:srgbClr val="000000"/>
                </a:solidFill>
              </a:rPr>
              <a:t>Even with a front-end, basic knowledge regarding transactions and gas prices are required </a:t>
            </a:r>
          </a:p>
          <a:p>
            <a:pPr lvl="2"/>
            <a:r>
              <a:rPr lang="en-US" dirty="0">
                <a:solidFill>
                  <a:srgbClr val="000000"/>
                </a:solidFill>
              </a:rPr>
              <a:t>Use </a:t>
            </a:r>
            <a:r>
              <a:rPr lang="en-US" dirty="0"/>
              <a:t>dapp and verify the transactions generated by dapp</a:t>
            </a:r>
            <a:endParaRPr lang="en-US" dirty="0">
              <a:solidFill>
                <a:srgbClr val="000000"/>
              </a:solidFill>
            </a:endParaRPr>
          </a:p>
          <a:p>
            <a:r>
              <a:rPr lang="en-US" b="1" dirty="0">
                <a:solidFill>
                  <a:srgbClr val="00A9CE"/>
                </a:solidFill>
              </a:rPr>
              <a:t>Forces</a:t>
            </a:r>
          </a:p>
          <a:p>
            <a:pPr lvl="1"/>
            <a:r>
              <a:rPr lang="en-US" dirty="0"/>
              <a:t>Learning Curve: Users need basic knowledge of smart contracts in order to use dapp</a:t>
            </a:r>
          </a:p>
          <a:p>
            <a:pPr lvl="1"/>
            <a:r>
              <a:rPr lang="en-US" dirty="0"/>
              <a:t>User Experience</a:t>
            </a:r>
          </a:p>
          <a:p>
            <a:pPr lvl="2"/>
            <a:r>
              <a:rPr lang="en-US" dirty="0"/>
              <a:t>Front-end of most </a:t>
            </a:r>
            <a:r>
              <a:rPr lang="en-US" dirty="0" err="1"/>
              <a:t>dapps</a:t>
            </a:r>
            <a:r>
              <a:rPr lang="en-US" dirty="0"/>
              <a:t> is quite simple</a:t>
            </a:r>
          </a:p>
          <a:p>
            <a:pPr lvl="2"/>
            <a:r>
              <a:rPr lang="en-US" dirty="0"/>
              <a:t>exposes some technical detail of the underneath smart contract</a:t>
            </a:r>
          </a:p>
        </p:txBody>
      </p:sp>
      <p:sp>
        <p:nvSpPr>
          <p:cNvPr id="4" name="Slide Number Placeholder 3"/>
          <p:cNvSpPr>
            <a:spLocks noGrp="1"/>
          </p:cNvSpPr>
          <p:nvPr>
            <p:ph type="sldNum" sz="quarter" idx="12"/>
          </p:nvPr>
        </p:nvSpPr>
        <p:spPr/>
        <p:txBody>
          <a:bodyPr/>
          <a:lstStyle/>
          <a:p>
            <a:fld id="{FFF7CBAA-22EA-41CE-9725-C57ED0CEBC27}" type="slidenum">
              <a:rPr lang="en-AU" smtClean="0"/>
              <a:pPr/>
              <a:t>85</a:t>
            </a:fld>
            <a:r>
              <a:rPr lang="en-AU"/>
              <a:t>  |</a:t>
            </a:r>
            <a:endParaRPr lang="en-AU" dirty="0"/>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8726752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pp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3527499"/>
            <a:ext cx="4176464" cy="1994297"/>
          </a:xfrm>
          <a:prstGeom prst="rect">
            <a:avLst/>
          </a:prstGeom>
        </p:spPr>
      </p:pic>
      <p:sp>
        <p:nvSpPr>
          <p:cNvPr id="3" name="Content Placeholder 2"/>
          <p:cNvSpPr>
            <a:spLocks noGrp="1"/>
          </p:cNvSpPr>
          <p:nvPr>
            <p:ph idx="1"/>
          </p:nvPr>
        </p:nvSpPr>
        <p:spPr>
          <a:xfrm>
            <a:off x="303035" y="1489348"/>
            <a:ext cx="8589445" cy="3888432"/>
          </a:xfrm>
        </p:spPr>
        <p:txBody>
          <a:bodyPr numCol="2">
            <a:normAutofit/>
          </a:bodyPr>
          <a:lstStyle/>
          <a:p>
            <a:r>
              <a:rPr lang="en-US" altLang="zh-CN" sz="1900" b="1" dirty="0">
                <a:solidFill>
                  <a:schemeClr val="accent1"/>
                </a:solidFill>
              </a:rPr>
              <a:t>Solution</a:t>
            </a:r>
          </a:p>
          <a:p>
            <a:pPr lvl="1"/>
            <a:r>
              <a:rPr lang="en-US" dirty="0"/>
              <a:t>Front-end for users to interact with smart contract</a:t>
            </a:r>
          </a:p>
          <a:p>
            <a:pPr lvl="1"/>
            <a:r>
              <a:rPr lang="en-US" dirty="0"/>
              <a:t>Rendered by Web browsers</a:t>
            </a:r>
          </a:p>
          <a:p>
            <a:pPr lvl="1"/>
            <a:r>
              <a:rPr lang="en-US" dirty="0"/>
              <a:t>Website communicates with the dapp backend through RESTful API calls</a:t>
            </a:r>
          </a:p>
          <a:p>
            <a:pPr lvl="1"/>
            <a:r>
              <a:rPr lang="en-US" dirty="0"/>
              <a:t>Backend is responsible for interacting with the smart contracts on behalf of the user</a:t>
            </a:r>
          </a:p>
          <a:p>
            <a:endParaRPr lang="en-US" sz="1900" b="1" dirty="0">
              <a:solidFill>
                <a:srgbClr val="00A9CE"/>
              </a:solidFill>
            </a:endParaRPr>
          </a:p>
          <a:p>
            <a:endParaRPr lang="en-US" sz="1900" b="1" dirty="0">
              <a:solidFill>
                <a:srgbClr val="00A9CE"/>
              </a:solidFill>
            </a:endParaRPr>
          </a:p>
          <a:p>
            <a:endParaRPr lang="en-US" sz="1900" b="1" dirty="0">
              <a:solidFill>
                <a:srgbClr val="00A9CE"/>
              </a:solidFill>
            </a:endParaRPr>
          </a:p>
          <a:p>
            <a:endParaRPr lang="en-US" sz="1900" b="1" dirty="0">
              <a:solidFill>
                <a:srgbClr val="00A9CE"/>
              </a:solidFill>
            </a:endParaRPr>
          </a:p>
          <a:p>
            <a:endParaRPr lang="en-US" sz="1900" b="1" dirty="0">
              <a:solidFill>
                <a:srgbClr val="00A9CE"/>
              </a:solidFill>
            </a:endParaRPr>
          </a:p>
          <a:p>
            <a:r>
              <a:rPr lang="en-US" sz="1900" b="1" dirty="0">
                <a:solidFill>
                  <a:srgbClr val="00A9CE"/>
                </a:solidFill>
              </a:rPr>
              <a:t>Consequences</a:t>
            </a:r>
          </a:p>
          <a:p>
            <a:pPr lvl="1"/>
            <a:r>
              <a:rPr lang="en-US" dirty="0"/>
              <a:t>Benefits</a:t>
            </a:r>
          </a:p>
          <a:p>
            <a:pPr lvl="2"/>
            <a:r>
              <a:rPr lang="en-US" dirty="0"/>
              <a:t>Convenience: User experience is as same as conventional web applications</a:t>
            </a:r>
          </a:p>
          <a:p>
            <a:pPr lvl="1"/>
            <a:r>
              <a:rPr lang="en-US" dirty="0"/>
              <a:t>Drawbacks</a:t>
            </a:r>
          </a:p>
          <a:p>
            <a:pPr lvl="2"/>
            <a:r>
              <a:rPr lang="en-US" dirty="0"/>
              <a:t>Trust</a:t>
            </a:r>
          </a:p>
          <a:p>
            <a:pPr lvl="3"/>
            <a:r>
              <a:rPr lang="en-US" dirty="0"/>
              <a:t>Requires complete trust in the dapp provider</a:t>
            </a:r>
          </a:p>
          <a:p>
            <a:pPr lvl="3"/>
            <a:r>
              <a:rPr lang="en-US" dirty="0"/>
              <a:t>Dapp provider manages the private keys of users</a:t>
            </a:r>
          </a:p>
          <a:p>
            <a:pPr lvl="3"/>
            <a:r>
              <a:rPr lang="en-US" i="1" dirty="0"/>
              <a:t>Check the execution of the transactions sent by the dapp through an official blockchain explorer</a:t>
            </a:r>
          </a:p>
          <a:p>
            <a:pPr lvl="1"/>
            <a:endParaRPr lang="en-US" dirty="0"/>
          </a:p>
          <a:p>
            <a:pPr lvl="1"/>
            <a:endParaRPr lang="en-US" b="1" dirty="0">
              <a:solidFill>
                <a:schemeClr val="accent1"/>
              </a:solidFill>
            </a:endParaRPr>
          </a:p>
        </p:txBody>
      </p:sp>
      <p:sp>
        <p:nvSpPr>
          <p:cNvPr id="7" name="Content Placeholder 2"/>
          <p:cNvSpPr txBox="1">
            <a:spLocks/>
          </p:cNvSpPr>
          <p:nvPr/>
        </p:nvSpPr>
        <p:spPr>
          <a:xfrm>
            <a:off x="259848" y="2997891"/>
            <a:ext cx="8304289" cy="284306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573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i="1" dirty="0"/>
          </a:p>
        </p:txBody>
      </p:sp>
      <p:sp>
        <p:nvSpPr>
          <p:cNvPr id="10" name="Title 1"/>
          <p:cNvSpPr>
            <a:spLocks noGrp="1"/>
          </p:cNvSpPr>
          <p:nvPr>
            <p:ph type="title"/>
          </p:nvPr>
        </p:nvSpPr>
        <p:spPr/>
        <p:txBody>
          <a:bodyPr>
            <a:normAutofit/>
          </a:bodyPr>
          <a:lstStyle/>
          <a:p>
            <a:r>
              <a:rPr lang="en-US" dirty="0"/>
              <a:t>Pattern 20: Semi-</a:t>
            </a:r>
            <a:r>
              <a:rPr lang="en-US" dirty="0" err="1"/>
              <a:t>dapp</a:t>
            </a:r>
            <a:r>
              <a:rPr lang="en-US" dirty="0"/>
              <a:t> 2/3</a:t>
            </a:r>
          </a:p>
        </p:txBody>
      </p:sp>
      <p:sp>
        <p:nvSpPr>
          <p:cNvPr id="12" name="Slide Number Placeholder 5"/>
          <p:cNvSpPr>
            <a:spLocks noGrp="1"/>
          </p:cNvSpPr>
          <p:nvPr>
            <p:ph type="sldNum" sz="quarter" idx="12"/>
          </p:nvPr>
        </p:nvSpPr>
        <p:spPr>
          <a:xfrm>
            <a:off x="253582" y="5420278"/>
            <a:ext cx="288789" cy="106122"/>
          </a:xfrm>
        </p:spPr>
        <p:txBody>
          <a:bodyPr/>
          <a:lstStyle/>
          <a:p>
            <a:fld id="{FFF7CBAA-22EA-41CE-9725-C57ED0CEBC27}" type="slidenum">
              <a:rPr lang="en-AU" smtClean="0"/>
              <a:pPr/>
              <a:t>86</a:t>
            </a:fld>
            <a:r>
              <a:rPr lang="en-AU"/>
              <a:t>  |</a:t>
            </a:r>
            <a:endParaRPr lang="en-AU" dirty="0"/>
          </a:p>
        </p:txBody>
      </p:sp>
      <p:sp>
        <p:nvSpPr>
          <p:cNvPr id="2" name="Footer Placeholder 1"/>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7947744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549983"/>
            <a:ext cx="8445009" cy="3539765"/>
          </a:xfrm>
        </p:spPr>
        <p:txBody>
          <a:bodyPr numCol="1">
            <a:normAutofit/>
          </a:bodyPr>
          <a:lstStyle/>
          <a:p>
            <a:r>
              <a:rPr lang="en-US" b="1" dirty="0">
                <a:solidFill>
                  <a:srgbClr val="00A9CE"/>
                </a:solidFill>
              </a:rPr>
              <a:t>Related Patterns </a:t>
            </a:r>
          </a:p>
          <a:p>
            <a:pPr lvl="1"/>
            <a:r>
              <a:rPr lang="en-US" i="1" dirty="0"/>
              <a:t>Pattern 19. dapp</a:t>
            </a:r>
          </a:p>
          <a:p>
            <a:pPr marL="0" indent="0">
              <a:buNone/>
            </a:pPr>
            <a:endParaRPr lang="en-US" b="1" dirty="0">
              <a:solidFill>
                <a:schemeClr val="accent1"/>
              </a:solidFill>
            </a:endParaRPr>
          </a:p>
          <a:p>
            <a:r>
              <a:rPr lang="en-US" b="1" dirty="0">
                <a:solidFill>
                  <a:schemeClr val="accent1"/>
                </a:solidFill>
              </a:rPr>
              <a:t>Known uses</a:t>
            </a:r>
          </a:p>
          <a:p>
            <a:pPr lvl="1"/>
            <a:r>
              <a:rPr lang="en-US" dirty="0"/>
              <a:t>Cryptocurrency Exchanges</a:t>
            </a:r>
          </a:p>
          <a:p>
            <a:pPr lvl="2"/>
            <a:r>
              <a:rPr lang="en-US" dirty="0"/>
              <a:t>Kraken </a:t>
            </a:r>
          </a:p>
          <a:p>
            <a:pPr lvl="3"/>
            <a:r>
              <a:rPr lang="en-US" dirty="0"/>
              <a:t>Francisco-based Bitcoin exchange</a:t>
            </a:r>
          </a:p>
          <a:p>
            <a:pPr lvl="3"/>
            <a:endParaRPr lang="en-US" dirty="0"/>
          </a:p>
          <a:p>
            <a:pPr lvl="2"/>
            <a:r>
              <a:rPr lang="en-US" dirty="0"/>
              <a:t>Binance</a:t>
            </a:r>
          </a:p>
          <a:p>
            <a:pPr lvl="3"/>
            <a:r>
              <a:rPr lang="en-US" dirty="0"/>
              <a:t>China-based cryptocurrency exchange</a:t>
            </a:r>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4" name="Picture 3" descr="binan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152" y="3577580"/>
            <a:ext cx="2773541" cy="553601"/>
          </a:xfrm>
          <a:prstGeom prst="rect">
            <a:avLst/>
          </a:prstGeom>
        </p:spPr>
      </p:pic>
      <p:pic>
        <p:nvPicPr>
          <p:cNvPr id="8" name="Picture 7" descr="Kraken logo 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00" y="2209428"/>
            <a:ext cx="2258766" cy="1129383"/>
          </a:xfrm>
          <a:prstGeom prst="rect">
            <a:avLst/>
          </a:prstGeom>
        </p:spPr>
      </p:pic>
      <p:sp>
        <p:nvSpPr>
          <p:cNvPr id="10" name="Title 1"/>
          <p:cNvSpPr>
            <a:spLocks noGrp="1"/>
          </p:cNvSpPr>
          <p:nvPr>
            <p:ph type="title"/>
          </p:nvPr>
        </p:nvSpPr>
        <p:spPr/>
        <p:txBody>
          <a:bodyPr>
            <a:normAutofit/>
          </a:bodyPr>
          <a:lstStyle/>
          <a:p>
            <a:r>
              <a:rPr lang="en-US" dirty="0"/>
              <a:t>Pattern 20: Semi-</a:t>
            </a:r>
            <a:r>
              <a:rPr lang="en-US" dirty="0" err="1"/>
              <a:t>dapp</a:t>
            </a:r>
            <a:r>
              <a:rPr lang="en-US" dirty="0"/>
              <a:t> 3/3</a:t>
            </a:r>
          </a:p>
        </p:txBody>
      </p:sp>
      <p:sp>
        <p:nvSpPr>
          <p:cNvPr id="6" name="Slide Number Placeholder 5"/>
          <p:cNvSpPr>
            <a:spLocks noGrp="1"/>
          </p:cNvSpPr>
          <p:nvPr>
            <p:ph type="sldNum" sz="quarter" idx="12"/>
          </p:nvPr>
        </p:nvSpPr>
        <p:spPr/>
        <p:txBody>
          <a:bodyPr/>
          <a:lstStyle/>
          <a:p>
            <a:fld id="{FFF7CBAA-22EA-41CE-9725-C57ED0CEBC27}" type="slidenum">
              <a:rPr lang="en-AU" smtClean="0"/>
              <a:pPr/>
              <a:t>87</a:t>
            </a:fld>
            <a:r>
              <a:rPr lang="en-AU"/>
              <a:t>  |</a:t>
            </a:r>
            <a:endParaRPr lang="en-AU" dirty="0"/>
          </a:p>
        </p:txBody>
      </p:sp>
      <p:sp>
        <p:nvSpPr>
          <p:cNvPr id="7" name="Footer Placeholder 6"/>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8351289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007501" y="2934153"/>
            <a:ext cx="1988504" cy="619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19. </a:t>
            </a:r>
          </a:p>
          <a:p>
            <a:pPr algn="ctr"/>
            <a:r>
              <a:rPr lang="en-US" sz="1600" b="1" dirty="0"/>
              <a:t>dapp</a:t>
            </a:r>
          </a:p>
        </p:txBody>
      </p:sp>
      <p:sp>
        <p:nvSpPr>
          <p:cNvPr id="11" name="Rounded Rectangle 10"/>
          <p:cNvSpPr/>
          <p:nvPr/>
        </p:nvSpPr>
        <p:spPr>
          <a:xfrm>
            <a:off x="3023036" y="4272419"/>
            <a:ext cx="1972710" cy="6428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20. </a:t>
            </a:r>
          </a:p>
          <a:p>
            <a:pPr algn="ctr"/>
            <a:r>
              <a:rPr lang="en-US" sz="1600" b="1" dirty="0"/>
              <a:t>Semi-</a:t>
            </a:r>
            <a:r>
              <a:rPr lang="en-US" sz="1600" b="1" dirty="0" err="1"/>
              <a:t>dapp</a:t>
            </a:r>
            <a:r>
              <a:rPr lang="en-US" sz="1600" b="1" dirty="0"/>
              <a:t> </a:t>
            </a:r>
          </a:p>
        </p:txBody>
      </p:sp>
      <p:cxnSp>
        <p:nvCxnSpPr>
          <p:cNvPr id="12" name="Straight Arrow Connector 11"/>
          <p:cNvCxnSpPr>
            <a:stCxn id="5" idx="2"/>
            <a:endCxn id="11" idx="0"/>
          </p:cNvCxnSpPr>
          <p:nvPr/>
        </p:nvCxnSpPr>
        <p:spPr>
          <a:xfrm>
            <a:off x="4001753" y="3553833"/>
            <a:ext cx="7638" cy="718586"/>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068289" y="3744913"/>
            <a:ext cx="3672063" cy="369332"/>
          </a:xfrm>
          <a:prstGeom prst="rect">
            <a:avLst/>
          </a:prstGeom>
          <a:noFill/>
        </p:spPr>
        <p:txBody>
          <a:bodyPr wrap="square" rtlCol="0">
            <a:spAutoFit/>
          </a:bodyPr>
          <a:lstStyle/>
          <a:p>
            <a:r>
              <a:rPr lang="en-US" b="1" dirty="0"/>
              <a:t>Complete trust to the dapp provider  </a:t>
            </a:r>
          </a:p>
        </p:txBody>
      </p:sp>
      <p:sp>
        <p:nvSpPr>
          <p:cNvPr id="18" name="Rounded Rectangle 17"/>
          <p:cNvSpPr/>
          <p:nvPr/>
        </p:nvSpPr>
        <p:spPr>
          <a:xfrm>
            <a:off x="3003339" y="1551027"/>
            <a:ext cx="1994170" cy="64282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Manual interaction with smart contract</a:t>
            </a:r>
          </a:p>
        </p:txBody>
      </p:sp>
      <p:cxnSp>
        <p:nvCxnSpPr>
          <p:cNvPr id="19" name="Straight Arrow Connector 18"/>
          <p:cNvCxnSpPr>
            <a:stCxn id="18" idx="2"/>
            <a:endCxn id="5" idx="0"/>
          </p:cNvCxnSpPr>
          <p:nvPr/>
        </p:nvCxnSpPr>
        <p:spPr>
          <a:xfrm>
            <a:off x="4000424" y="2193854"/>
            <a:ext cx="1329" cy="740299"/>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090180" y="2359433"/>
            <a:ext cx="3578164" cy="369332"/>
          </a:xfrm>
          <a:prstGeom prst="rect">
            <a:avLst/>
          </a:prstGeom>
          <a:noFill/>
        </p:spPr>
        <p:txBody>
          <a:bodyPr wrap="square" rtlCol="0">
            <a:spAutoFit/>
          </a:bodyPr>
          <a:lstStyle/>
          <a:p>
            <a:r>
              <a:rPr lang="en-US" b="1" dirty="0"/>
              <a:t>Certain trust to the dapp provider  </a:t>
            </a:r>
          </a:p>
        </p:txBody>
      </p:sp>
      <p:cxnSp>
        <p:nvCxnSpPr>
          <p:cNvPr id="25" name="Straight Arrow Connector 24"/>
          <p:cNvCxnSpPr/>
          <p:nvPr/>
        </p:nvCxnSpPr>
        <p:spPr>
          <a:xfrm>
            <a:off x="2397888" y="2012728"/>
            <a:ext cx="13872" cy="3221036"/>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6200000">
            <a:off x="549021" y="3326686"/>
            <a:ext cx="3300807" cy="369332"/>
          </a:xfrm>
          <a:prstGeom prst="rect">
            <a:avLst/>
          </a:prstGeom>
          <a:noFill/>
        </p:spPr>
        <p:txBody>
          <a:bodyPr wrap="square" rtlCol="0">
            <a:spAutoFit/>
          </a:bodyPr>
          <a:lstStyle/>
          <a:p>
            <a:r>
              <a:rPr lang="en-US" b="1" dirty="0"/>
              <a:t>More convenient, less learning  </a:t>
            </a:r>
          </a:p>
        </p:txBody>
      </p:sp>
      <p:sp>
        <p:nvSpPr>
          <p:cNvPr id="21" name="Title 1"/>
          <p:cNvSpPr txBox="1">
            <a:spLocks/>
          </p:cNvSpPr>
          <p:nvPr/>
        </p:nvSpPr>
        <p:spPr>
          <a:xfrm>
            <a:off x="251520" y="894956"/>
            <a:ext cx="8640960" cy="710406"/>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r>
              <a:rPr lang="en-US" dirty="0"/>
              <a:t>Related Patterns</a:t>
            </a:r>
          </a:p>
        </p:txBody>
      </p:sp>
      <p:sp>
        <p:nvSpPr>
          <p:cNvPr id="7" name="Slide Number Placeholder 6"/>
          <p:cNvSpPr>
            <a:spLocks noGrp="1"/>
          </p:cNvSpPr>
          <p:nvPr>
            <p:ph type="sldNum" sz="quarter" idx="12"/>
          </p:nvPr>
        </p:nvSpPr>
        <p:spPr/>
        <p:txBody>
          <a:bodyPr/>
          <a:lstStyle/>
          <a:p>
            <a:fld id="{FFF7CBAA-22EA-41CE-9725-C57ED0CEBC27}" type="slidenum">
              <a:rPr lang="en-AU" smtClean="0"/>
              <a:pPr/>
              <a:t>88</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32211736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1/2</a:t>
            </a:r>
          </a:p>
        </p:txBody>
      </p:sp>
      <p:graphicFrame>
        <p:nvGraphicFramePr>
          <p:cNvPr id="5" name="Diagram 4"/>
          <p:cNvGraphicFramePr/>
          <p:nvPr>
            <p:extLst>
              <p:ext uri="{D42A27DB-BD31-4B8C-83A1-F6EECF244321}">
                <p14:modId xmlns:p14="http://schemas.microsoft.com/office/powerpoint/2010/main" val="4024200622"/>
              </p:ext>
            </p:extLst>
          </p:nvPr>
        </p:nvGraphicFramePr>
        <p:xfrm>
          <a:off x="279926" y="1663455"/>
          <a:ext cx="2742712" cy="3786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629217073"/>
              </p:ext>
            </p:extLst>
          </p:nvPr>
        </p:nvGraphicFramePr>
        <p:xfrm>
          <a:off x="3230457" y="1708511"/>
          <a:ext cx="2751846" cy="37863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 6"/>
          <p:cNvGraphicFramePr/>
          <p:nvPr>
            <p:extLst>
              <p:ext uri="{D42A27DB-BD31-4B8C-83A1-F6EECF244321}">
                <p14:modId xmlns:p14="http://schemas.microsoft.com/office/powerpoint/2010/main" val="4209334905"/>
              </p:ext>
            </p:extLst>
          </p:nvPr>
        </p:nvGraphicFramePr>
        <p:xfrm>
          <a:off x="6188096" y="1633364"/>
          <a:ext cx="2774862" cy="378633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 name="TextBox 2"/>
          <p:cNvSpPr txBox="1"/>
          <p:nvPr/>
        </p:nvSpPr>
        <p:spPr>
          <a:xfrm>
            <a:off x="137969" y="1417340"/>
            <a:ext cx="3064618" cy="338554"/>
          </a:xfrm>
          <a:prstGeom prst="rect">
            <a:avLst/>
          </a:prstGeom>
          <a:noFill/>
        </p:spPr>
        <p:txBody>
          <a:bodyPr wrap="square" rtlCol="0">
            <a:spAutoFit/>
          </a:bodyPr>
          <a:lstStyle/>
          <a:p>
            <a:pPr algn="ctr"/>
            <a:r>
              <a:rPr lang="en-US" sz="1600" b="1" dirty="0">
                <a:solidFill>
                  <a:srgbClr val="00A9CE"/>
                </a:solidFill>
              </a:rPr>
              <a:t>Interaction with External World</a:t>
            </a:r>
          </a:p>
        </p:txBody>
      </p:sp>
      <p:sp>
        <p:nvSpPr>
          <p:cNvPr id="8" name="TextBox 7"/>
          <p:cNvSpPr txBox="1"/>
          <p:nvPr/>
        </p:nvSpPr>
        <p:spPr>
          <a:xfrm>
            <a:off x="3234073" y="1427263"/>
            <a:ext cx="2749758" cy="323165"/>
          </a:xfrm>
          <a:prstGeom prst="rect">
            <a:avLst/>
          </a:prstGeom>
          <a:noFill/>
        </p:spPr>
        <p:txBody>
          <a:bodyPr wrap="square" rtlCol="0">
            <a:spAutoFit/>
          </a:bodyPr>
          <a:lstStyle/>
          <a:p>
            <a:pPr algn="ctr"/>
            <a:r>
              <a:rPr lang="en-US" sz="1500" b="1" dirty="0">
                <a:solidFill>
                  <a:srgbClr val="00A9CE"/>
                </a:solidFill>
              </a:rPr>
              <a:t>Data Management</a:t>
            </a:r>
          </a:p>
        </p:txBody>
      </p:sp>
      <p:sp>
        <p:nvSpPr>
          <p:cNvPr id="9" name="TextBox 8"/>
          <p:cNvSpPr txBox="1"/>
          <p:nvPr/>
        </p:nvSpPr>
        <p:spPr>
          <a:xfrm>
            <a:off x="6180842" y="1417340"/>
            <a:ext cx="2783646" cy="323165"/>
          </a:xfrm>
          <a:prstGeom prst="rect">
            <a:avLst/>
          </a:prstGeom>
          <a:noFill/>
        </p:spPr>
        <p:txBody>
          <a:bodyPr wrap="square" rtlCol="0">
            <a:spAutoFit/>
          </a:bodyPr>
          <a:lstStyle/>
          <a:p>
            <a:pPr algn="ctr"/>
            <a:r>
              <a:rPr lang="en-US" sz="1500" b="1" dirty="0">
                <a:solidFill>
                  <a:srgbClr val="00A9CE"/>
                </a:solidFill>
              </a:rPr>
              <a:t>Security</a:t>
            </a:r>
          </a:p>
        </p:txBody>
      </p:sp>
      <p:sp>
        <p:nvSpPr>
          <p:cNvPr id="10" name="Slide Number Placeholder 9"/>
          <p:cNvSpPr>
            <a:spLocks noGrp="1"/>
          </p:cNvSpPr>
          <p:nvPr>
            <p:ph type="sldNum" sz="quarter" idx="12"/>
          </p:nvPr>
        </p:nvSpPr>
        <p:spPr/>
        <p:txBody>
          <a:bodyPr/>
          <a:lstStyle/>
          <a:p>
            <a:fld id="{FFF7CBAA-22EA-41CE-9725-C57ED0CEBC27}" type="slidenum">
              <a:rPr lang="en-AU" smtClean="0"/>
              <a:pPr/>
              <a:t>89</a:t>
            </a:fld>
            <a:r>
              <a:rPr lang="en-AU"/>
              <a:t>  |</a:t>
            </a:r>
            <a:endParaRPr lang="en-AU" dirty="0"/>
          </a:p>
        </p:txBody>
      </p:sp>
      <p:sp>
        <p:nvSpPr>
          <p:cNvPr id="12" name="Footer Placeholder 11"/>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998743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Essential Elements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17819954"/>
              </p:ext>
            </p:extLst>
          </p:nvPr>
        </p:nvGraphicFramePr>
        <p:xfrm>
          <a:off x="377119" y="1561356"/>
          <a:ext cx="8096250" cy="3653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FFF7CBAA-22EA-41CE-9725-C57ED0CEBC27}" type="slidenum">
              <a:rPr lang="en-AU" smtClean="0"/>
              <a:pPr/>
              <a:t>9</a:t>
            </a:fld>
            <a:r>
              <a:rPr lang="en-AU"/>
              <a:t>  |</a:t>
            </a:r>
            <a:endParaRPr lang="en-AU" dirty="0"/>
          </a:p>
        </p:txBody>
      </p:sp>
      <p:sp>
        <p:nvSpPr>
          <p:cNvPr id="4" name="Footer Placeholder 3"/>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779283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2/2</a:t>
            </a:r>
          </a:p>
        </p:txBody>
      </p:sp>
      <p:graphicFrame>
        <p:nvGraphicFramePr>
          <p:cNvPr id="5" name="Diagram 4"/>
          <p:cNvGraphicFramePr/>
          <p:nvPr>
            <p:extLst>
              <p:ext uri="{D42A27DB-BD31-4B8C-83A1-F6EECF244321}">
                <p14:modId xmlns:p14="http://schemas.microsoft.com/office/powerpoint/2010/main" val="2106616646"/>
              </p:ext>
            </p:extLst>
          </p:nvPr>
        </p:nvGraphicFramePr>
        <p:xfrm>
          <a:off x="4424148" y="1620419"/>
          <a:ext cx="4468332" cy="4117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793138251"/>
              </p:ext>
            </p:extLst>
          </p:nvPr>
        </p:nvGraphicFramePr>
        <p:xfrm>
          <a:off x="467544" y="1612068"/>
          <a:ext cx="3804398" cy="19322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TextBox 2"/>
          <p:cNvSpPr txBox="1"/>
          <p:nvPr/>
        </p:nvSpPr>
        <p:spPr>
          <a:xfrm>
            <a:off x="4427984" y="1345332"/>
            <a:ext cx="4464496" cy="369332"/>
          </a:xfrm>
          <a:prstGeom prst="rect">
            <a:avLst/>
          </a:prstGeom>
          <a:noFill/>
        </p:spPr>
        <p:txBody>
          <a:bodyPr wrap="square" rtlCol="0">
            <a:spAutoFit/>
          </a:bodyPr>
          <a:lstStyle/>
          <a:p>
            <a:pPr algn="ctr"/>
            <a:r>
              <a:rPr lang="en-US" sz="1800" b="1" dirty="0">
                <a:solidFill>
                  <a:srgbClr val="00A9CE"/>
                </a:solidFill>
              </a:rPr>
              <a:t>Structural Patterns of Contract</a:t>
            </a:r>
          </a:p>
        </p:txBody>
      </p:sp>
      <p:sp>
        <p:nvSpPr>
          <p:cNvPr id="9" name="TextBox 8"/>
          <p:cNvSpPr txBox="1"/>
          <p:nvPr/>
        </p:nvSpPr>
        <p:spPr>
          <a:xfrm>
            <a:off x="467544" y="1345332"/>
            <a:ext cx="3816424" cy="369332"/>
          </a:xfrm>
          <a:prstGeom prst="rect">
            <a:avLst/>
          </a:prstGeom>
          <a:noFill/>
        </p:spPr>
        <p:txBody>
          <a:bodyPr wrap="square" rtlCol="0">
            <a:spAutoFit/>
          </a:bodyPr>
          <a:lstStyle/>
          <a:p>
            <a:pPr algn="ctr"/>
            <a:r>
              <a:rPr lang="en-US" sz="1800" b="1" dirty="0">
                <a:solidFill>
                  <a:srgbClr val="00A9CE"/>
                </a:solidFill>
              </a:rPr>
              <a:t>Deployment</a:t>
            </a:r>
          </a:p>
        </p:txBody>
      </p:sp>
      <p:sp>
        <p:nvSpPr>
          <p:cNvPr id="6" name="Slide Number Placeholder 5"/>
          <p:cNvSpPr>
            <a:spLocks noGrp="1"/>
          </p:cNvSpPr>
          <p:nvPr>
            <p:ph type="sldNum" sz="quarter" idx="12"/>
          </p:nvPr>
        </p:nvSpPr>
        <p:spPr/>
        <p:txBody>
          <a:bodyPr/>
          <a:lstStyle/>
          <a:p>
            <a:fld id="{FFF7CBAA-22EA-41CE-9725-C57ED0CEBC27}" type="slidenum">
              <a:rPr lang="en-AU" smtClean="0"/>
              <a:pPr/>
              <a:t>90</a:t>
            </a:fld>
            <a:r>
              <a:rPr lang="en-AU"/>
              <a:t>  |</a:t>
            </a:r>
            <a:endParaRPr lang="en-AU" dirty="0"/>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Tree>
    <p:extLst>
      <p:ext uri="{BB962C8B-B14F-4D97-AF65-F5344CB8AC3E}">
        <p14:creationId xmlns:p14="http://schemas.microsoft.com/office/powerpoint/2010/main" val="17202588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Bookcover.jpg"/>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9731" b="9731"/>
          <a:stretch>
            <a:fillRect/>
          </a:stretch>
        </p:blipFill>
        <p:spPr/>
      </p:pic>
      <p:sp>
        <p:nvSpPr>
          <p:cNvPr id="4" name="Title 1">
            <a:extLst>
              <a:ext uri="{FF2B5EF4-FFF2-40B4-BE49-F238E27FC236}">
                <a16:creationId xmlns:a16="http://schemas.microsoft.com/office/drawing/2014/main" id="{09DD65DD-7757-4FCB-904F-1A71D5520042}"/>
              </a:ext>
            </a:extLst>
          </p:cNvPr>
          <p:cNvSpPr txBox="1">
            <a:spLocks/>
          </p:cNvSpPr>
          <p:nvPr/>
        </p:nvSpPr>
        <p:spPr>
          <a:xfrm>
            <a:off x="251520" y="894956"/>
            <a:ext cx="4038600" cy="710406"/>
          </a:xfrm>
          <a:prstGeom prst="rect">
            <a:avLst/>
          </a:prstGeom>
        </p:spPr>
        <p:txBody>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r>
              <a:rPr lang="en-AU"/>
              <a:t>Thank You</a:t>
            </a:r>
            <a:endParaRPr lang="en-AU" dirty="0"/>
          </a:p>
        </p:txBody>
      </p:sp>
      <p:sp>
        <p:nvSpPr>
          <p:cNvPr id="5" name="Text Placeholder 5"/>
          <p:cNvSpPr txBox="1">
            <a:spLocks/>
          </p:cNvSpPr>
          <p:nvPr/>
        </p:nvSpPr>
        <p:spPr>
          <a:xfrm>
            <a:off x="323528" y="4225652"/>
            <a:ext cx="3997201" cy="1109157"/>
          </a:xfrm>
          <a:prstGeom prst="rect">
            <a:avLst/>
          </a:prstGeom>
        </p:spPr>
        <p:txBody>
          <a:bodyPr vert="horz" lIns="0" tIns="0" rIns="0" bIns="0" rtlCol="0">
            <a:normAutofit fontScale="70000" lnSpcReduction="20000"/>
          </a:bodyPr>
          <a:lst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sz="2000" b="1" dirty="0">
                <a:latin typeface="Calibri" pitchFamily="34" charset="0"/>
              </a:rPr>
              <a:t>Xiwei Xu </a:t>
            </a:r>
            <a:r>
              <a:rPr lang="en-AU" sz="2000" dirty="0">
                <a:latin typeface="Calibri" pitchFamily="34" charset="0"/>
              </a:rPr>
              <a:t>| Senior Research Scientist </a:t>
            </a:r>
          </a:p>
          <a:p>
            <a:r>
              <a:rPr lang="en-AU" sz="2000" dirty="0">
                <a:latin typeface="Calibri" pitchFamily="34" charset="0"/>
              </a:rPr>
              <a:t>Architecture &amp; Analytics Platforms (AAP) team </a:t>
            </a:r>
          </a:p>
          <a:p>
            <a:pPr marL="280793" lvl="2" indent="-280793">
              <a:lnSpc>
                <a:spcPct val="80000"/>
              </a:lnSpc>
              <a:spcAft>
                <a:spcPct val="0"/>
              </a:spcAft>
            </a:pPr>
            <a:r>
              <a:rPr lang="en-AU" b="1" dirty="0"/>
              <a:t>T</a:t>
            </a:r>
            <a:r>
              <a:rPr lang="en-US" dirty="0"/>
              <a:t> +61 2 9490 5664</a:t>
            </a:r>
          </a:p>
          <a:p>
            <a:pPr marL="280793" lvl="2" indent="-280793">
              <a:lnSpc>
                <a:spcPct val="80000"/>
              </a:lnSpc>
              <a:spcAft>
                <a:spcPct val="0"/>
              </a:spcAft>
            </a:pPr>
            <a:r>
              <a:rPr lang="en-US" b="1" dirty="0"/>
              <a:t>E</a:t>
            </a:r>
            <a:r>
              <a:rPr lang="en-US" dirty="0"/>
              <a:t> xiwei.xu@data61.csiro.au</a:t>
            </a:r>
          </a:p>
          <a:p>
            <a:pPr marL="280793" lvl="2" indent="-280793">
              <a:lnSpc>
                <a:spcPct val="80000"/>
              </a:lnSpc>
              <a:spcAft>
                <a:spcPct val="0"/>
              </a:spcAft>
            </a:pPr>
            <a:r>
              <a:rPr lang="en-US" b="1" dirty="0"/>
              <a:t>W</a:t>
            </a:r>
            <a:r>
              <a:rPr lang="en-US" dirty="0"/>
              <a:t> www.data61.csiro.au/</a:t>
            </a:r>
          </a:p>
        </p:txBody>
      </p:sp>
    </p:spTree>
    <p:extLst>
      <p:ext uri="{BB962C8B-B14F-4D97-AF65-F5344CB8AC3E}">
        <p14:creationId xmlns:p14="http://schemas.microsoft.com/office/powerpoint/2010/main" val="2547673524"/>
      </p:ext>
    </p:extLst>
  </p:cSld>
  <p:clrMapOvr>
    <a:masterClrMapping/>
  </p:clrMapOvr>
</p:sld>
</file>

<file path=ppt/theme/theme1.xml><?xml version="1.0" encoding="utf-8"?>
<a:theme xmlns:a="http://schemas.openxmlformats.org/drawingml/2006/main" name="PowerPoint 16.9 Widescreen+Data61 Feb 2020">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 - test D61.potx" id="{A61A1320-A444-4F11-B6EF-61817FDB7BD3}" vid="{99A237E0-7616-48A7-BF87-3E24B267A27B}"/>
    </a:ext>
  </a:extLst>
</a:theme>
</file>

<file path=ppt/theme/theme2.xml><?xml version="1.0" encoding="utf-8"?>
<a:theme xmlns:a="http://schemas.openxmlformats.org/drawingml/2006/main" name="CSIRO Data61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 - test D61.potx" id="{A61A1320-A444-4F11-B6EF-61817FDB7BD3}" vid="{1738F4AF-9CB0-4952-839D-3B3E2A9C1DB9}"/>
    </a:ext>
  </a:extLst>
</a:theme>
</file>

<file path=ppt/theme/theme3.xml><?xml version="1.0" encoding="utf-8"?>
<a:theme xmlns:a="http://schemas.openxmlformats.org/drawingml/2006/main" name="CSIRO Data61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 - test D61.potx" id="{A61A1320-A444-4F11-B6EF-61817FDB7BD3}" vid="{D3507CDB-70CD-452D-8519-2C929EC5E88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f9d56f65-ef43-4e59-b084-d4bf4ff12e34">CSCV7V3J5ETJ-1847676796-5280</_dlc_DocId>
    <_dlc_DocIdUrl xmlns="f9d56f65-ef43-4e59-b084-d4bf4ff12e34">
      <Url>https://csiroau.sharepoint.com/sites/Data61CommsTeam/_layouts/15/DocIdRedir.aspx?ID=CSCV7V3J5ETJ-1847676796-5280</Url>
      <Description>CSCV7V3J5ETJ-1847676796-5280</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FFF6568E1F8614EB7C90AF6A87F0B25" ma:contentTypeVersion="13" ma:contentTypeDescription="Create a new document." ma:contentTypeScope="" ma:versionID="eed91eaa7f6ea1896a91774834f795b2">
  <xsd:schema xmlns:xsd="http://www.w3.org/2001/XMLSchema" xmlns:xs="http://www.w3.org/2001/XMLSchema" xmlns:p="http://schemas.microsoft.com/office/2006/metadata/properties" xmlns:ns2="f9d56f65-ef43-4e59-b084-d4bf4ff12e34" xmlns:ns3="7495d482-cd79-44c5-a989-adf85fc91d78" targetNamespace="http://schemas.microsoft.com/office/2006/metadata/properties" ma:root="true" ma:fieldsID="e66fe27dfe4a195aa8ca9a0cf3c68108" ns2:_="" ns3:_="">
    <xsd:import namespace="f9d56f65-ef43-4e59-b084-d4bf4ff12e34"/>
    <xsd:import namespace="7495d482-cd79-44c5-a989-adf85fc91d78"/>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2:SharedWithUsers" minOccurs="0"/>
                <xsd:element ref="ns2:SharedWithDetails"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d56f65-ef43-4e59-b084-d4bf4ff12e3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495d482-cd79-44c5-a989-adf85fc91d7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80BE2EC-7258-4514-8D0A-BC24B25AD9B3}">
  <ds:schemaRefs>
    <ds:schemaRef ds:uri="http://schemas.microsoft.com/sharepoint/v3/contenttype/forms"/>
  </ds:schemaRefs>
</ds:datastoreItem>
</file>

<file path=customXml/itemProps2.xml><?xml version="1.0" encoding="utf-8"?>
<ds:datastoreItem xmlns:ds="http://schemas.openxmlformats.org/officeDocument/2006/customXml" ds:itemID="{27294B51-ACB0-4E3F-B097-B800D91EB0F6}">
  <ds:schemaRefs>
    <ds:schemaRef ds:uri="http://schemas.microsoft.com/office/2006/metadata/properties"/>
    <ds:schemaRef ds:uri="http://schemas.microsoft.com/office/infopath/2007/PartnerControls"/>
    <ds:schemaRef ds:uri="f9d56f65-ef43-4e59-b084-d4bf4ff12e34"/>
  </ds:schemaRefs>
</ds:datastoreItem>
</file>

<file path=customXml/itemProps3.xml><?xml version="1.0" encoding="utf-8"?>
<ds:datastoreItem xmlns:ds="http://schemas.openxmlformats.org/officeDocument/2006/customXml" ds:itemID="{E89D16A7-4373-404A-BC11-F4A431241E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d56f65-ef43-4e59-b084-d4bf4ff12e34"/>
    <ds:schemaRef ds:uri="7495d482-cd79-44c5-a989-adf85fc91d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380BC07E-703F-446A-A79F-CE864494FB47}">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PowerPoint 16.9 Widescreen+Data61 Feb 2020.potx</Template>
  <TotalTime>3706</TotalTime>
  <Words>20830</Words>
  <Application>Microsoft Macintosh PowerPoint</Application>
  <PresentationFormat>On-screen Show (16:10)</PresentationFormat>
  <Paragraphs>2267</Paragraphs>
  <Slides>91</Slides>
  <Notes>79</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91</vt:i4>
      </vt:variant>
    </vt:vector>
  </HeadingPairs>
  <TitlesOfParts>
    <vt:vector size="98" baseType="lpstr">
      <vt:lpstr>TheSansB W3 Light</vt:lpstr>
      <vt:lpstr>Arial</vt:lpstr>
      <vt:lpstr>Calibri</vt:lpstr>
      <vt:lpstr>Helvetica</vt:lpstr>
      <vt:lpstr>PowerPoint 16.9 Widescreen+Data61 Feb 2020</vt:lpstr>
      <vt:lpstr>CSIRO Data61 vertical</vt:lpstr>
      <vt:lpstr>CSIRO Data61 horizontal</vt:lpstr>
      <vt:lpstr>Design Patterns for Blockchain Application</vt:lpstr>
      <vt:lpstr>Outline</vt:lpstr>
      <vt:lpstr>PowerPoint Presentation</vt:lpstr>
      <vt:lpstr>What is Design Pattern?</vt:lpstr>
      <vt:lpstr>Architecture Design </vt:lpstr>
      <vt:lpstr>Advantages of Patterns</vt:lpstr>
      <vt:lpstr>Gang of Four (GoF)</vt:lpstr>
      <vt:lpstr>Student Task</vt:lpstr>
      <vt:lpstr>Four Essential Elements</vt:lpstr>
      <vt:lpstr>ISO/IEC 25010:2011 Quality Model</vt:lpstr>
      <vt:lpstr>PowerPoint Presentation</vt:lpstr>
      <vt:lpstr>Pattern Collection</vt:lpstr>
      <vt:lpstr>Pattern Form</vt:lpstr>
      <vt:lpstr>Context</vt:lpstr>
      <vt:lpstr>Design Patterns for Blockchain-based Application</vt:lpstr>
      <vt:lpstr>Pattern 1: Centralized Oracle 1/3</vt:lpstr>
      <vt:lpstr>Pattern 1: Centralized Oracle 2/3</vt:lpstr>
      <vt:lpstr>Pattern 1: Centralized Oracle 3/3</vt:lpstr>
      <vt:lpstr>Pattern 2: Decentralized Oracle 1/3</vt:lpstr>
      <vt:lpstr>Pattern 2: Decentralized Oracle 2/3</vt:lpstr>
      <vt:lpstr>Pattern 2: Decentralized Oracle 3/3</vt:lpstr>
      <vt:lpstr>Pattern 3: Voting 1/3</vt:lpstr>
      <vt:lpstr>Pattern 3: Voting 2/3</vt:lpstr>
      <vt:lpstr>Pattern 3: Voting 3/3</vt:lpstr>
      <vt:lpstr>Pattern 4: Reverse Oracle 1/3</vt:lpstr>
      <vt:lpstr>Pattern 4: Reverse Oracle 2/3</vt:lpstr>
      <vt:lpstr>Pattern 4: Reverse Oracle 3/3</vt:lpstr>
      <vt:lpstr>Pattern 5: Legal and Smart Contract Pair 1/3</vt:lpstr>
      <vt:lpstr>Pattern 5: Legal and Smart Contract Pair 2/3</vt:lpstr>
      <vt:lpstr>Pattern 5: Legal and Smart Contract Pair 3/3</vt:lpstr>
      <vt:lpstr>Related Patterns</vt:lpstr>
      <vt:lpstr>Student Task</vt:lpstr>
      <vt:lpstr>Design Patterns for Blockchain-based Application</vt:lpstr>
      <vt:lpstr>Pattern 6: Encrypting On-chain Data 1/3</vt:lpstr>
      <vt:lpstr>Pattern 6: Encrypting On-chain Data 2/3</vt:lpstr>
      <vt:lpstr>Pattern 6: Encrypting On-chain Data 3/3</vt:lpstr>
      <vt:lpstr>Pattern 7: Tokenization 1/3</vt:lpstr>
      <vt:lpstr>Pattern 7: Tokenization 2/3</vt:lpstr>
      <vt:lpstr>Pattern 7: Tokenization 3/3</vt:lpstr>
      <vt:lpstr>Pattern 8: Off-chain Data Storage 1/3</vt:lpstr>
      <vt:lpstr>Pattern 8: Off-chain Data Storage 2/3</vt:lpstr>
      <vt:lpstr>Pattern 8: Off-chain Data Storage 3/3</vt:lpstr>
      <vt:lpstr>Pattern 9: State Channel 1/3</vt:lpstr>
      <vt:lpstr>Pattern 9: State Channel 2/3</vt:lpstr>
      <vt:lpstr>Pattern 9: State Channel 3/3</vt:lpstr>
      <vt:lpstr>PowerPoint Presentation</vt:lpstr>
      <vt:lpstr>Student Task</vt:lpstr>
      <vt:lpstr>Design Patterns for Blockchain-based Application</vt:lpstr>
      <vt:lpstr>Pattern 10: Multiple Authorization 1/3</vt:lpstr>
      <vt:lpstr>Pattern 10: Multiple Authorization 2/3</vt:lpstr>
      <vt:lpstr>Pattern 10: Multiple Authorization 3/3</vt:lpstr>
      <vt:lpstr>Pattern 11: Dynamic Authorization 1/3</vt:lpstr>
      <vt:lpstr>Pattern 11: Dynamic Authorization 2/3</vt:lpstr>
      <vt:lpstr>Pattern 11: Dynamic Authorization 3/3</vt:lpstr>
      <vt:lpstr>Pattern 12: X-Confirmation 1/3</vt:lpstr>
      <vt:lpstr>Pattern 12: X-Confirmation 2/3</vt:lpstr>
      <vt:lpstr>Pattern 12: X-Confirmation 3/3</vt:lpstr>
      <vt:lpstr>Pattern 13: Security Deposit 1/3</vt:lpstr>
      <vt:lpstr>Pattern 13: Security Deposit 2/3</vt:lpstr>
      <vt:lpstr>Pattern 13: Security Deposit 3/3</vt:lpstr>
      <vt:lpstr>PowerPoint Presentation</vt:lpstr>
      <vt:lpstr>Student Task</vt:lpstr>
      <vt:lpstr>Design Patterns for Blockchain-based Application</vt:lpstr>
      <vt:lpstr>Context</vt:lpstr>
      <vt:lpstr>Pattern 14: Contract Registry 1/3</vt:lpstr>
      <vt:lpstr>Pattern 14: Contract Registry 2/3</vt:lpstr>
      <vt:lpstr>Pattern 14: Contract Registry 3/3</vt:lpstr>
      <vt:lpstr>Pattern 15: Data Contract 1/3</vt:lpstr>
      <vt:lpstr>Pattern 15: Data Contract 2/3</vt:lpstr>
      <vt:lpstr>Pattern 15: Data Contract 3/3</vt:lpstr>
      <vt:lpstr>Pattern 16: Embedded Permission 1/3</vt:lpstr>
      <vt:lpstr>Pattern 16: Embedded Permission 2/3</vt:lpstr>
      <vt:lpstr>Pattern 16: Embedded Permission 3/3</vt:lpstr>
      <vt:lpstr>Pattern 17: Factory Contract 1/3</vt:lpstr>
      <vt:lpstr>Pattern 17: Factory Contract 2/3</vt:lpstr>
      <vt:lpstr>Pattern 17: Factory Contract 3/3</vt:lpstr>
      <vt:lpstr>Pattern 18: Incentive Execution 1/3</vt:lpstr>
      <vt:lpstr>Pattern 18: Incentive Execution 2/3</vt:lpstr>
      <vt:lpstr>Pattern 18: Incentive Execution 3/3</vt:lpstr>
      <vt:lpstr>PowerPoint Presentation</vt:lpstr>
      <vt:lpstr>Design Patterns for Blockchain-based Application</vt:lpstr>
      <vt:lpstr>Pattern 19: dapp 1/3</vt:lpstr>
      <vt:lpstr>Pattern 19: dapp 2/3</vt:lpstr>
      <vt:lpstr>Pattern 19: dapp 3/3</vt:lpstr>
      <vt:lpstr>Pattern 20: Semi-dapp 1/3</vt:lpstr>
      <vt:lpstr>Pattern 20: Semi-dapp 2/3</vt:lpstr>
      <vt:lpstr>Pattern 20: Semi-dapp 3/3</vt:lpstr>
      <vt:lpstr>PowerPoint Presentation</vt:lpstr>
      <vt:lpstr>Summary 1/2</vt:lpstr>
      <vt:lpstr>Summary 2/2</vt:lpstr>
      <vt:lpstr>PowerPoint Presentation</vt:lpstr>
    </vt:vector>
  </TitlesOfParts>
  <Company>CSIRO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Duffy, Siobhan (CorpAffairs, Black Mountain)</dc:creator>
  <cp:lastModifiedBy>Microsoft Office User</cp:lastModifiedBy>
  <cp:revision>341</cp:revision>
  <cp:lastPrinted>2020-01-21T22:49:57Z</cp:lastPrinted>
  <dcterms:created xsi:type="dcterms:W3CDTF">2019-07-11T08:23:46Z</dcterms:created>
  <dcterms:modified xsi:type="dcterms:W3CDTF">2021-06-17T21:02:49Z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0x010100DFFF6568E1F8614EB7C90AF6A87F0B25</vt:lpwstr>
  </property>
  <property fmtid="{D5CDD505-2E9C-101B-9397-08002B2CF9AE}" pid="3" name="_dlc_DocIdItemGuid">
    <vt:lpwstr>da46de2d-b5f6-49de-9129-7e0c2a5da6d5</vt:lpwstr>
  </property>
</Properties>
</file>